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65441" autoAdjust="0"/>
    <p:restoredTop sz="86380" autoAdjust="0"/>
  </p:normalViewPr>
  <p:slideViewPr>
    <p:cSldViewPr>
      <p:cViewPr varScale="1">
        <p:scale>
          <a:sx n="47" d="100"/>
          <a:sy n="47" d="100"/>
        </p:scale>
        <p:origin x="-1608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5" d="100"/>
          <a:sy n="65" d="100"/>
        </p:scale>
        <p:origin x="2392" y="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7F4ABBB-03CE-47C5-BA95-3C7D6F0C7A1C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1A72DE-83F2-4BCE-A9F6-D92FE22E9D6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12.jp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4.jpg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16.jpe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3371860" y="8569551"/>
            <a:ext cx="2971800" cy="457200"/>
          </a:xfrm>
        </p:spPr>
        <p:txBody>
          <a:bodyPr/>
          <a:lstStyle/>
          <a:p>
            <a:fld id="{071A72DE-83F2-4BCE-A9F6-D92FE22E9D69}" type="slidenum">
              <a:rPr lang="ar-SA" sz="1400" smtClean="0"/>
              <a:pPr/>
              <a:t>1</a:t>
            </a:fld>
            <a:endParaRPr lang="ar-SA" sz="1400" dirty="0"/>
          </a:p>
        </p:txBody>
      </p:sp>
      <p:sp>
        <p:nvSpPr>
          <p:cNvPr id="5" name="مستطيل 4"/>
          <p:cNvSpPr/>
          <p:nvPr/>
        </p:nvSpPr>
        <p:spPr>
          <a:xfrm>
            <a:off x="169467" y="2319192"/>
            <a:ext cx="6519066" cy="180418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    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253534" y="4293727"/>
            <a:ext cx="34350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:رتبي الأعداد من الأصغر إلى الأكبر :</a:t>
            </a:r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endParaRPr lang="ar-SA" sz="1200" b="1" u="sng" dirty="0"/>
          </a:p>
          <a:p>
            <a:r>
              <a:rPr lang="ar-SA" sz="1200" b="1" dirty="0"/>
              <a:t>         ............... ،    ................  ،    .................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5672442" y="2343993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69467" y="4219366"/>
            <a:ext cx="6519066" cy="17559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544211" y="6124364"/>
            <a:ext cx="3256714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>
                <a:solidFill>
                  <a:schemeClr val="tx1"/>
                </a:solidFill>
              </a:rPr>
              <a:t>السؤال الثالث </a:t>
            </a:r>
            <a:r>
              <a:rPr lang="ar-SA" sz="1100" b="1" u="sng" dirty="0"/>
              <a:t>: أكتبي الوقت الذي تشير إليه الساعة فيمايلي: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216650" y="6090158"/>
            <a:ext cx="6519066" cy="251094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117555" y="8716510"/>
            <a:ext cx="533929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يتبع 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92166" y="423052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85083" y="2323123"/>
          <a:ext cx="293280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5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9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42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3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238828" y="6082499"/>
          <a:ext cx="301470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4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1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7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(بالساعات الكاملة ، بنصف الساعة ، بربع الساعة ، لأقرب خمس دقائق)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وكتابة الوقت الذي تشير إليه الساعة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782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7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5" name="مجموعة 14"/>
          <p:cNvGrpSpPr/>
          <p:nvPr/>
        </p:nvGrpSpPr>
        <p:grpSpPr>
          <a:xfrm>
            <a:off x="-144431" y="51756"/>
            <a:ext cx="7146862" cy="2228613"/>
            <a:chOff x="-203041" y="91600"/>
            <a:chExt cx="7146862" cy="2228613"/>
          </a:xfrm>
        </p:grpSpPr>
        <p:sp>
          <p:nvSpPr>
            <p:cNvPr id="16" name="مربع نص 15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8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مستطيل مستدير الزوايا 18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(6)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الثاني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الثالثة</a:t>
              </a:r>
            </a:p>
          </p:txBody>
        </p:sp>
        <p:sp>
          <p:nvSpPr>
            <p:cNvPr id="20" name="مستطيل مستدير الزوايا 19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1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مستطيل 22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4" name="مستطيل 23"/>
          <p:cNvSpPr/>
          <p:nvPr/>
        </p:nvSpPr>
        <p:spPr>
          <a:xfrm>
            <a:off x="4656458" y="6500790"/>
            <a:ext cx="595737" cy="86357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2860672" y="3409771"/>
            <a:ext cx="979383" cy="399415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3262308" y="2659815"/>
            <a:ext cx="33575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/>
              <a:t>خبزت هند فطيرة تفاح قسمتها إلى 4 أجزاء متطابقة ، أكلت     الفطيرة ، فكم قطعة بقيت من الفطيرة ؟  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5857892" y="2705436"/>
            <a:ext cx="428628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ym typeface="AGA Arabesque Desktop"/>
              </a:rPr>
              <a:t></a:t>
            </a:r>
          </a:p>
          <a:p>
            <a:endParaRPr lang="ar-SA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809890" y="3777782"/>
            <a:ext cx="471490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/>
              <a:t>الحل</a:t>
            </a:r>
            <a:r>
              <a:rPr lang="ar-SA" sz="1100" b="1" dirty="0"/>
              <a:t>:   بقي من الفطيرة  .....................</a:t>
            </a:r>
          </a:p>
        </p:txBody>
      </p:sp>
      <p:sp>
        <p:nvSpPr>
          <p:cNvPr id="45" name="مربع نص 44"/>
          <p:cNvSpPr txBox="1"/>
          <p:nvPr/>
        </p:nvSpPr>
        <p:spPr>
          <a:xfrm>
            <a:off x="3429000" y="6786001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/>
          </a:p>
        </p:txBody>
      </p:sp>
      <p:sp>
        <p:nvSpPr>
          <p:cNvPr id="63" name="مستطيل 62"/>
          <p:cNvSpPr/>
          <p:nvPr/>
        </p:nvSpPr>
        <p:spPr>
          <a:xfrm>
            <a:off x="5305028" y="6982023"/>
            <a:ext cx="1263350" cy="1357322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tx1"/>
              </a:solidFill>
            </a:endParaRPr>
          </a:p>
          <a:p>
            <a:pPr algn="ctr"/>
            <a:r>
              <a:rPr lang="ar-SA" dirty="0">
                <a:solidFill>
                  <a:schemeClr val="tx1"/>
                </a:solidFill>
              </a:rPr>
              <a:t>...... : .....</a:t>
            </a:r>
          </a:p>
        </p:txBody>
      </p:sp>
      <p:sp>
        <p:nvSpPr>
          <p:cNvPr id="64" name="مستطيل 63"/>
          <p:cNvSpPr/>
          <p:nvPr/>
        </p:nvSpPr>
        <p:spPr>
          <a:xfrm>
            <a:off x="3323334" y="6954501"/>
            <a:ext cx="1344234" cy="142876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</a:t>
            </a:r>
            <a:r>
              <a:rPr lang="ar-SA" sz="1200" b="1" dirty="0">
                <a:solidFill>
                  <a:schemeClr val="tx1"/>
                </a:solidFill>
              </a:rPr>
              <a:t>.........  : ........</a:t>
            </a:r>
          </a:p>
        </p:txBody>
      </p:sp>
      <p:cxnSp>
        <p:nvCxnSpPr>
          <p:cNvPr id="66" name="رابط كسهم مستقيم 65"/>
          <p:cNvCxnSpPr/>
          <p:nvPr/>
        </p:nvCxnSpPr>
        <p:spPr>
          <a:xfrm rot="5400000" flipH="1" flipV="1">
            <a:off x="5822173" y="7393801"/>
            <a:ext cx="21590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كسهم مستقيم 69"/>
          <p:cNvCxnSpPr/>
          <p:nvPr/>
        </p:nvCxnSpPr>
        <p:spPr>
          <a:xfrm>
            <a:off x="5929330" y="7500958"/>
            <a:ext cx="14287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رابط كسهم مستقيم 73"/>
          <p:cNvCxnSpPr/>
          <p:nvPr/>
        </p:nvCxnSpPr>
        <p:spPr>
          <a:xfrm rot="5400000">
            <a:off x="3858025" y="7571999"/>
            <a:ext cx="285752" cy="79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كسهم مستقيم 78"/>
          <p:cNvCxnSpPr/>
          <p:nvPr/>
        </p:nvCxnSpPr>
        <p:spPr>
          <a:xfrm flipV="1">
            <a:off x="4000504" y="7358082"/>
            <a:ext cx="142876" cy="7302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34"/>
          <p:cNvSpPr txBox="1"/>
          <p:nvPr/>
        </p:nvSpPr>
        <p:spPr>
          <a:xfrm>
            <a:off x="2902752" y="3032346"/>
            <a:ext cx="371477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/>
              <a:t>المعطيات :</a:t>
            </a:r>
            <a:r>
              <a:rPr lang="ar-SA" sz="1100" dirty="0"/>
              <a:t> ●</a:t>
            </a:r>
            <a:r>
              <a:rPr lang="ar-SA" sz="1100" b="1" dirty="0"/>
              <a:t>خبزت هند فطيرة تفاح قسمتها إلى .......... أجزاء متطابقة , أكلت ......... الفطيرة .</a:t>
            </a:r>
          </a:p>
          <a:p>
            <a:r>
              <a:rPr lang="ar-SA" sz="1100" b="1" u="sng" dirty="0"/>
              <a:t>المطلوب :</a:t>
            </a:r>
            <a:r>
              <a:rPr lang="ar-SA" sz="1100" b="1" dirty="0"/>
              <a:t> كم ................................؟</a:t>
            </a:r>
          </a:p>
          <a:p>
            <a:r>
              <a:rPr lang="ar-SA" sz="1100" b="1" u="sng" dirty="0"/>
              <a:t>التخطيط</a:t>
            </a:r>
            <a:r>
              <a:rPr lang="ar-SA" sz="1100" u="sng" dirty="0"/>
              <a:t> </a:t>
            </a:r>
            <a:r>
              <a:rPr lang="ar-SA" sz="1100" b="1" dirty="0"/>
              <a:t>: الحل باستخدام  ...............</a:t>
            </a:r>
            <a:r>
              <a:rPr lang="ar-SA" sz="1100" dirty="0"/>
              <a:t> </a:t>
            </a:r>
          </a:p>
        </p:txBody>
      </p:sp>
      <p:sp>
        <p:nvSpPr>
          <p:cNvPr id="37" name="سهم إلى اليمين 36"/>
          <p:cNvSpPr/>
          <p:nvPr/>
        </p:nvSpPr>
        <p:spPr>
          <a:xfrm rot="10800000">
            <a:off x="895315" y="8619061"/>
            <a:ext cx="978408" cy="47652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Rectangle: Rounded Corners 1"/>
          <p:cNvSpPr/>
          <p:nvPr/>
        </p:nvSpPr>
        <p:spPr>
          <a:xfrm>
            <a:off x="5607493" y="4781405"/>
            <a:ext cx="709729" cy="31900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592</a:t>
            </a:r>
          </a:p>
        </p:txBody>
      </p:sp>
      <p:sp>
        <p:nvSpPr>
          <p:cNvPr id="39" name="Rectangle: Rounded Corners 38"/>
          <p:cNvSpPr/>
          <p:nvPr/>
        </p:nvSpPr>
        <p:spPr>
          <a:xfrm>
            <a:off x="4562164" y="4777153"/>
            <a:ext cx="733664" cy="3202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600</a:t>
            </a:r>
          </a:p>
        </p:txBody>
      </p:sp>
      <p:sp>
        <p:nvSpPr>
          <p:cNvPr id="41" name="Rectangle: Rounded Corners 40"/>
          <p:cNvSpPr/>
          <p:nvPr/>
        </p:nvSpPr>
        <p:spPr>
          <a:xfrm>
            <a:off x="3577417" y="4765935"/>
            <a:ext cx="673082" cy="331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589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695" y="5178302"/>
            <a:ext cx="974454" cy="676307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93359" y="2474293"/>
            <a:ext cx="6533530" cy="261186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45024" y="2773091"/>
            <a:ext cx="30818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: أكتبي أسم المجسم ثم حددي عدد الأوجه والرؤوس: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783242" y="201781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93359" y="202575"/>
            <a:ext cx="6519066" cy="224548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07823" y="202575"/>
          <a:ext cx="32861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5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 وقراءتها و 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97123" y="2484615"/>
          <a:ext cx="328614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38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المجسمات (المكعب-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الكرة – المخروط- الاسطوانة – متوازي المستطيلات  -الهرم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)عن غيرها من الأشكال ووصفها بحسب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عدد الأوجه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الرؤوس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الأحرف فيها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مستطيل 38"/>
          <p:cNvSpPr/>
          <p:nvPr/>
        </p:nvSpPr>
        <p:spPr>
          <a:xfrm>
            <a:off x="3645024" y="3560285"/>
            <a:ext cx="1171275" cy="10851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4023147" y="3019223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726493" y="3229441"/>
            <a:ext cx="3000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أسم المجسم </a:t>
            </a:r>
            <a:r>
              <a:rPr lang="ar-SA" dirty="0"/>
              <a:t>: ...................</a:t>
            </a:r>
          </a:p>
          <a:p>
            <a:r>
              <a:rPr lang="ar-SA" sz="1200" b="1" dirty="0"/>
              <a:t>عدد الأوجه : ..........</a:t>
            </a:r>
            <a:endParaRPr lang="ar-SA" b="1" dirty="0"/>
          </a:p>
          <a:p>
            <a:r>
              <a:rPr lang="ar-SA" sz="1200" b="1" dirty="0"/>
              <a:t>عدد الأحرف : ..........</a:t>
            </a:r>
          </a:p>
          <a:p>
            <a:r>
              <a:rPr lang="ar-SA" sz="1200" b="1" dirty="0"/>
              <a:t>عدد الرؤوس :..........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3140968" y="197191"/>
            <a:ext cx="29289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 لوني الأجزاء التي تمثل الكسر المكتوب:</a:t>
            </a:r>
          </a:p>
        </p:txBody>
      </p:sp>
      <p:sp>
        <p:nvSpPr>
          <p:cNvPr id="47" name="مستطيل 46"/>
          <p:cNvSpPr/>
          <p:nvPr/>
        </p:nvSpPr>
        <p:spPr>
          <a:xfrm>
            <a:off x="5536421" y="699718"/>
            <a:ext cx="785818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9" name="رابط مستقيم 48"/>
          <p:cNvCxnSpPr>
            <a:cxnSpLocks/>
          </p:cNvCxnSpPr>
          <p:nvPr/>
        </p:nvCxnSpPr>
        <p:spPr>
          <a:xfrm rot="16200000" flipH="1">
            <a:off x="5535627" y="109183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>
            <a:stCxn id="47" idx="3"/>
            <a:endCxn id="47" idx="1"/>
          </p:cNvCxnSpPr>
          <p:nvPr/>
        </p:nvCxnSpPr>
        <p:spPr>
          <a:xfrm flipH="1">
            <a:off x="5536421" y="1092627"/>
            <a:ext cx="78581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مربع نص 53"/>
          <p:cNvSpPr txBox="1"/>
          <p:nvPr/>
        </p:nvSpPr>
        <p:spPr>
          <a:xfrm>
            <a:off x="5426984" y="1668252"/>
            <a:ext cx="64294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/>
              <a:t> </a:t>
            </a:r>
            <a:r>
              <a:rPr lang="ar-SA" u="sng" dirty="0"/>
              <a:t>2  </a:t>
            </a:r>
            <a:endParaRPr lang="ar-SA" sz="1600" u="sng" dirty="0"/>
          </a:p>
          <a:p>
            <a:endParaRPr lang="ar-SA" sz="1600" u="sng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5748455" y="1937742"/>
            <a:ext cx="2600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4</a:t>
            </a:r>
          </a:p>
        </p:txBody>
      </p:sp>
      <p:sp>
        <p:nvSpPr>
          <p:cNvPr id="57" name="ثماني 56"/>
          <p:cNvSpPr/>
          <p:nvPr/>
        </p:nvSpPr>
        <p:spPr>
          <a:xfrm>
            <a:off x="3900494" y="633650"/>
            <a:ext cx="914400" cy="914400"/>
          </a:xfrm>
          <a:prstGeom prst="oc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9" name="رابط مستقيم 58"/>
          <p:cNvCxnSpPr>
            <a:stCxn id="57" idx="7"/>
            <a:endCxn id="57" idx="3"/>
          </p:cNvCxnSpPr>
          <p:nvPr/>
        </p:nvCxnSpPr>
        <p:spPr>
          <a:xfrm flipH="1">
            <a:off x="4168313" y="633650"/>
            <a:ext cx="378762" cy="914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>
            <a:cxnSpLocks/>
          </p:cNvCxnSpPr>
          <p:nvPr/>
        </p:nvCxnSpPr>
        <p:spPr>
          <a:xfrm rot="16200000" flipH="1">
            <a:off x="3900494" y="909697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>
            <a:stCxn id="57" idx="0"/>
            <a:endCxn id="57" idx="4"/>
          </p:cNvCxnSpPr>
          <p:nvPr/>
        </p:nvCxnSpPr>
        <p:spPr>
          <a:xfrm flipH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رابط مستقيم 64"/>
          <p:cNvCxnSpPr>
            <a:stCxn id="57" idx="1"/>
            <a:endCxn id="57" idx="5"/>
          </p:cNvCxnSpPr>
          <p:nvPr/>
        </p:nvCxnSpPr>
        <p:spPr>
          <a:xfrm flipH="1" flipV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4000504" y="1668252"/>
            <a:ext cx="47118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3                   </a:t>
            </a:r>
          </a:p>
        </p:txBody>
      </p:sp>
      <p:sp>
        <p:nvSpPr>
          <p:cNvPr id="67" name="مربع نص 66"/>
          <p:cNvSpPr txBox="1"/>
          <p:nvPr/>
        </p:nvSpPr>
        <p:spPr>
          <a:xfrm>
            <a:off x="4185939" y="193774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090" y="1313578"/>
            <a:ext cx="981467" cy="987767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7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227865" y="2415479"/>
            <a:ext cx="6519066" cy="158501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رتبي الأعداد التالية من الأصغر إلى الأكبر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         592  ،   600  ،   589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الحل :          </a:t>
            </a:r>
            <a:r>
              <a:rPr lang="ar-SA" u="sng" dirty="0">
                <a:solidFill>
                  <a:schemeClr val="tx1"/>
                </a:solidFill>
              </a:rPr>
              <a:t>  </a:t>
            </a:r>
            <a:r>
              <a:rPr lang="ar-SA" u="sng" dirty="0">
                <a:solidFill>
                  <a:srgbClr val="FF0000"/>
                </a:solidFill>
              </a:rPr>
              <a:t>589   ، 592  ، 600</a:t>
            </a: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5643578" y="4286248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214290" y="421481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57826" y="642938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14290" y="642938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45" name="جدول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جدول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214290" y="421481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جدول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214290" y="6429388"/>
          <a:ext cx="301470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4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1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(بالساعة الكاملة ، بنصف الساعة ، بربع الساعة ، لأقرب خمس دقائق) كتابة الوقت الذي تشير إليه الساعة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8" name="مجموعة 47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49" name="مربع نص 4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5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مستطيل مستدير الزوايا 5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الثالثة</a:t>
              </a:r>
            </a:p>
          </p:txBody>
        </p:sp>
        <p:sp>
          <p:nvSpPr>
            <p:cNvPr id="53" name="مستطيل مستدير الزوايا 5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4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مستطيل 55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57" name="مستطيل 56"/>
          <p:cNvSpPr/>
          <p:nvPr/>
        </p:nvSpPr>
        <p:spPr>
          <a:xfrm>
            <a:off x="3348842" y="2493818"/>
            <a:ext cx="629392" cy="68876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ستطيل 57"/>
          <p:cNvSpPr/>
          <p:nvPr/>
        </p:nvSpPr>
        <p:spPr>
          <a:xfrm>
            <a:off x="2643182" y="5500694"/>
            <a:ext cx="642942" cy="571504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9" name="مستطيل 58"/>
          <p:cNvSpPr/>
          <p:nvPr/>
        </p:nvSpPr>
        <p:spPr>
          <a:xfrm>
            <a:off x="6215082" y="3000364"/>
            <a:ext cx="500066" cy="35719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" name="مربع نص 59"/>
          <p:cNvSpPr txBox="1"/>
          <p:nvPr/>
        </p:nvSpPr>
        <p:spPr>
          <a:xfrm>
            <a:off x="3214686" y="4572000"/>
            <a:ext cx="33575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خبزت هند فطيرة تفاح قسمتها إلى 4 أجزاء متطابقة ، أكلت     الفطيرة ، فكم قطعة بقيت من الفطيرة ؟  </a:t>
            </a:r>
          </a:p>
        </p:txBody>
      </p:sp>
      <p:sp>
        <p:nvSpPr>
          <p:cNvPr id="61" name="مربع نص 60"/>
          <p:cNvSpPr txBox="1"/>
          <p:nvPr/>
        </p:nvSpPr>
        <p:spPr>
          <a:xfrm>
            <a:off x="5786454" y="4643438"/>
            <a:ext cx="428628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ym typeface="AGA Arabesque Desktop"/>
              </a:rPr>
              <a:t></a:t>
            </a:r>
          </a:p>
          <a:p>
            <a:endParaRPr lang="ar-SA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1785926" y="5857884"/>
            <a:ext cx="471490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الحل : بقي من الفطيرة </a:t>
            </a:r>
            <a:r>
              <a:rPr lang="ar-SA" sz="1200" dirty="0">
                <a:solidFill>
                  <a:srgbClr val="FF0000"/>
                </a:solidFill>
              </a:rPr>
              <a:t>2</a:t>
            </a:r>
            <a:r>
              <a:rPr lang="ar-SA" sz="1200" dirty="0"/>
              <a:t>قطعة 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3429000" y="6715140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أقرئي الساعة ، ثم أكتبي الوقت الذي تشير إليه : </a:t>
            </a:r>
          </a:p>
        </p:txBody>
      </p:sp>
      <p:sp>
        <p:nvSpPr>
          <p:cNvPr id="64" name="مستطيل 63"/>
          <p:cNvSpPr/>
          <p:nvPr/>
        </p:nvSpPr>
        <p:spPr>
          <a:xfrm>
            <a:off x="5214950" y="7000892"/>
            <a:ext cx="1357322" cy="1357322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: الثالثة</a:t>
            </a:r>
            <a:r>
              <a:rPr lang="ar-SA" sz="1600" dirty="0">
                <a:solidFill>
                  <a:srgbClr val="FF0000"/>
                </a:solidFill>
              </a:rPr>
              <a:t> (3) </a:t>
            </a:r>
            <a:endParaRPr lang="ar-SA" sz="1200" dirty="0">
              <a:solidFill>
                <a:srgbClr val="FF0000"/>
              </a:solidFill>
            </a:endParaRPr>
          </a:p>
        </p:txBody>
      </p:sp>
      <p:sp>
        <p:nvSpPr>
          <p:cNvPr id="65" name="مستطيل 64"/>
          <p:cNvSpPr/>
          <p:nvPr/>
        </p:nvSpPr>
        <p:spPr>
          <a:xfrm>
            <a:off x="3286124" y="6929454"/>
            <a:ext cx="1428760" cy="1428760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r>
              <a:rPr lang="ar-SA" sz="1200" dirty="0">
                <a:solidFill>
                  <a:schemeClr val="tx1"/>
                </a:solidFill>
              </a:rPr>
              <a:t>الساعة :الواحدة </a:t>
            </a:r>
            <a:r>
              <a:rPr lang="ar-SA" sz="1200" dirty="0" err="1">
                <a:solidFill>
                  <a:schemeClr val="tx1"/>
                </a:solidFill>
              </a:rPr>
              <a:t>و</a:t>
            </a:r>
            <a:r>
              <a:rPr lang="ar-SA" sz="1200" dirty="0">
                <a:solidFill>
                  <a:schemeClr val="tx1"/>
                </a:solidFill>
              </a:rPr>
              <a:t> النصف  .</a:t>
            </a:r>
          </a:p>
          <a:p>
            <a:endParaRPr lang="ar-SA" sz="1200" dirty="0"/>
          </a:p>
        </p:txBody>
      </p:sp>
      <p:cxnSp>
        <p:nvCxnSpPr>
          <p:cNvPr id="66" name="رابط كسهم مستقيم 65"/>
          <p:cNvCxnSpPr/>
          <p:nvPr/>
        </p:nvCxnSpPr>
        <p:spPr>
          <a:xfrm rot="5400000" flipH="1" flipV="1">
            <a:off x="5822173" y="7393801"/>
            <a:ext cx="21590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رابط كسهم مستقيم 66"/>
          <p:cNvCxnSpPr/>
          <p:nvPr/>
        </p:nvCxnSpPr>
        <p:spPr>
          <a:xfrm>
            <a:off x="5929330" y="7500958"/>
            <a:ext cx="14287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كسهم مستقيم 67"/>
          <p:cNvCxnSpPr/>
          <p:nvPr/>
        </p:nvCxnSpPr>
        <p:spPr>
          <a:xfrm rot="5400000">
            <a:off x="3858025" y="7571999"/>
            <a:ext cx="285752" cy="79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كسهم مستقيم 68"/>
          <p:cNvCxnSpPr/>
          <p:nvPr/>
        </p:nvCxnSpPr>
        <p:spPr>
          <a:xfrm rot="5400000" flipH="1" flipV="1">
            <a:off x="3999710" y="7287438"/>
            <a:ext cx="144464" cy="14287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مستطيل 75"/>
          <p:cNvSpPr/>
          <p:nvPr/>
        </p:nvSpPr>
        <p:spPr>
          <a:xfrm>
            <a:off x="714356" y="5357818"/>
            <a:ext cx="1000132" cy="785818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8" name="مربع نص 77"/>
          <p:cNvSpPr txBox="1"/>
          <p:nvPr/>
        </p:nvSpPr>
        <p:spPr>
          <a:xfrm>
            <a:off x="2643182" y="7572396"/>
            <a:ext cx="7143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	</a:t>
            </a:r>
            <a:r>
              <a:rPr lang="ar-SA" dirty="0">
                <a:solidFill>
                  <a:srgbClr val="FF0000"/>
                </a:solidFill>
              </a:rPr>
              <a:t>1:30</a:t>
            </a:r>
          </a:p>
        </p:txBody>
      </p:sp>
      <p:sp>
        <p:nvSpPr>
          <p:cNvPr id="70" name="مربع نص 69"/>
          <p:cNvSpPr txBox="1"/>
          <p:nvPr/>
        </p:nvSpPr>
        <p:spPr>
          <a:xfrm>
            <a:off x="3000372" y="5214942"/>
            <a:ext cx="371477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المعطى</a:t>
            </a:r>
            <a:r>
              <a:rPr lang="ar-SA" sz="1200" dirty="0"/>
              <a:t> : ●خبزت هند فطيرة تفاح قسمتها إلى </a:t>
            </a:r>
            <a:r>
              <a:rPr lang="ar-SA" sz="1200" b="1" u="sng" dirty="0">
                <a:solidFill>
                  <a:srgbClr val="FF0000"/>
                </a:solidFill>
              </a:rPr>
              <a:t>4</a:t>
            </a:r>
            <a:r>
              <a:rPr lang="ar-SA" sz="1200" dirty="0"/>
              <a:t> أجزاء متطابقة</a:t>
            </a:r>
          </a:p>
          <a:p>
            <a:r>
              <a:rPr lang="ar-SA" sz="1200" dirty="0"/>
              <a:t>           ●أكلت </a:t>
            </a:r>
            <a:r>
              <a:rPr lang="ar-SA" b="1" dirty="0">
                <a:solidFill>
                  <a:srgbClr val="FF0000"/>
                </a:solidFill>
                <a:sym typeface="AGA Arabesque Desktop"/>
              </a:rPr>
              <a:t></a:t>
            </a:r>
            <a:r>
              <a:rPr lang="ar-SA" dirty="0"/>
              <a:t> </a:t>
            </a:r>
            <a:r>
              <a:rPr lang="ar-SA" sz="1200" dirty="0"/>
              <a:t>الفطيرة  .</a:t>
            </a:r>
          </a:p>
          <a:p>
            <a:r>
              <a:rPr lang="ar-SA" sz="1200" b="1" dirty="0"/>
              <a:t>التخطيط</a:t>
            </a:r>
            <a:r>
              <a:rPr lang="ar-SA" sz="1200" dirty="0"/>
              <a:t> : أحل بطريقة </a:t>
            </a:r>
            <a:r>
              <a:rPr lang="ar-SA" sz="1200" b="1" u="sng" dirty="0">
                <a:solidFill>
                  <a:srgbClr val="FF0000"/>
                </a:solidFill>
              </a:rPr>
              <a:t>الرسم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5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42852" y="5072066"/>
            <a:ext cx="6519066" cy="237083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214950" y="5214942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643578" y="2357422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42852" y="2357422"/>
            <a:ext cx="6519066" cy="2500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42852" y="2428860"/>
          <a:ext cx="32861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5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قراءتها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متفوق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متمكن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مجتاز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42853" y="5143504"/>
          <a:ext cx="328614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38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المجسمات (المكعب-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الكرة – المخروط- الاسطوانة – متوازي المستطيلات  -الهرم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)عن غيرها من الأشكال ووصفها بحسب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عدد الأوجه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الرؤوس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الأحرف فيها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متفوق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متمكن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مجتاز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4" name="مجموعة 13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6" name="مربع نص 15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مستطيل مستدير الزوايا 17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الثالثة</a:t>
              </a:r>
            </a:p>
          </p:txBody>
        </p:sp>
        <p:sp>
          <p:nvSpPr>
            <p:cNvPr id="19" name="مستطيل مستدير الزوايا 18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مستطيل 21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3" name="مستطيل 22"/>
          <p:cNvSpPr/>
          <p:nvPr/>
        </p:nvSpPr>
        <p:spPr>
          <a:xfrm>
            <a:off x="3500438" y="5143504"/>
            <a:ext cx="500066" cy="617331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000372" y="6286512"/>
            <a:ext cx="714380" cy="714380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3929066" y="5500694"/>
            <a:ext cx="25717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أكتبي اسم المجسم ثم حددي عدد الأوجه </a:t>
            </a:r>
            <a:r>
              <a:rPr lang="ar-SA" dirty="0" err="1"/>
              <a:t>و</a:t>
            </a:r>
            <a:r>
              <a:rPr lang="ar-SA" dirty="0"/>
              <a:t> الرؤوس :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3357562" y="6072198"/>
            <a:ext cx="3000396" cy="10464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اسم المجسم </a:t>
            </a:r>
            <a:r>
              <a:rPr lang="ar-SA" dirty="0"/>
              <a:t>: .مكعب</a:t>
            </a:r>
          </a:p>
          <a:p>
            <a:r>
              <a:rPr lang="ar-SA" sz="1200" b="1" dirty="0"/>
              <a:t>عدد الأوجه:  </a:t>
            </a:r>
            <a:r>
              <a:rPr lang="ar-SA" b="1" dirty="0">
                <a:solidFill>
                  <a:srgbClr val="FF0000"/>
                </a:solidFill>
              </a:rPr>
              <a:t>6</a:t>
            </a:r>
          </a:p>
          <a:p>
            <a:r>
              <a:rPr lang="ar-SA" sz="1200" b="1" dirty="0"/>
              <a:t>عدد الأحرف : 12</a:t>
            </a:r>
          </a:p>
          <a:p>
            <a:r>
              <a:rPr lang="ar-SA" sz="1200" b="1" dirty="0"/>
              <a:t>عدد الرؤوس </a:t>
            </a:r>
            <a:r>
              <a:rPr lang="ar-SA" sz="1200" dirty="0"/>
              <a:t>: </a:t>
            </a:r>
            <a:r>
              <a:rPr lang="ar-SA" sz="1400" b="1" dirty="0">
                <a:solidFill>
                  <a:srgbClr val="FF0000"/>
                </a:solidFill>
              </a:rPr>
              <a:t>8</a:t>
            </a:r>
            <a:endParaRPr lang="ar-SA" sz="12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571876" y="2643174"/>
            <a:ext cx="29289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لوني الأجزاء التي تمثل الكسر المكتوب: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5572140" y="3000364"/>
            <a:ext cx="785818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9" name="رابط مستقيم 28"/>
          <p:cNvCxnSpPr>
            <a:stCxn id="28" idx="0"/>
            <a:endCxn id="28" idx="2"/>
          </p:cNvCxnSpPr>
          <p:nvPr/>
        </p:nvCxnSpPr>
        <p:spPr>
          <a:xfrm rot="16200000" flipH="1">
            <a:off x="5572140" y="339327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>
            <a:stCxn id="28" idx="3"/>
            <a:endCxn id="28" idx="1"/>
          </p:cNvCxnSpPr>
          <p:nvPr/>
        </p:nvCxnSpPr>
        <p:spPr>
          <a:xfrm flipH="1">
            <a:off x="5572140" y="339327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مربع نص 30"/>
          <p:cNvSpPr txBox="1"/>
          <p:nvPr/>
        </p:nvSpPr>
        <p:spPr>
          <a:xfrm>
            <a:off x="5643578" y="3714744"/>
            <a:ext cx="64294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/>
              <a:t> </a:t>
            </a:r>
            <a:r>
              <a:rPr lang="ar-SA" u="sng" dirty="0"/>
              <a:t>2  </a:t>
            </a:r>
            <a:endParaRPr lang="ar-SA" sz="1600" u="sng" dirty="0"/>
          </a:p>
          <a:p>
            <a:endParaRPr lang="ar-SA" sz="1600" u="sng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5929330" y="3929058"/>
            <a:ext cx="30649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4</a:t>
            </a:r>
          </a:p>
        </p:txBody>
      </p:sp>
      <p:sp>
        <p:nvSpPr>
          <p:cNvPr id="33" name="ثماني 32"/>
          <p:cNvSpPr/>
          <p:nvPr/>
        </p:nvSpPr>
        <p:spPr>
          <a:xfrm>
            <a:off x="3714752" y="2928926"/>
            <a:ext cx="914400" cy="914400"/>
          </a:xfrm>
          <a:prstGeom prst="oc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4" name="رابط مستقيم 33"/>
          <p:cNvCxnSpPr>
            <a:stCxn id="33" idx="7"/>
            <a:endCxn id="33" idx="3"/>
          </p:cNvCxnSpPr>
          <p:nvPr/>
        </p:nvCxnSpPr>
        <p:spPr>
          <a:xfrm rot="16200000" flipH="1" flipV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>
            <a:stCxn id="33" idx="6"/>
            <a:endCxn id="33" idx="2"/>
          </p:cNvCxnSpPr>
          <p:nvPr/>
        </p:nvCxnSpPr>
        <p:spPr>
          <a:xfrm rot="16200000" flipH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>
            <a:stCxn id="33" idx="0"/>
            <a:endCxn id="33" idx="4"/>
          </p:cNvCxnSpPr>
          <p:nvPr/>
        </p:nvCxnSpPr>
        <p:spPr>
          <a:xfrm flipH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/>
          <p:cNvCxnSpPr>
            <a:stCxn id="33" idx="1"/>
            <a:endCxn id="33" idx="5"/>
          </p:cNvCxnSpPr>
          <p:nvPr/>
        </p:nvCxnSpPr>
        <p:spPr>
          <a:xfrm flipH="1" flipV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مربع نص 37"/>
          <p:cNvSpPr txBox="1"/>
          <p:nvPr/>
        </p:nvSpPr>
        <p:spPr>
          <a:xfrm>
            <a:off x="4000504" y="3857620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3  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4071942" y="414337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8</a:t>
            </a:r>
          </a:p>
        </p:txBody>
      </p:sp>
      <p:sp>
        <p:nvSpPr>
          <p:cNvPr id="40" name="مستطيل 39"/>
          <p:cNvSpPr/>
          <p:nvPr/>
        </p:nvSpPr>
        <p:spPr>
          <a:xfrm>
            <a:off x="3643314" y="2428860"/>
            <a:ext cx="428628" cy="35719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/>
          <p:cNvSpPr/>
          <p:nvPr/>
        </p:nvSpPr>
        <p:spPr>
          <a:xfrm>
            <a:off x="6000768" y="3428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ستطيل 41"/>
          <p:cNvSpPr/>
          <p:nvPr/>
        </p:nvSpPr>
        <p:spPr>
          <a:xfrm>
            <a:off x="5572140" y="3428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مثلث متساوي الساقين 42"/>
          <p:cNvSpPr/>
          <p:nvPr/>
        </p:nvSpPr>
        <p:spPr>
          <a:xfrm>
            <a:off x="4000504" y="3428992"/>
            <a:ext cx="357190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ثلث متساوي الساقين 43"/>
          <p:cNvSpPr/>
          <p:nvPr/>
        </p:nvSpPr>
        <p:spPr>
          <a:xfrm rot="5400000">
            <a:off x="3714752" y="3143240"/>
            <a:ext cx="357190" cy="5000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ثلث متساوي الساقين 44"/>
          <p:cNvSpPr/>
          <p:nvPr/>
        </p:nvSpPr>
        <p:spPr>
          <a:xfrm rot="11065276">
            <a:off x="4016362" y="2946722"/>
            <a:ext cx="357419" cy="4252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835C7-49F0-450B-81B7-1424D96262D9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0899" y="3220638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200" dirty="0">
                <a:solidFill>
                  <a:schemeClr val="tx1"/>
                </a:solidFill>
              </a:rPr>
              <a:t>أحيطي القيمة المنزلية للرقم الذي تحته خط فيما يلي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010276" y="3220638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010276" y="6241094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0899" y="6241094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600" dirty="0">
                <a:solidFill>
                  <a:schemeClr val="tx1"/>
                </a:solidFill>
              </a:rPr>
              <a:t>وقفت 3فراشات على زهرة  ،</a:t>
            </a:r>
          </a:p>
          <a:p>
            <a:r>
              <a:rPr lang="ar-SA" sz="1600" dirty="0">
                <a:solidFill>
                  <a:schemeClr val="tx1"/>
                </a:solidFill>
              </a:rPr>
              <a:t> ثم انضمت إليها 4 فراشات جديدات ،</a:t>
            </a:r>
          </a:p>
          <a:p>
            <a:endParaRPr lang="ar-SA" sz="1600" dirty="0">
              <a:solidFill>
                <a:schemeClr val="tx1"/>
              </a:solidFill>
            </a:endParaRPr>
          </a:p>
          <a:p>
            <a:r>
              <a:rPr lang="ar-SA" sz="1600" dirty="0">
                <a:solidFill>
                  <a:schemeClr val="tx1"/>
                </a:solidFill>
              </a:rPr>
              <a:t> كم فراشة على الزهرة الآن ؟</a:t>
            </a:r>
          </a:p>
          <a:p>
            <a:r>
              <a:rPr lang="ar-SA" sz="1600" dirty="0">
                <a:solidFill>
                  <a:schemeClr val="tx1"/>
                </a:solidFill>
              </a:rPr>
              <a:t>الحل :</a:t>
            </a:r>
          </a:p>
          <a:p>
            <a:r>
              <a:rPr lang="ar-SA" sz="1600" b="1" dirty="0">
                <a:solidFill>
                  <a:schemeClr val="tx1"/>
                </a:solidFill>
              </a:rPr>
              <a:t>3+ 4 = 7 فراشات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3994755" y="9112049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55377" y="9112049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600" dirty="0">
                <a:solidFill>
                  <a:schemeClr val="tx1"/>
                </a:solidFill>
              </a:rPr>
              <a:t>أكتبي الأعداد الآتية بالأرقام أو الكلمات :</a:t>
            </a: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49507" y="11850456"/>
            <a:ext cx="4901041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سناء </a:t>
            </a:r>
            <a:r>
              <a:rPr lang="ar-SA" sz="1050" b="1" dirty="0" err="1"/>
              <a:t>البوعينين</a:t>
            </a:r>
            <a:endParaRPr lang="ar-SA" sz="1050" b="1" dirty="0"/>
          </a:p>
        </p:txBody>
      </p:sp>
      <p:graphicFrame>
        <p:nvGraphicFramePr>
          <p:cNvPr id="11" name="جدول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64549" y="3219159"/>
          <a:ext cx="2267379" cy="2042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القيمة المنزلية لرقم في عدد ضمن (1000)</a:t>
                      </a:r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64549" y="6230796"/>
          <a:ext cx="2267379" cy="2377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11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149028" y="9112048"/>
          <a:ext cx="2267379" cy="2209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قراءة الأعداد ضمن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العدد1000 وكتابتها بطرق مختلفة</a:t>
                      </a:r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4" name="مجموعة 13"/>
          <p:cNvGrpSpPr/>
          <p:nvPr/>
        </p:nvGrpSpPr>
        <p:grpSpPr>
          <a:xfrm>
            <a:off x="-152281" y="122134"/>
            <a:ext cx="5360147" cy="3017651"/>
            <a:chOff x="-203041" y="91600"/>
            <a:chExt cx="7146862" cy="2263238"/>
          </a:xfrm>
        </p:grpSpPr>
        <p:sp>
          <p:nvSpPr>
            <p:cNvPr id="15" name="مربع نص 14"/>
            <p:cNvSpPr txBox="1"/>
            <p:nvPr/>
          </p:nvSpPr>
          <p:spPr>
            <a:xfrm>
              <a:off x="-203041" y="2043214"/>
              <a:ext cx="6806381" cy="3116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6" name="مربع نص 15"/>
            <p:cNvSpPr txBox="1"/>
            <p:nvPr/>
          </p:nvSpPr>
          <p:spPr>
            <a:xfrm>
              <a:off x="5427525" y="230264"/>
              <a:ext cx="1306539" cy="52354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مستطيل مستدير الزوايا 17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الأولى</a:t>
              </a:r>
            </a:p>
          </p:txBody>
        </p:sp>
        <p:sp>
          <p:nvSpPr>
            <p:cNvPr id="19" name="مستطيل مستدير الزوايا 18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مستطيل 21"/>
            <p:cNvSpPr/>
            <p:nvPr/>
          </p:nvSpPr>
          <p:spPr>
            <a:xfrm rot="901254">
              <a:off x="3750251" y="1073768"/>
              <a:ext cx="3193570" cy="48474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3" name="مستطيل 22"/>
          <p:cNvSpPr/>
          <p:nvPr/>
        </p:nvSpPr>
        <p:spPr>
          <a:xfrm>
            <a:off x="2511632" y="3325091"/>
            <a:ext cx="472044" cy="91835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927764" y="4623461"/>
            <a:ext cx="516577" cy="490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u="sng" dirty="0">
                <a:solidFill>
                  <a:schemeClr val="tx1"/>
                </a:solidFill>
              </a:rPr>
              <a:t>1</a:t>
            </a:r>
            <a:r>
              <a:rPr lang="ar-SA" sz="2400" dirty="0">
                <a:solidFill>
                  <a:schemeClr val="tx1"/>
                </a:solidFill>
              </a:rPr>
              <a:t>2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3696195" y="5209311"/>
            <a:ext cx="1042060" cy="66237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1   أو   10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1806534" y="4541654"/>
            <a:ext cx="516577" cy="490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7</a:t>
            </a:r>
            <a:r>
              <a:rPr lang="ar-SA" sz="2400" u="sng" dirty="0">
                <a:solidFill>
                  <a:schemeClr val="tx1"/>
                </a:solidFill>
              </a:rPr>
              <a:t>3</a:t>
            </a:r>
            <a:endParaRPr lang="ar-SA" u="sng" dirty="0">
              <a:solidFill>
                <a:schemeClr val="tx1"/>
              </a:solidFill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1476994" y="5175004"/>
            <a:ext cx="1042060" cy="66237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  7     أو   70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4471060" y="4575959"/>
            <a:ext cx="258288" cy="5383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2349830" y="4509986"/>
            <a:ext cx="258288" cy="5383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/>
          <p:cNvSpPr txBox="1"/>
          <p:nvPr/>
        </p:nvSpPr>
        <p:spPr>
          <a:xfrm>
            <a:off x="320634" y="4528458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1" name="شكل بيضاوي 30"/>
          <p:cNvSpPr/>
          <p:nvPr/>
        </p:nvSpPr>
        <p:spPr>
          <a:xfrm>
            <a:off x="169223" y="4417621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2547258" y="6365175"/>
            <a:ext cx="570016" cy="1203365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265711" y="7803409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4" name="شكل بيضاوي 33"/>
          <p:cNvSpPr/>
          <p:nvPr/>
        </p:nvSpPr>
        <p:spPr>
          <a:xfrm>
            <a:off x="158833" y="7613403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3865418" y="9896102"/>
            <a:ext cx="1113312" cy="188422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 خمسة وثلاثون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............</a:t>
            </a:r>
            <a:endParaRPr lang="ar-SA" sz="1600" b="1" dirty="0">
              <a:solidFill>
                <a:schemeClr val="tx1"/>
              </a:solidFill>
            </a:endParaRP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2467099" y="9909295"/>
            <a:ext cx="1184564" cy="188422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70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................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62197" y="10666681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8" name="شكل بيضاوي 37"/>
          <p:cNvSpPr/>
          <p:nvPr/>
        </p:nvSpPr>
        <p:spPr>
          <a:xfrm>
            <a:off x="237507" y="10524176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1114</Words>
  <Application>Microsoft Office PowerPoint</Application>
  <PresentationFormat>On-screen Show (4:3)</PresentationFormat>
  <Paragraphs>364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AGA Arabesque Desktop</vt:lpstr>
      <vt:lpstr>Arial</vt:lpstr>
      <vt:lpstr>Bold Italic Art</vt:lpstr>
      <vt:lpstr>Calibri</vt:lpstr>
      <vt:lpstr>Times New Roman</vt:lpstr>
      <vt:lpstr>Wingdings</vt:lpstr>
      <vt:lpstr>سمة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SCE 12-09-2015</dc:creator>
  <cp:lastModifiedBy>Reem Alnasser</cp:lastModifiedBy>
  <cp:revision>30</cp:revision>
  <dcterms:created xsi:type="dcterms:W3CDTF">2017-01-15T19:37:06Z</dcterms:created>
  <dcterms:modified xsi:type="dcterms:W3CDTF">2017-03-08T13:46:31Z</dcterms:modified>
</cp:coreProperties>
</file>