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65441" autoAdjust="0"/>
    <p:restoredTop sz="86380" autoAdjust="0"/>
  </p:normalViewPr>
  <p:slideViewPr>
    <p:cSldViewPr>
      <p:cViewPr varScale="1">
        <p:scale>
          <a:sx n="47" d="100"/>
          <a:sy n="47" d="100"/>
        </p:scale>
        <p:origin x="-1608" y="-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5" d="100"/>
          <a:sy n="65" d="100"/>
        </p:scale>
        <p:origin x="2392" y="3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7F4ABBB-03CE-47C5-BA95-3C7D6F0C7A1C}" type="datetimeFigureOut">
              <a:rPr lang="ar-SA" smtClean="0"/>
              <a:pPr/>
              <a:t>10/06/38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71A72DE-83F2-4BCE-A9F6-D92FE22E9D69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6" Type="http://schemas.openxmlformats.org/officeDocument/2006/relationships/image" Target="../media/image9.pn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12.jpg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image" Target="../media/image14.jpg"/></Relationships>
</file>

<file path=ppt/notesSlides/_rels/notes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6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16.jpeg"/><Relationship Id="rId4" Type="http://schemas.openxmlformats.org/officeDocument/2006/relationships/image" Target="../media/image2.jpeg"/><Relationship Id="rId9" Type="http://schemas.openxmlformats.org/officeDocument/2006/relationships/image" Target="../media/image11.png"/></Relationships>
</file>

<file path=ppt/notesSlides/_rels/notes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.png"/><Relationship Id="rId7" Type="http://schemas.openxmlformats.org/officeDocument/2006/relationships/image" Target="../media/image13.png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6" Type="http://schemas.openxmlformats.org/officeDocument/2006/relationships/image" Target="../media/image9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>
          <a:xfrm>
            <a:off x="3371860" y="8569551"/>
            <a:ext cx="2971800" cy="457200"/>
          </a:xfrm>
        </p:spPr>
        <p:txBody>
          <a:bodyPr/>
          <a:lstStyle/>
          <a:p>
            <a:fld id="{071A72DE-83F2-4BCE-A9F6-D92FE22E9D69}" type="slidenum">
              <a:rPr lang="ar-SA" sz="1400" smtClean="0"/>
              <a:pPr/>
              <a:t>1</a:t>
            </a:fld>
            <a:endParaRPr lang="ar-SA" sz="1400" dirty="0"/>
          </a:p>
        </p:txBody>
      </p:sp>
      <p:sp>
        <p:nvSpPr>
          <p:cNvPr id="5" name="مستطيل 4"/>
          <p:cNvSpPr/>
          <p:nvPr/>
        </p:nvSpPr>
        <p:spPr>
          <a:xfrm>
            <a:off x="169467" y="2319192"/>
            <a:ext cx="6519066" cy="180418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r>
              <a:rPr lang="ar-SA" dirty="0">
                <a:solidFill>
                  <a:schemeClr val="tx1"/>
                </a:solidFill>
              </a:rPr>
              <a:t>     </a:t>
            </a:r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r>
              <a:rPr lang="ar-SA" sz="1200" dirty="0">
                <a:solidFill>
                  <a:schemeClr val="tx1"/>
                </a:solidFill>
              </a:rPr>
              <a:t>                      </a:t>
            </a:r>
          </a:p>
          <a:p>
            <a:endParaRPr lang="ar-SA" sz="1200" dirty="0">
              <a:solidFill>
                <a:schemeClr val="tx1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3253534" y="4293727"/>
            <a:ext cx="34350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الثاني </a:t>
            </a:r>
            <a:r>
              <a:rPr lang="ar-SA" sz="1200" b="1" u="sng" dirty="0"/>
              <a:t>:رتبي الأعداد من الأصغر إلى الأكبر :</a:t>
            </a:r>
          </a:p>
          <a:p>
            <a:endParaRPr lang="ar-SA" sz="1200" b="1" u="sng" dirty="0"/>
          </a:p>
          <a:p>
            <a:endParaRPr lang="ar-SA" sz="1200" b="1" u="sng" dirty="0"/>
          </a:p>
          <a:p>
            <a:endParaRPr lang="ar-SA" sz="1200" b="1" u="sng" dirty="0"/>
          </a:p>
          <a:p>
            <a:endParaRPr lang="ar-SA" sz="1200" b="1" u="sng" dirty="0"/>
          </a:p>
          <a:p>
            <a:endParaRPr lang="ar-SA" sz="1200" b="1" u="sng" dirty="0"/>
          </a:p>
          <a:p>
            <a:r>
              <a:rPr lang="ar-SA" sz="1200" b="1" dirty="0"/>
              <a:t>         ............... ،    ................  ،    .................</a:t>
            </a:r>
          </a:p>
        </p:txBody>
      </p:sp>
      <p:sp>
        <p:nvSpPr>
          <p:cNvPr id="7" name="مربع نص 6"/>
          <p:cNvSpPr txBox="1"/>
          <p:nvPr/>
        </p:nvSpPr>
        <p:spPr>
          <a:xfrm>
            <a:off x="5672442" y="2343993"/>
            <a:ext cx="971268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الأول  </a:t>
            </a:r>
            <a:r>
              <a:rPr lang="ar-SA" sz="1200" b="1" u="sng" dirty="0"/>
              <a:t>: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169467" y="4219366"/>
            <a:ext cx="6519066" cy="1755976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b="1" dirty="0">
              <a:solidFill>
                <a:schemeClr val="tx1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3544211" y="6124364"/>
            <a:ext cx="3256714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100" b="1" u="sng" dirty="0">
                <a:solidFill>
                  <a:schemeClr val="tx1"/>
                </a:solidFill>
              </a:rPr>
              <a:t>السؤال الثالث </a:t>
            </a:r>
            <a:r>
              <a:rPr lang="ar-SA" sz="1100" b="1" u="sng" dirty="0"/>
              <a:t>: أكتبي الوقت الذي تشير إليه الساعة فيمايلي:</a:t>
            </a:r>
          </a:p>
        </p:txBody>
      </p:sp>
      <p:sp>
        <p:nvSpPr>
          <p:cNvPr id="10" name="مستطيل 9"/>
          <p:cNvSpPr/>
          <p:nvPr/>
        </p:nvSpPr>
        <p:spPr>
          <a:xfrm>
            <a:off x="216650" y="6090158"/>
            <a:ext cx="6519066" cy="251094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1117555" y="8716510"/>
            <a:ext cx="533929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050" b="1" dirty="0"/>
              <a:t>يتبع </a:t>
            </a:r>
          </a:p>
        </p:txBody>
      </p:sp>
      <p:graphicFrame>
        <p:nvGraphicFramePr>
          <p:cNvPr id="12" name="جدول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564895"/>
              </p:ext>
            </p:extLst>
          </p:nvPr>
        </p:nvGraphicFramePr>
        <p:xfrm>
          <a:off x="192166" y="4230529"/>
          <a:ext cx="3014705" cy="883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55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2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91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55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29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ترتيب الأعداد ضمن (1000)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 متقن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 متقن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جدول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027142"/>
              </p:ext>
            </p:extLst>
          </p:nvPr>
        </p:nvGraphicFramePr>
        <p:xfrm>
          <a:off x="185083" y="2323123"/>
          <a:ext cx="2932801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05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3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48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9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4202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حل مسائل رياضية باستعمال استراتيجيات ومهارات مناسبة مع </a:t>
                      </a:r>
                      <a:r>
                        <a:rPr lang="ar-SA" sz="800" b="1" dirty="0" err="1">
                          <a:solidFill>
                            <a:schemeClr val="tx1"/>
                          </a:solidFill>
                        </a:rPr>
                        <a:t>اتباع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 الخطوات الأربع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23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 متقن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 غير متقن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202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" name="جدول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275057"/>
              </p:ext>
            </p:extLst>
          </p:nvPr>
        </p:nvGraphicFramePr>
        <p:xfrm>
          <a:off x="238828" y="6082499"/>
          <a:ext cx="3014706" cy="12496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54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77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45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11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4702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قراءة الساعة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(بالساعات الكاملة ، بنصف الساعة ، بربع الساعة ، لأقرب خمس دقائق) </a:t>
                      </a:r>
                    </a:p>
                    <a:p>
                      <a:pPr algn="ctr" rtl="1"/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وكتابة الوقت الذي تشير إليه الساعة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ar-SA" sz="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782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 متقن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702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5" name="مجموعة 14"/>
          <p:cNvGrpSpPr/>
          <p:nvPr/>
        </p:nvGrpSpPr>
        <p:grpSpPr>
          <a:xfrm>
            <a:off x="-144431" y="51756"/>
            <a:ext cx="7146862" cy="2228613"/>
            <a:chOff x="-203041" y="91600"/>
            <a:chExt cx="7146862" cy="2228613"/>
          </a:xfrm>
        </p:grpSpPr>
        <p:sp>
          <p:nvSpPr>
            <p:cNvPr id="16" name="مربع نص 15"/>
            <p:cNvSpPr txBox="1"/>
            <p:nvPr/>
          </p:nvSpPr>
          <p:spPr>
            <a:xfrm>
              <a:off x="-203041" y="2043214"/>
              <a:ext cx="6806381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/>
                <a:t>اسم الطالبة </a:t>
              </a:r>
              <a:r>
                <a:rPr lang="ar-SA" sz="900" dirty="0"/>
                <a:t>.......................................................</a:t>
              </a:r>
              <a:r>
                <a:rPr lang="ar-SA" sz="1200" dirty="0"/>
                <a:t> المدرسة</a:t>
              </a:r>
              <a:r>
                <a:rPr lang="ar-SA" sz="900" dirty="0"/>
                <a:t>.........................................</a:t>
              </a:r>
              <a:r>
                <a:rPr lang="ar-SA" sz="1200" dirty="0"/>
                <a:t> الصف </a:t>
              </a:r>
              <a:r>
                <a:rPr lang="ar-SA" sz="900" dirty="0"/>
                <a:t>........................</a:t>
              </a:r>
            </a:p>
          </p:txBody>
        </p:sp>
        <p:sp>
          <p:nvSpPr>
            <p:cNvPr id="17" name="مربع نص 16"/>
            <p:cNvSpPr txBox="1"/>
            <p:nvPr/>
          </p:nvSpPr>
          <p:spPr>
            <a:xfrm>
              <a:off x="5427525" y="230264"/>
              <a:ext cx="1306538" cy="57888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700" dirty="0"/>
                <a:t>المملكة العربية السعودية</a:t>
              </a:r>
            </a:p>
            <a:p>
              <a:r>
                <a:rPr lang="ar-SA" sz="700" dirty="0"/>
                <a:t>وزارة التعليم </a:t>
              </a:r>
            </a:p>
            <a:p>
              <a:r>
                <a:rPr lang="ar-SA" sz="700" dirty="0"/>
                <a:t>مكتب التربية والتعليم بمحافظة الجبيل</a:t>
              </a:r>
            </a:p>
            <a:p>
              <a:r>
                <a:rPr lang="ar-SA" sz="700" dirty="0"/>
                <a:t>قسم الصفوف الأولية</a:t>
              </a:r>
            </a:p>
          </p:txBody>
        </p:sp>
        <p:pic>
          <p:nvPicPr>
            <p:cNvPr id="18" name="Picture 6" descr="نتيجة بحث الصور عن شعار وزارة المعارف بدون خلفية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691" y="245429"/>
              <a:ext cx="955441" cy="58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مستطيل مستدير الزوايا 18"/>
            <p:cNvSpPr/>
            <p:nvPr/>
          </p:nvSpPr>
          <p:spPr>
            <a:xfrm>
              <a:off x="1384520" y="225827"/>
              <a:ext cx="4164363" cy="43379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نموذج رقم (6)</a:t>
              </a:r>
            </a:p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الاختبار الدوري للصف الثاني</a:t>
              </a:r>
              <a:r>
                <a:rPr lang="ar-SA" sz="1400" dirty="0">
                  <a:solidFill>
                    <a:schemeClr val="tx1"/>
                  </a:solidFill>
                </a:rPr>
                <a:t> </a:t>
              </a:r>
              <a:r>
                <a:rPr lang="ar-SA" sz="1400" b="1" dirty="0">
                  <a:solidFill>
                    <a:schemeClr val="tx1"/>
                  </a:solidFill>
                </a:rPr>
                <a:t>مادة الرياضيات  الفترة الثالثة</a:t>
              </a:r>
            </a:p>
          </p:txBody>
        </p:sp>
        <p:sp>
          <p:nvSpPr>
            <p:cNvPr id="20" name="مستطيل مستدير الزوايا 19"/>
            <p:cNvSpPr/>
            <p:nvPr/>
          </p:nvSpPr>
          <p:spPr>
            <a:xfrm>
              <a:off x="57075" y="91600"/>
              <a:ext cx="6743850" cy="19744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21" name="Picture 2" descr="نتيجة بحث الصور عن رياضيات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3073" y="891464"/>
              <a:ext cx="1300672" cy="973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4" descr="نتيجة بحث الصور عن اطارات رياضيات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9830">
              <a:off x="1204543" y="642193"/>
              <a:ext cx="4898705" cy="16165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مستطيل 22"/>
            <p:cNvSpPr/>
            <p:nvPr/>
          </p:nvSpPr>
          <p:spPr>
            <a:xfrm rot="901254">
              <a:off x="3750251" y="992977"/>
              <a:ext cx="3193570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3600" b="1" dirty="0">
                  <a:ln w="0"/>
                  <a:gradFill flip="none" rotWithShape="1">
                    <a:gsLst>
                      <a:gs pos="72843">
                        <a:schemeClr val="accent2">
                          <a:lumMod val="75000"/>
                        </a:schemeClr>
                      </a:gs>
                      <a:gs pos="71687">
                        <a:schemeClr val="tx1"/>
                      </a:gs>
                      <a:gs pos="69375">
                        <a:schemeClr val="accent2">
                          <a:lumMod val="20000"/>
                          <a:lumOff val="80000"/>
                        </a:schemeClr>
                      </a:gs>
                      <a:gs pos="47562">
                        <a:srgbClr val="00B0F0"/>
                      </a:gs>
                      <a:gs pos="35000">
                        <a:srgbClr val="FFFF00"/>
                      </a:gs>
                      <a:gs pos="60125">
                        <a:schemeClr val="accent6">
                          <a:lumMod val="60000"/>
                          <a:lumOff val="40000"/>
                        </a:schemeClr>
                      </a:gs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path path="circle">
                      <a:fillToRect t="100000" r="100000"/>
                    </a:path>
                    <a:tileRect l="-100000" b="-100000"/>
                  </a:gra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cs typeface="Bold Italic Art" panose="02010400000000000000" pitchFamily="2" charset="-78"/>
                </a:rPr>
                <a:t>الرياضيات</a:t>
              </a:r>
              <a:endParaRPr lang="ar-SA" sz="3600" b="1" cap="none" spc="0" dirty="0">
                <a:ln w="0"/>
                <a:gradFill flip="none" rotWithShape="1">
                  <a:gsLst>
                    <a:gs pos="72843">
                      <a:schemeClr val="accent2">
                        <a:lumMod val="75000"/>
                      </a:schemeClr>
                    </a:gs>
                    <a:gs pos="71687">
                      <a:schemeClr val="tx1"/>
                    </a:gs>
                    <a:gs pos="69375">
                      <a:schemeClr val="accent2">
                        <a:lumMod val="20000"/>
                        <a:lumOff val="80000"/>
                      </a:schemeClr>
                    </a:gs>
                    <a:gs pos="47562">
                      <a:srgbClr val="00B0F0"/>
                    </a:gs>
                    <a:gs pos="35000">
                      <a:srgbClr val="FFFF00"/>
                    </a:gs>
                    <a:gs pos="60125">
                      <a:schemeClr val="accent6">
                        <a:lumMod val="60000"/>
                        <a:lumOff val="40000"/>
                      </a:schemeClr>
                    </a:gs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old Italic Art" panose="02010400000000000000" pitchFamily="2" charset="-78"/>
              </a:endParaRPr>
            </a:p>
          </p:txBody>
        </p:sp>
      </p:grpSp>
      <p:sp>
        <p:nvSpPr>
          <p:cNvPr id="24" name="مستطيل 23"/>
          <p:cNvSpPr/>
          <p:nvPr/>
        </p:nvSpPr>
        <p:spPr>
          <a:xfrm>
            <a:off x="4656458" y="6500790"/>
            <a:ext cx="595737" cy="863579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3" name="مستطيل 32"/>
          <p:cNvSpPr/>
          <p:nvPr/>
        </p:nvSpPr>
        <p:spPr>
          <a:xfrm>
            <a:off x="2860672" y="3409771"/>
            <a:ext cx="979383" cy="399415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2" name="مربع نص 41"/>
          <p:cNvSpPr txBox="1"/>
          <p:nvPr/>
        </p:nvSpPr>
        <p:spPr>
          <a:xfrm>
            <a:off x="3262308" y="2659815"/>
            <a:ext cx="335758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400" b="1" dirty="0"/>
              <a:t>خبزت هند فطيرة تفاح قسمتها إلى 4 أجزاء متطابقة ، أكلت     الفطيرة ، فكم قطعة بقيت من الفطيرة ؟  </a:t>
            </a:r>
          </a:p>
        </p:txBody>
      </p:sp>
      <p:sp>
        <p:nvSpPr>
          <p:cNvPr id="43" name="مربع نص 42"/>
          <p:cNvSpPr txBox="1"/>
          <p:nvPr/>
        </p:nvSpPr>
        <p:spPr>
          <a:xfrm>
            <a:off x="5857892" y="2705436"/>
            <a:ext cx="428628" cy="8002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>
                <a:sym typeface="AGA Arabesque Desktop"/>
              </a:rPr>
              <a:t></a:t>
            </a:r>
          </a:p>
          <a:p>
            <a:endParaRPr lang="ar-SA" dirty="0"/>
          </a:p>
        </p:txBody>
      </p:sp>
      <p:sp>
        <p:nvSpPr>
          <p:cNvPr id="44" name="مربع نص 43"/>
          <p:cNvSpPr txBox="1"/>
          <p:nvPr/>
        </p:nvSpPr>
        <p:spPr>
          <a:xfrm>
            <a:off x="1809890" y="3777782"/>
            <a:ext cx="4714908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100" b="1" u="sng" dirty="0"/>
              <a:t>الحل</a:t>
            </a:r>
            <a:r>
              <a:rPr lang="ar-SA" sz="1100" b="1" dirty="0"/>
              <a:t>:   بقي من الفطيرة  .....................</a:t>
            </a:r>
          </a:p>
        </p:txBody>
      </p:sp>
      <p:sp>
        <p:nvSpPr>
          <p:cNvPr id="45" name="مربع نص 44"/>
          <p:cNvSpPr txBox="1"/>
          <p:nvPr/>
        </p:nvSpPr>
        <p:spPr>
          <a:xfrm>
            <a:off x="3429000" y="6786001"/>
            <a:ext cx="321471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dirty="0"/>
          </a:p>
        </p:txBody>
      </p:sp>
      <p:sp>
        <p:nvSpPr>
          <p:cNvPr id="63" name="مستطيل 62"/>
          <p:cNvSpPr/>
          <p:nvPr/>
        </p:nvSpPr>
        <p:spPr>
          <a:xfrm>
            <a:off x="5305028" y="6982023"/>
            <a:ext cx="1263350" cy="1357322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  <a:p>
            <a:pPr algn="ctr"/>
            <a:endParaRPr lang="ar-SA" dirty="0"/>
          </a:p>
          <a:p>
            <a:pPr algn="ctr"/>
            <a:endParaRPr lang="ar-SA" dirty="0">
              <a:solidFill>
                <a:schemeClr val="tx1"/>
              </a:solidFill>
            </a:endParaRPr>
          </a:p>
          <a:p>
            <a:pPr algn="ctr"/>
            <a:r>
              <a:rPr lang="ar-SA" dirty="0">
                <a:solidFill>
                  <a:schemeClr val="tx1"/>
                </a:solidFill>
              </a:rPr>
              <a:t>...... : .....</a:t>
            </a:r>
          </a:p>
        </p:txBody>
      </p:sp>
      <p:sp>
        <p:nvSpPr>
          <p:cNvPr id="64" name="مستطيل 63"/>
          <p:cNvSpPr/>
          <p:nvPr/>
        </p:nvSpPr>
        <p:spPr>
          <a:xfrm>
            <a:off x="3323334" y="6954501"/>
            <a:ext cx="1344234" cy="1428760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r>
              <a:rPr lang="ar-SA" sz="1200" dirty="0">
                <a:solidFill>
                  <a:schemeClr val="tx1"/>
                </a:solidFill>
              </a:rPr>
              <a:t>   </a:t>
            </a:r>
            <a:r>
              <a:rPr lang="ar-SA" sz="1200" b="1" dirty="0">
                <a:solidFill>
                  <a:schemeClr val="tx1"/>
                </a:solidFill>
              </a:rPr>
              <a:t>.........  : ........</a:t>
            </a:r>
          </a:p>
        </p:txBody>
      </p:sp>
      <p:cxnSp>
        <p:nvCxnSpPr>
          <p:cNvPr id="66" name="رابط كسهم مستقيم 65"/>
          <p:cNvCxnSpPr/>
          <p:nvPr/>
        </p:nvCxnSpPr>
        <p:spPr>
          <a:xfrm rot="5400000" flipH="1" flipV="1">
            <a:off x="5822173" y="7393801"/>
            <a:ext cx="215902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رابط كسهم مستقيم 69"/>
          <p:cNvCxnSpPr/>
          <p:nvPr/>
        </p:nvCxnSpPr>
        <p:spPr>
          <a:xfrm>
            <a:off x="5929330" y="7500958"/>
            <a:ext cx="142876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رابط كسهم مستقيم 73"/>
          <p:cNvCxnSpPr/>
          <p:nvPr/>
        </p:nvCxnSpPr>
        <p:spPr>
          <a:xfrm rot="5400000">
            <a:off x="3858025" y="7571999"/>
            <a:ext cx="285752" cy="79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رابط كسهم مستقيم 78"/>
          <p:cNvCxnSpPr/>
          <p:nvPr/>
        </p:nvCxnSpPr>
        <p:spPr>
          <a:xfrm flipV="1">
            <a:off x="4000504" y="7358082"/>
            <a:ext cx="142876" cy="73026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مربع نص 34"/>
          <p:cNvSpPr txBox="1"/>
          <p:nvPr/>
        </p:nvSpPr>
        <p:spPr>
          <a:xfrm>
            <a:off x="2902752" y="3032346"/>
            <a:ext cx="3714776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100" b="1" u="sng" dirty="0"/>
              <a:t>المعطيات :</a:t>
            </a:r>
            <a:r>
              <a:rPr lang="ar-SA" sz="1100" dirty="0"/>
              <a:t> ●</a:t>
            </a:r>
            <a:r>
              <a:rPr lang="ar-SA" sz="1100" b="1" dirty="0"/>
              <a:t>خبزت هند فطيرة تفاح قسمتها إلى .......... أجزاء متطابقة , أكلت ......... الفطيرة .</a:t>
            </a:r>
          </a:p>
          <a:p>
            <a:r>
              <a:rPr lang="ar-SA" sz="1100" b="1" u="sng" dirty="0"/>
              <a:t>المطلوب :</a:t>
            </a:r>
            <a:r>
              <a:rPr lang="ar-SA" sz="1100" b="1" dirty="0"/>
              <a:t> كم ................................؟</a:t>
            </a:r>
          </a:p>
          <a:p>
            <a:r>
              <a:rPr lang="ar-SA" sz="1100" b="1" u="sng" dirty="0"/>
              <a:t>التخطيط</a:t>
            </a:r>
            <a:r>
              <a:rPr lang="ar-SA" sz="1100" u="sng" dirty="0"/>
              <a:t> </a:t>
            </a:r>
            <a:r>
              <a:rPr lang="ar-SA" sz="1100" b="1" dirty="0"/>
              <a:t>: الحل باستخدام  ...............</a:t>
            </a:r>
            <a:r>
              <a:rPr lang="ar-SA" sz="1100" dirty="0"/>
              <a:t> </a:t>
            </a:r>
          </a:p>
        </p:txBody>
      </p:sp>
      <p:sp>
        <p:nvSpPr>
          <p:cNvPr id="37" name="سهم إلى اليمين 36"/>
          <p:cNvSpPr/>
          <p:nvPr/>
        </p:nvSpPr>
        <p:spPr>
          <a:xfrm rot="10800000">
            <a:off x="895315" y="8619061"/>
            <a:ext cx="978408" cy="476521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2" name="Rectangle: Rounded Corners 1"/>
          <p:cNvSpPr/>
          <p:nvPr/>
        </p:nvSpPr>
        <p:spPr>
          <a:xfrm>
            <a:off x="5607493" y="4781405"/>
            <a:ext cx="709729" cy="31900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592</a:t>
            </a:r>
          </a:p>
        </p:txBody>
      </p:sp>
      <p:sp>
        <p:nvSpPr>
          <p:cNvPr id="39" name="Rectangle: Rounded Corners 38"/>
          <p:cNvSpPr/>
          <p:nvPr/>
        </p:nvSpPr>
        <p:spPr>
          <a:xfrm>
            <a:off x="4562164" y="4777153"/>
            <a:ext cx="733664" cy="32020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600</a:t>
            </a:r>
          </a:p>
        </p:txBody>
      </p:sp>
      <p:sp>
        <p:nvSpPr>
          <p:cNvPr id="41" name="Rectangle: Rounded Corners 40"/>
          <p:cNvSpPr/>
          <p:nvPr/>
        </p:nvSpPr>
        <p:spPr>
          <a:xfrm>
            <a:off x="3577417" y="4765935"/>
            <a:ext cx="673082" cy="33141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589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695" y="5178302"/>
            <a:ext cx="974454" cy="676307"/>
          </a:xfrm>
          <a:prstGeom prst="rect">
            <a:avLst/>
          </a:prstGeom>
        </p:spPr>
      </p:pic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A72DE-83F2-4BCE-A9F6-D92FE22E9D69}" type="slidenum">
              <a:rPr lang="ar-SA" smtClean="0"/>
              <a:pPr/>
              <a:t>2</a:t>
            </a:fld>
            <a:endParaRPr lang="ar-SA"/>
          </a:p>
        </p:txBody>
      </p:sp>
      <p:sp>
        <p:nvSpPr>
          <p:cNvPr id="5" name="عنصر نائب لرقم الشريحة 3"/>
          <p:cNvSpPr txBox="1">
            <a:spLocks/>
          </p:cNvSpPr>
          <p:nvPr/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1A72DE-83F2-4BCE-A9F6-D92FE22E9D69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93359" y="2474293"/>
            <a:ext cx="6533530" cy="261186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r>
              <a:rPr lang="ar-SA" sz="1200" dirty="0">
                <a:solidFill>
                  <a:schemeClr val="tx1"/>
                </a:solidFill>
              </a:rPr>
              <a:t>                      </a:t>
            </a:r>
          </a:p>
          <a:p>
            <a:endParaRPr lang="ar-SA" sz="1200" dirty="0">
              <a:solidFill>
                <a:schemeClr val="tx1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3645024" y="2773091"/>
            <a:ext cx="308186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الخامس : أكتبي أسم المجسم ثم حددي عدد الأوجه والرؤوس: 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5783242" y="201781"/>
            <a:ext cx="971268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الرابع </a:t>
            </a:r>
            <a:r>
              <a:rPr lang="ar-SA" sz="1200" b="1" u="sng" dirty="0"/>
              <a:t>: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193359" y="202575"/>
            <a:ext cx="6519066" cy="224548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b="1" dirty="0">
              <a:solidFill>
                <a:schemeClr val="tx1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214290" y="8572528"/>
            <a:ext cx="6534721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050" b="1" dirty="0"/>
              <a:t>انتهت الأسئلة   تمنياتي لك بالتوفيق                                                                       معلمة المادة : .......................................</a:t>
            </a:r>
          </a:p>
        </p:txBody>
      </p:sp>
      <p:graphicFrame>
        <p:nvGraphicFramePr>
          <p:cNvPr id="13" name="جدول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564895"/>
              </p:ext>
            </p:extLst>
          </p:nvPr>
        </p:nvGraphicFramePr>
        <p:xfrm>
          <a:off x="207823" y="202575"/>
          <a:ext cx="3286148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45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7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20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81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9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تمثيل كسور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الوحدة (المقامات أقل أو تساوي 12) وقراءتها و كتابتها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 متقن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 متقن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" name="جدول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027142"/>
              </p:ext>
            </p:extLst>
          </p:nvPr>
        </p:nvGraphicFramePr>
        <p:xfrm>
          <a:off x="197123" y="2484615"/>
          <a:ext cx="3286147" cy="1127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67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7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2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23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4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38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3842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تمييز المجسمات (المكعب-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الكرة – المخروط- الاسطوانة – متوازي المستطيلات  -الهرم 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)عن غيرها من الأشكال ووصفها بحسب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عدد الأوجه </a:t>
                      </a:r>
                      <a:r>
                        <a:rPr lang="ar-SA" sz="800" b="1" baseline="0" dirty="0" err="1">
                          <a:solidFill>
                            <a:schemeClr val="tx1"/>
                          </a:solidFill>
                        </a:rPr>
                        <a:t>و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الرؤوس </a:t>
                      </a:r>
                      <a:r>
                        <a:rPr lang="ar-SA" sz="800" b="1" baseline="0" dirty="0" err="1">
                          <a:solidFill>
                            <a:schemeClr val="tx1"/>
                          </a:solidFill>
                        </a:rPr>
                        <a:t>و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الأحرف فيها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 متقن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 متقن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 متقن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9" name="مستطيل 38"/>
          <p:cNvSpPr/>
          <p:nvPr/>
        </p:nvSpPr>
        <p:spPr>
          <a:xfrm>
            <a:off x="3645024" y="3560285"/>
            <a:ext cx="1171275" cy="108519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40" name="مربع نص 39"/>
          <p:cNvSpPr txBox="1"/>
          <p:nvPr/>
        </p:nvSpPr>
        <p:spPr>
          <a:xfrm>
            <a:off x="4023147" y="3019223"/>
            <a:ext cx="257176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  <p:sp>
        <p:nvSpPr>
          <p:cNvPr id="41" name="مربع نص 40"/>
          <p:cNvSpPr txBox="1"/>
          <p:nvPr/>
        </p:nvSpPr>
        <p:spPr>
          <a:xfrm>
            <a:off x="3726493" y="3229441"/>
            <a:ext cx="300039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/>
              <a:t>أسم المجسم </a:t>
            </a:r>
            <a:r>
              <a:rPr lang="ar-SA" dirty="0"/>
              <a:t>: ...................</a:t>
            </a:r>
          </a:p>
          <a:p>
            <a:r>
              <a:rPr lang="ar-SA" sz="1200" b="1" dirty="0"/>
              <a:t>عدد الأوجه : ..........</a:t>
            </a:r>
            <a:endParaRPr lang="ar-SA" b="1" dirty="0"/>
          </a:p>
          <a:p>
            <a:r>
              <a:rPr lang="ar-SA" sz="1200" b="1" dirty="0"/>
              <a:t>عدد الأحرف : ..........</a:t>
            </a:r>
          </a:p>
          <a:p>
            <a:r>
              <a:rPr lang="ar-SA" sz="1200" b="1" dirty="0"/>
              <a:t>عدد الرؤوس :..........</a:t>
            </a:r>
          </a:p>
        </p:txBody>
      </p:sp>
      <p:sp>
        <p:nvSpPr>
          <p:cNvPr id="42" name="مربع نص 41"/>
          <p:cNvSpPr txBox="1"/>
          <p:nvPr/>
        </p:nvSpPr>
        <p:spPr>
          <a:xfrm>
            <a:off x="3140968" y="197191"/>
            <a:ext cx="2928958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/>
              <a:t>  لوني الأجزاء التي تمثل الكسر المكتوب:</a:t>
            </a:r>
          </a:p>
        </p:txBody>
      </p:sp>
      <p:sp>
        <p:nvSpPr>
          <p:cNvPr id="47" name="مستطيل 46"/>
          <p:cNvSpPr/>
          <p:nvPr/>
        </p:nvSpPr>
        <p:spPr>
          <a:xfrm>
            <a:off x="5536421" y="699718"/>
            <a:ext cx="785818" cy="7858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49" name="رابط مستقيم 48"/>
          <p:cNvCxnSpPr>
            <a:cxnSpLocks/>
          </p:cNvCxnSpPr>
          <p:nvPr/>
        </p:nvCxnSpPr>
        <p:spPr>
          <a:xfrm rot="16200000" flipH="1">
            <a:off x="5535627" y="1091833"/>
            <a:ext cx="785818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رابط مستقيم 52"/>
          <p:cNvCxnSpPr>
            <a:stCxn id="47" idx="3"/>
            <a:endCxn id="47" idx="1"/>
          </p:cNvCxnSpPr>
          <p:nvPr/>
        </p:nvCxnSpPr>
        <p:spPr>
          <a:xfrm flipH="1">
            <a:off x="5536421" y="1092627"/>
            <a:ext cx="785818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مربع نص 53"/>
          <p:cNvSpPr txBox="1"/>
          <p:nvPr/>
        </p:nvSpPr>
        <p:spPr>
          <a:xfrm>
            <a:off x="5426984" y="1668252"/>
            <a:ext cx="642942" cy="6155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u="sng" dirty="0"/>
              <a:t> </a:t>
            </a:r>
            <a:r>
              <a:rPr lang="ar-SA" u="sng" dirty="0"/>
              <a:t>2  </a:t>
            </a:r>
            <a:endParaRPr lang="ar-SA" sz="1600" u="sng" dirty="0"/>
          </a:p>
          <a:p>
            <a:endParaRPr lang="ar-SA" sz="1600" u="sng" dirty="0"/>
          </a:p>
        </p:txBody>
      </p:sp>
      <p:sp>
        <p:nvSpPr>
          <p:cNvPr id="56" name="مربع نص 55"/>
          <p:cNvSpPr txBox="1"/>
          <p:nvPr/>
        </p:nvSpPr>
        <p:spPr>
          <a:xfrm>
            <a:off x="5748455" y="1937742"/>
            <a:ext cx="26000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4</a:t>
            </a:r>
          </a:p>
        </p:txBody>
      </p:sp>
      <p:sp>
        <p:nvSpPr>
          <p:cNvPr id="57" name="ثماني 56"/>
          <p:cNvSpPr/>
          <p:nvPr/>
        </p:nvSpPr>
        <p:spPr>
          <a:xfrm>
            <a:off x="3900494" y="633650"/>
            <a:ext cx="914400" cy="914400"/>
          </a:xfrm>
          <a:prstGeom prst="oct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59" name="رابط مستقيم 58"/>
          <p:cNvCxnSpPr>
            <a:stCxn id="57" idx="7"/>
            <a:endCxn id="57" idx="3"/>
          </p:cNvCxnSpPr>
          <p:nvPr/>
        </p:nvCxnSpPr>
        <p:spPr>
          <a:xfrm flipH="1">
            <a:off x="4168313" y="633650"/>
            <a:ext cx="378762" cy="9144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رابط مستقيم 60"/>
          <p:cNvCxnSpPr>
            <a:cxnSpLocks/>
          </p:cNvCxnSpPr>
          <p:nvPr/>
        </p:nvCxnSpPr>
        <p:spPr>
          <a:xfrm rot="16200000" flipH="1">
            <a:off x="3900494" y="909697"/>
            <a:ext cx="914400" cy="37876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رابط مستقيم 62"/>
          <p:cNvCxnSpPr>
            <a:stCxn id="57" idx="0"/>
            <a:endCxn id="57" idx="4"/>
          </p:cNvCxnSpPr>
          <p:nvPr/>
        </p:nvCxnSpPr>
        <p:spPr>
          <a:xfrm flipH="1">
            <a:off x="3900494" y="901469"/>
            <a:ext cx="914400" cy="37876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رابط مستقيم 64"/>
          <p:cNvCxnSpPr>
            <a:stCxn id="57" idx="1"/>
            <a:endCxn id="57" idx="5"/>
          </p:cNvCxnSpPr>
          <p:nvPr/>
        </p:nvCxnSpPr>
        <p:spPr>
          <a:xfrm flipH="1" flipV="1">
            <a:off x="3900494" y="901469"/>
            <a:ext cx="914400" cy="37876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مربع نص 65"/>
          <p:cNvSpPr txBox="1"/>
          <p:nvPr/>
        </p:nvSpPr>
        <p:spPr>
          <a:xfrm>
            <a:off x="4000504" y="1668252"/>
            <a:ext cx="47118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u="sng" dirty="0"/>
              <a:t>3                   </a:t>
            </a:r>
          </a:p>
        </p:txBody>
      </p:sp>
      <p:sp>
        <p:nvSpPr>
          <p:cNvPr id="67" name="مربع نص 66"/>
          <p:cNvSpPr txBox="1"/>
          <p:nvPr/>
        </p:nvSpPr>
        <p:spPr>
          <a:xfrm>
            <a:off x="4185939" y="1937742"/>
            <a:ext cx="2857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8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090" y="1313578"/>
            <a:ext cx="981467" cy="987767"/>
          </a:xfrm>
          <a:prstGeom prst="rect">
            <a:avLst/>
          </a:prstGeom>
        </p:spPr>
      </p:pic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A72DE-83F2-4BCE-A9F6-D92FE22E9D69}" type="slidenum">
              <a:rPr lang="ar-SA" smtClean="0"/>
              <a:pPr/>
              <a:t>3</a:t>
            </a:fld>
            <a:endParaRPr lang="ar-SA"/>
          </a:p>
        </p:txBody>
      </p:sp>
      <p:sp>
        <p:nvSpPr>
          <p:cNvPr id="37" name="عنصر نائب لرقم الشريحة 3"/>
          <p:cNvSpPr txBox="1">
            <a:spLocks/>
          </p:cNvSpPr>
          <p:nvPr/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1A72DE-83F2-4BCE-A9F6-D92FE22E9D69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مستطيل 37"/>
          <p:cNvSpPr/>
          <p:nvPr/>
        </p:nvSpPr>
        <p:spPr>
          <a:xfrm>
            <a:off x="227865" y="2415479"/>
            <a:ext cx="6519066" cy="158501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r>
              <a:rPr lang="ar-SA" sz="1200" dirty="0">
                <a:solidFill>
                  <a:schemeClr val="tx1"/>
                </a:solidFill>
              </a:rPr>
              <a:t>رتبي الأعداد التالية من الأصغر إلى الأكبر</a:t>
            </a:r>
          </a:p>
          <a:p>
            <a:endParaRPr lang="ar-SA" sz="1200" dirty="0">
              <a:solidFill>
                <a:schemeClr val="tx1"/>
              </a:solidFill>
            </a:endParaRPr>
          </a:p>
          <a:p>
            <a:r>
              <a:rPr lang="ar-SA" dirty="0">
                <a:solidFill>
                  <a:schemeClr val="tx1"/>
                </a:solidFill>
              </a:rPr>
              <a:t>          592  ،   600  ،   589</a:t>
            </a:r>
          </a:p>
          <a:p>
            <a:endParaRPr lang="ar-SA" sz="1200" dirty="0">
              <a:solidFill>
                <a:schemeClr val="tx1"/>
              </a:solidFill>
            </a:endParaRPr>
          </a:p>
          <a:p>
            <a:r>
              <a:rPr lang="ar-SA" dirty="0">
                <a:solidFill>
                  <a:schemeClr val="tx1"/>
                </a:solidFill>
              </a:rPr>
              <a:t> الحل :          </a:t>
            </a:r>
            <a:r>
              <a:rPr lang="ar-SA" u="sng" dirty="0">
                <a:solidFill>
                  <a:schemeClr val="tx1"/>
                </a:solidFill>
              </a:rPr>
              <a:t>  </a:t>
            </a:r>
            <a:r>
              <a:rPr lang="ar-SA" u="sng" dirty="0">
                <a:solidFill>
                  <a:srgbClr val="FF0000"/>
                </a:solidFill>
              </a:rPr>
              <a:t>589   ، 592  ، 600</a:t>
            </a:r>
          </a:p>
          <a:p>
            <a:r>
              <a:rPr lang="ar-SA" sz="1200" dirty="0">
                <a:solidFill>
                  <a:schemeClr val="tx1"/>
                </a:solidFill>
              </a:rPr>
              <a:t>                      </a:t>
            </a:r>
          </a:p>
          <a:p>
            <a:endParaRPr lang="ar-SA" sz="1200" dirty="0">
              <a:solidFill>
                <a:schemeClr val="tx1"/>
              </a:solidFill>
            </a:endParaRPr>
          </a:p>
        </p:txBody>
      </p:sp>
      <p:sp>
        <p:nvSpPr>
          <p:cNvPr id="39" name="مربع نص 38"/>
          <p:cNvSpPr txBox="1"/>
          <p:nvPr/>
        </p:nvSpPr>
        <p:spPr>
          <a:xfrm>
            <a:off x="5347035" y="2415478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الأول</a:t>
            </a:r>
            <a:r>
              <a:rPr lang="ar-SA" sz="1200" b="1" u="sng" dirty="0"/>
              <a:t>: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40" name="مربع نص 39"/>
          <p:cNvSpPr txBox="1"/>
          <p:nvPr/>
        </p:nvSpPr>
        <p:spPr>
          <a:xfrm>
            <a:off x="5643578" y="4286248"/>
            <a:ext cx="971268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الثاني </a:t>
            </a:r>
            <a:r>
              <a:rPr lang="ar-SA" sz="1200" b="1" u="sng" dirty="0"/>
              <a:t>: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41" name="مستطيل 40"/>
          <p:cNvSpPr/>
          <p:nvPr/>
        </p:nvSpPr>
        <p:spPr>
          <a:xfrm>
            <a:off x="214290" y="4214810"/>
            <a:ext cx="6519066" cy="204608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b="1" dirty="0">
              <a:solidFill>
                <a:schemeClr val="tx1"/>
              </a:solidFill>
            </a:endParaRPr>
          </a:p>
        </p:txBody>
      </p:sp>
      <p:sp>
        <p:nvSpPr>
          <p:cNvPr id="42" name="مربع نص 41"/>
          <p:cNvSpPr txBox="1"/>
          <p:nvPr/>
        </p:nvSpPr>
        <p:spPr>
          <a:xfrm>
            <a:off x="5357826" y="6429388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الثالث  </a:t>
            </a:r>
            <a:r>
              <a:rPr lang="ar-SA" sz="1200" b="1" u="sng" dirty="0"/>
              <a:t>: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43" name="مستطيل 42"/>
          <p:cNvSpPr/>
          <p:nvPr/>
        </p:nvSpPr>
        <p:spPr>
          <a:xfrm>
            <a:off x="214290" y="6429388"/>
            <a:ext cx="6519066" cy="204608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</p:txBody>
      </p:sp>
      <p:sp>
        <p:nvSpPr>
          <p:cNvPr id="44" name="مربع نص 43"/>
          <p:cNvSpPr txBox="1"/>
          <p:nvPr/>
        </p:nvSpPr>
        <p:spPr>
          <a:xfrm>
            <a:off x="214290" y="8572528"/>
            <a:ext cx="6534721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050" b="1" dirty="0"/>
              <a:t>انتهت الأسئلة   تمنياتي لك بالتوفيق                                                                       معلمة المادة : .......................................</a:t>
            </a:r>
          </a:p>
        </p:txBody>
      </p:sp>
      <p:graphicFrame>
        <p:nvGraphicFramePr>
          <p:cNvPr id="45" name="جدول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564895"/>
              </p:ext>
            </p:extLst>
          </p:nvPr>
        </p:nvGraphicFramePr>
        <p:xfrm>
          <a:off x="227865" y="2414369"/>
          <a:ext cx="3014705" cy="883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1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ترتيب الأعداد ضمن (1000)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6" name="جدول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027142"/>
              </p:ext>
            </p:extLst>
          </p:nvPr>
        </p:nvGraphicFramePr>
        <p:xfrm>
          <a:off x="214290" y="4214810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1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حل مسائل رياضية باستعمال استراتيجيات ومهارات مناسبة مع </a:t>
                      </a:r>
                      <a:r>
                        <a:rPr lang="ar-SA" sz="800" b="1" dirty="0" err="1">
                          <a:solidFill>
                            <a:schemeClr val="tx1"/>
                          </a:solidFill>
                        </a:rPr>
                        <a:t>اتباع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 الخطوات الأربع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7" name="جدول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275057"/>
              </p:ext>
            </p:extLst>
          </p:nvPr>
        </p:nvGraphicFramePr>
        <p:xfrm>
          <a:off x="214290" y="6429388"/>
          <a:ext cx="3014705" cy="12496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88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77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45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11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قراءة الساعة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(بالساعة الكاملة ، بنصف الساعة ، بربع الساعة ، لأقرب خمس دقائق) كتابة الوقت الذي تشير إليه الساعة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ar-SA" sz="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48" name="مجموعة 47"/>
          <p:cNvGrpSpPr/>
          <p:nvPr/>
        </p:nvGrpSpPr>
        <p:grpSpPr>
          <a:xfrm>
            <a:off x="-203041" y="91600"/>
            <a:ext cx="7146862" cy="2228613"/>
            <a:chOff x="-203041" y="91600"/>
            <a:chExt cx="7146862" cy="2228613"/>
          </a:xfrm>
        </p:grpSpPr>
        <p:sp>
          <p:nvSpPr>
            <p:cNvPr id="49" name="مربع نص 48"/>
            <p:cNvSpPr txBox="1"/>
            <p:nvPr/>
          </p:nvSpPr>
          <p:spPr>
            <a:xfrm>
              <a:off x="-203041" y="2043214"/>
              <a:ext cx="6806381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/>
                <a:t>اسم الطالبة </a:t>
              </a:r>
              <a:r>
                <a:rPr lang="ar-SA" sz="900" dirty="0"/>
                <a:t>.......................................................</a:t>
              </a:r>
              <a:r>
                <a:rPr lang="ar-SA" sz="1200" dirty="0"/>
                <a:t> المدرسة</a:t>
              </a:r>
              <a:r>
                <a:rPr lang="ar-SA" sz="900" dirty="0"/>
                <a:t>.........................................</a:t>
              </a:r>
              <a:r>
                <a:rPr lang="ar-SA" sz="1200" dirty="0"/>
                <a:t> الصف </a:t>
              </a:r>
              <a:r>
                <a:rPr lang="ar-SA" sz="900" dirty="0"/>
                <a:t>........................</a:t>
              </a:r>
            </a:p>
          </p:txBody>
        </p:sp>
        <p:sp>
          <p:nvSpPr>
            <p:cNvPr id="50" name="مربع نص 49"/>
            <p:cNvSpPr txBox="1"/>
            <p:nvPr/>
          </p:nvSpPr>
          <p:spPr>
            <a:xfrm>
              <a:off x="5427525" y="230264"/>
              <a:ext cx="1306538" cy="57888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700" dirty="0"/>
                <a:t>المملكة العربية السعودية</a:t>
              </a:r>
            </a:p>
            <a:p>
              <a:r>
                <a:rPr lang="ar-SA" sz="700" dirty="0"/>
                <a:t>وزارة التعليم </a:t>
              </a:r>
            </a:p>
            <a:p>
              <a:r>
                <a:rPr lang="ar-SA" sz="700" dirty="0"/>
                <a:t>مكتب التربية والتعليم بمحافظة الجبيل</a:t>
              </a:r>
            </a:p>
            <a:p>
              <a:r>
                <a:rPr lang="ar-SA" sz="700" dirty="0"/>
                <a:t>قسم الصفوف الأولية</a:t>
              </a:r>
            </a:p>
          </p:txBody>
        </p:sp>
        <p:pic>
          <p:nvPicPr>
            <p:cNvPr id="51" name="Picture 6" descr="نتيجة بحث الصور عن شعار وزارة المعارف بدون خلفية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691" y="245429"/>
              <a:ext cx="955441" cy="58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2" name="مستطيل مستدير الزوايا 51"/>
            <p:cNvSpPr/>
            <p:nvPr/>
          </p:nvSpPr>
          <p:spPr>
            <a:xfrm>
              <a:off x="1384520" y="225827"/>
              <a:ext cx="4164363" cy="43379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الاختبار الدوري للصف </a:t>
              </a:r>
              <a:r>
                <a:rPr lang="ar-SA" sz="1400" dirty="0">
                  <a:solidFill>
                    <a:schemeClr val="tx1"/>
                  </a:solidFill>
                </a:rPr>
                <a:t>الثاني </a:t>
              </a:r>
              <a:r>
                <a:rPr lang="ar-SA" sz="1400" b="1" dirty="0">
                  <a:solidFill>
                    <a:schemeClr val="tx1"/>
                  </a:solidFill>
                </a:rPr>
                <a:t>مادة الرياضيات  الفترة </a:t>
              </a:r>
              <a:r>
                <a:rPr lang="ar-SA" sz="1400" dirty="0">
                  <a:solidFill>
                    <a:schemeClr val="tx1"/>
                  </a:solidFill>
                </a:rPr>
                <a:t>الثالثة</a:t>
              </a:r>
            </a:p>
          </p:txBody>
        </p:sp>
        <p:sp>
          <p:nvSpPr>
            <p:cNvPr id="53" name="مستطيل مستدير الزوايا 52"/>
            <p:cNvSpPr/>
            <p:nvPr/>
          </p:nvSpPr>
          <p:spPr>
            <a:xfrm>
              <a:off x="57075" y="91600"/>
              <a:ext cx="6743850" cy="19744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54" name="Picture 2" descr="نتيجة بحث الصور عن رياضيات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3073" y="891464"/>
              <a:ext cx="1300672" cy="973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" name="Picture 4" descr="نتيجة بحث الصور عن اطارات رياضيات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9830">
              <a:off x="1204543" y="642193"/>
              <a:ext cx="4898705" cy="16165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" name="مستطيل 55"/>
            <p:cNvSpPr/>
            <p:nvPr/>
          </p:nvSpPr>
          <p:spPr>
            <a:xfrm rot="901254">
              <a:off x="3750251" y="992977"/>
              <a:ext cx="3193570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3600" b="1" dirty="0">
                  <a:ln w="0"/>
                  <a:gradFill flip="none" rotWithShape="1">
                    <a:gsLst>
                      <a:gs pos="72843">
                        <a:schemeClr val="accent2">
                          <a:lumMod val="75000"/>
                        </a:schemeClr>
                      </a:gs>
                      <a:gs pos="71687">
                        <a:schemeClr val="tx1"/>
                      </a:gs>
                      <a:gs pos="69375">
                        <a:schemeClr val="accent2">
                          <a:lumMod val="20000"/>
                          <a:lumOff val="80000"/>
                        </a:schemeClr>
                      </a:gs>
                      <a:gs pos="47562">
                        <a:srgbClr val="00B0F0"/>
                      </a:gs>
                      <a:gs pos="35000">
                        <a:srgbClr val="FFFF00"/>
                      </a:gs>
                      <a:gs pos="60125">
                        <a:schemeClr val="accent6">
                          <a:lumMod val="60000"/>
                          <a:lumOff val="40000"/>
                        </a:schemeClr>
                      </a:gs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path path="circle">
                      <a:fillToRect t="100000" r="100000"/>
                    </a:path>
                    <a:tileRect l="-100000" b="-100000"/>
                  </a:gra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cs typeface="Bold Italic Art" panose="02010400000000000000" pitchFamily="2" charset="-78"/>
                </a:rPr>
                <a:t>الرياضيات</a:t>
              </a:r>
              <a:endParaRPr lang="ar-SA" sz="3600" b="1" cap="none" spc="0" dirty="0">
                <a:ln w="0"/>
                <a:gradFill flip="none" rotWithShape="1">
                  <a:gsLst>
                    <a:gs pos="72843">
                      <a:schemeClr val="accent2">
                        <a:lumMod val="75000"/>
                      </a:schemeClr>
                    </a:gs>
                    <a:gs pos="71687">
                      <a:schemeClr val="tx1"/>
                    </a:gs>
                    <a:gs pos="69375">
                      <a:schemeClr val="accent2">
                        <a:lumMod val="20000"/>
                        <a:lumOff val="80000"/>
                      </a:schemeClr>
                    </a:gs>
                    <a:gs pos="47562">
                      <a:srgbClr val="00B0F0"/>
                    </a:gs>
                    <a:gs pos="35000">
                      <a:srgbClr val="FFFF00"/>
                    </a:gs>
                    <a:gs pos="60125">
                      <a:schemeClr val="accent6">
                        <a:lumMod val="60000"/>
                        <a:lumOff val="40000"/>
                      </a:schemeClr>
                    </a:gs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old Italic Art" panose="02010400000000000000" pitchFamily="2" charset="-78"/>
              </a:endParaRPr>
            </a:p>
          </p:txBody>
        </p:sp>
      </p:grpSp>
      <p:sp>
        <p:nvSpPr>
          <p:cNvPr id="57" name="مستطيل 56"/>
          <p:cNvSpPr/>
          <p:nvPr/>
        </p:nvSpPr>
        <p:spPr>
          <a:xfrm>
            <a:off x="3348842" y="2493818"/>
            <a:ext cx="629392" cy="688769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8" name="مستطيل 57"/>
          <p:cNvSpPr/>
          <p:nvPr/>
        </p:nvSpPr>
        <p:spPr>
          <a:xfrm>
            <a:off x="2643182" y="5500694"/>
            <a:ext cx="642942" cy="571504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9" name="مستطيل 58"/>
          <p:cNvSpPr/>
          <p:nvPr/>
        </p:nvSpPr>
        <p:spPr>
          <a:xfrm>
            <a:off x="6215082" y="3000364"/>
            <a:ext cx="500066" cy="357190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0" name="مربع نص 59"/>
          <p:cNvSpPr txBox="1"/>
          <p:nvPr/>
        </p:nvSpPr>
        <p:spPr>
          <a:xfrm>
            <a:off x="3214686" y="4572000"/>
            <a:ext cx="335758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400" dirty="0"/>
              <a:t>خبزت هند فطيرة تفاح قسمتها إلى 4 أجزاء متطابقة ، أكلت     الفطيرة ، فكم قطعة بقيت من الفطيرة ؟  </a:t>
            </a:r>
          </a:p>
        </p:txBody>
      </p:sp>
      <p:sp>
        <p:nvSpPr>
          <p:cNvPr id="61" name="مربع نص 60"/>
          <p:cNvSpPr txBox="1"/>
          <p:nvPr/>
        </p:nvSpPr>
        <p:spPr>
          <a:xfrm>
            <a:off x="5786454" y="4643438"/>
            <a:ext cx="428628" cy="8002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>
                <a:sym typeface="AGA Arabesque Desktop"/>
              </a:rPr>
              <a:t></a:t>
            </a:r>
          </a:p>
          <a:p>
            <a:endParaRPr lang="ar-SA" dirty="0"/>
          </a:p>
        </p:txBody>
      </p:sp>
      <p:sp>
        <p:nvSpPr>
          <p:cNvPr id="62" name="مربع نص 61"/>
          <p:cNvSpPr txBox="1"/>
          <p:nvPr/>
        </p:nvSpPr>
        <p:spPr>
          <a:xfrm>
            <a:off x="1785926" y="5857884"/>
            <a:ext cx="4714908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dirty="0"/>
              <a:t>الحل : بقي من الفطيرة </a:t>
            </a:r>
            <a:r>
              <a:rPr lang="ar-SA" sz="1200" dirty="0">
                <a:solidFill>
                  <a:srgbClr val="FF0000"/>
                </a:solidFill>
              </a:rPr>
              <a:t>2</a:t>
            </a:r>
            <a:r>
              <a:rPr lang="ar-SA" sz="1200" dirty="0"/>
              <a:t>قطعة </a:t>
            </a:r>
          </a:p>
        </p:txBody>
      </p:sp>
      <p:sp>
        <p:nvSpPr>
          <p:cNvPr id="63" name="مربع نص 62"/>
          <p:cNvSpPr txBox="1"/>
          <p:nvPr/>
        </p:nvSpPr>
        <p:spPr>
          <a:xfrm>
            <a:off x="3429000" y="6715140"/>
            <a:ext cx="321471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dirty="0"/>
              <a:t>أقرئي الساعة ، ثم أكتبي الوقت الذي تشير إليه : </a:t>
            </a:r>
          </a:p>
        </p:txBody>
      </p:sp>
      <p:sp>
        <p:nvSpPr>
          <p:cNvPr id="64" name="مستطيل 63"/>
          <p:cNvSpPr/>
          <p:nvPr/>
        </p:nvSpPr>
        <p:spPr>
          <a:xfrm>
            <a:off x="5214950" y="7000892"/>
            <a:ext cx="1357322" cy="1357322"/>
          </a:xfrm>
          <a:prstGeom prst="rect">
            <a:avLst/>
          </a:prstGeom>
          <a:blipFill>
            <a:blip r:embed="rId9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  <a:p>
            <a:pPr algn="ctr"/>
            <a:endParaRPr lang="ar-SA" dirty="0"/>
          </a:p>
          <a:p>
            <a:pPr algn="ctr"/>
            <a:endParaRPr lang="ar-SA" dirty="0"/>
          </a:p>
          <a:p>
            <a:r>
              <a:rPr lang="ar-SA" sz="1200" dirty="0">
                <a:solidFill>
                  <a:schemeClr val="tx1"/>
                </a:solidFill>
              </a:rPr>
              <a:t>  الساعة : الثالثة</a:t>
            </a:r>
            <a:r>
              <a:rPr lang="ar-SA" sz="1600" dirty="0">
                <a:solidFill>
                  <a:srgbClr val="FF0000"/>
                </a:solidFill>
              </a:rPr>
              <a:t> (3) </a:t>
            </a:r>
            <a:endParaRPr lang="ar-SA" sz="1200" dirty="0">
              <a:solidFill>
                <a:srgbClr val="FF0000"/>
              </a:solidFill>
            </a:endParaRPr>
          </a:p>
        </p:txBody>
      </p:sp>
      <p:sp>
        <p:nvSpPr>
          <p:cNvPr id="65" name="مستطيل 64"/>
          <p:cNvSpPr/>
          <p:nvPr/>
        </p:nvSpPr>
        <p:spPr>
          <a:xfrm>
            <a:off x="3286124" y="6929454"/>
            <a:ext cx="1428760" cy="1428760"/>
          </a:xfrm>
          <a:prstGeom prst="rect">
            <a:avLst/>
          </a:prstGeom>
          <a:blipFill>
            <a:blip r:embed="rId9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1200" dirty="0"/>
          </a:p>
          <a:p>
            <a:endParaRPr lang="ar-SA" sz="1200" dirty="0"/>
          </a:p>
          <a:p>
            <a:endParaRPr lang="ar-SA" sz="1200" dirty="0"/>
          </a:p>
          <a:p>
            <a:endParaRPr lang="ar-SA" sz="1200" dirty="0"/>
          </a:p>
          <a:p>
            <a:endParaRPr lang="ar-SA" sz="1200" dirty="0"/>
          </a:p>
          <a:p>
            <a:endParaRPr lang="ar-SA" sz="1200" dirty="0"/>
          </a:p>
          <a:p>
            <a:r>
              <a:rPr lang="ar-SA" sz="1200" dirty="0">
                <a:solidFill>
                  <a:schemeClr val="tx1"/>
                </a:solidFill>
              </a:rPr>
              <a:t>الساعة :الواحدة </a:t>
            </a:r>
            <a:r>
              <a:rPr lang="ar-SA" sz="1200" dirty="0" err="1">
                <a:solidFill>
                  <a:schemeClr val="tx1"/>
                </a:solidFill>
              </a:rPr>
              <a:t>و</a:t>
            </a:r>
            <a:r>
              <a:rPr lang="ar-SA" sz="1200" dirty="0">
                <a:solidFill>
                  <a:schemeClr val="tx1"/>
                </a:solidFill>
              </a:rPr>
              <a:t> النصف  .</a:t>
            </a:r>
          </a:p>
          <a:p>
            <a:endParaRPr lang="ar-SA" sz="1200" dirty="0"/>
          </a:p>
        </p:txBody>
      </p:sp>
      <p:cxnSp>
        <p:nvCxnSpPr>
          <p:cNvPr id="66" name="رابط كسهم مستقيم 65"/>
          <p:cNvCxnSpPr/>
          <p:nvPr/>
        </p:nvCxnSpPr>
        <p:spPr>
          <a:xfrm rot="5400000" flipH="1" flipV="1">
            <a:off x="5822173" y="7393801"/>
            <a:ext cx="215902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رابط كسهم مستقيم 66"/>
          <p:cNvCxnSpPr/>
          <p:nvPr/>
        </p:nvCxnSpPr>
        <p:spPr>
          <a:xfrm>
            <a:off x="5929330" y="7500958"/>
            <a:ext cx="142876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رابط كسهم مستقيم 67"/>
          <p:cNvCxnSpPr/>
          <p:nvPr/>
        </p:nvCxnSpPr>
        <p:spPr>
          <a:xfrm rot="5400000">
            <a:off x="3858025" y="7571999"/>
            <a:ext cx="285752" cy="79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رابط كسهم مستقيم 68"/>
          <p:cNvCxnSpPr/>
          <p:nvPr/>
        </p:nvCxnSpPr>
        <p:spPr>
          <a:xfrm rot="5400000" flipH="1" flipV="1">
            <a:off x="3999710" y="7287438"/>
            <a:ext cx="144464" cy="142876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مستطيل 75"/>
          <p:cNvSpPr/>
          <p:nvPr/>
        </p:nvSpPr>
        <p:spPr>
          <a:xfrm>
            <a:off x="714356" y="5357818"/>
            <a:ext cx="1000132" cy="785818"/>
          </a:xfrm>
          <a:prstGeom prst="rect">
            <a:avLst/>
          </a:prstGeom>
          <a:blipFill>
            <a:blip r:embed="rId10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8" name="مربع نص 77"/>
          <p:cNvSpPr txBox="1"/>
          <p:nvPr/>
        </p:nvSpPr>
        <p:spPr>
          <a:xfrm>
            <a:off x="2643182" y="7572396"/>
            <a:ext cx="71438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	</a:t>
            </a:r>
            <a:r>
              <a:rPr lang="ar-SA" dirty="0">
                <a:solidFill>
                  <a:srgbClr val="FF0000"/>
                </a:solidFill>
              </a:rPr>
              <a:t>1:30</a:t>
            </a:r>
          </a:p>
        </p:txBody>
      </p:sp>
      <p:sp>
        <p:nvSpPr>
          <p:cNvPr id="70" name="مربع نص 69"/>
          <p:cNvSpPr txBox="1"/>
          <p:nvPr/>
        </p:nvSpPr>
        <p:spPr>
          <a:xfrm>
            <a:off x="3000372" y="5214942"/>
            <a:ext cx="3714776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/>
              <a:t>المعطى</a:t>
            </a:r>
            <a:r>
              <a:rPr lang="ar-SA" sz="1200" dirty="0"/>
              <a:t> : ●خبزت هند فطيرة تفاح قسمتها إلى </a:t>
            </a:r>
            <a:r>
              <a:rPr lang="ar-SA" sz="1200" b="1" u="sng" dirty="0">
                <a:solidFill>
                  <a:srgbClr val="FF0000"/>
                </a:solidFill>
              </a:rPr>
              <a:t>4</a:t>
            </a:r>
            <a:r>
              <a:rPr lang="ar-SA" sz="1200" dirty="0"/>
              <a:t> أجزاء متطابقة</a:t>
            </a:r>
          </a:p>
          <a:p>
            <a:r>
              <a:rPr lang="ar-SA" sz="1200" dirty="0"/>
              <a:t>           ●أكلت </a:t>
            </a:r>
            <a:r>
              <a:rPr lang="ar-SA" b="1" dirty="0">
                <a:solidFill>
                  <a:srgbClr val="FF0000"/>
                </a:solidFill>
                <a:sym typeface="AGA Arabesque Desktop"/>
              </a:rPr>
              <a:t></a:t>
            </a:r>
            <a:r>
              <a:rPr lang="ar-SA" dirty="0"/>
              <a:t> </a:t>
            </a:r>
            <a:r>
              <a:rPr lang="ar-SA" sz="1200" dirty="0"/>
              <a:t>الفطيرة  .</a:t>
            </a:r>
          </a:p>
          <a:p>
            <a:r>
              <a:rPr lang="ar-SA" sz="1200" b="1" dirty="0"/>
              <a:t>التخطيط</a:t>
            </a:r>
            <a:r>
              <a:rPr lang="ar-SA" sz="1200" dirty="0"/>
              <a:t> : أحل بطريقة </a:t>
            </a:r>
            <a:r>
              <a:rPr lang="ar-SA" sz="1200" b="1" u="sng" dirty="0">
                <a:solidFill>
                  <a:srgbClr val="FF0000"/>
                </a:solidFill>
              </a:rPr>
              <a:t>الرسم 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A72DE-83F2-4BCE-A9F6-D92FE22E9D69}" type="slidenum">
              <a:rPr lang="ar-SA" smtClean="0"/>
              <a:pPr/>
              <a:t>4</a:t>
            </a:fld>
            <a:endParaRPr lang="ar-SA"/>
          </a:p>
        </p:txBody>
      </p:sp>
      <p:sp>
        <p:nvSpPr>
          <p:cNvPr id="5" name="عنصر نائب لرقم الشريحة 3"/>
          <p:cNvSpPr txBox="1">
            <a:spLocks/>
          </p:cNvSpPr>
          <p:nvPr/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1A72DE-83F2-4BCE-A9F6-D92FE22E9D69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عنصر نائب لرقم الشريحة 3"/>
          <p:cNvSpPr txBox="1">
            <a:spLocks/>
          </p:cNvSpPr>
          <p:nvPr/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1A72DE-83F2-4BCE-A9F6-D92FE22E9D69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42852" y="5072066"/>
            <a:ext cx="6519066" cy="237083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r>
              <a:rPr lang="ar-SA" sz="1200" dirty="0">
                <a:solidFill>
                  <a:schemeClr val="tx1"/>
                </a:solidFill>
              </a:rPr>
              <a:t>                      </a:t>
            </a:r>
          </a:p>
          <a:p>
            <a:endParaRPr lang="ar-SA" sz="1200" dirty="0">
              <a:solidFill>
                <a:schemeClr val="tx1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5214950" y="5214942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الخامس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5643578" y="2357422"/>
            <a:ext cx="971268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الرابع </a:t>
            </a:r>
            <a:r>
              <a:rPr lang="ar-SA" sz="1200" b="1" u="sng" dirty="0"/>
              <a:t>: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142852" y="2357422"/>
            <a:ext cx="6519066" cy="250033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b="1" dirty="0">
              <a:solidFill>
                <a:schemeClr val="tx1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214290" y="8572528"/>
            <a:ext cx="6534721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050" b="1" dirty="0"/>
              <a:t>انتهت الأسئلة   تمنياتي لك بالتوفيق                                                                       معلمة المادة : .......................................</a:t>
            </a:r>
          </a:p>
        </p:txBody>
      </p:sp>
      <p:graphicFrame>
        <p:nvGraphicFramePr>
          <p:cNvPr id="12" name="جدول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564895"/>
              </p:ext>
            </p:extLst>
          </p:nvPr>
        </p:nvGraphicFramePr>
        <p:xfrm>
          <a:off x="142852" y="2428860"/>
          <a:ext cx="3286148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45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7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20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81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9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تمثيل كسور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الوحدة (المقامات أقل أو تساوي 12) </a:t>
                      </a:r>
                      <a:r>
                        <a:rPr lang="ar-SA" sz="800" b="1" baseline="0" dirty="0" err="1">
                          <a:solidFill>
                            <a:schemeClr val="tx1"/>
                          </a:solidFill>
                        </a:rPr>
                        <a:t>و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قراءتها </a:t>
                      </a:r>
                      <a:r>
                        <a:rPr lang="ar-SA" sz="800" b="1" baseline="0" dirty="0" err="1">
                          <a:solidFill>
                            <a:schemeClr val="tx1"/>
                          </a:solidFill>
                        </a:rPr>
                        <a:t>و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كتابتها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متفوق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متقدم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متمكن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مجتاز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جدول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027142"/>
              </p:ext>
            </p:extLst>
          </p:nvPr>
        </p:nvGraphicFramePr>
        <p:xfrm>
          <a:off x="142853" y="5143504"/>
          <a:ext cx="3286147" cy="1127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67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7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2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23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4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38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3842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تمييز المجسمات (المكعب-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الكرة – المخروط- الاسطوانة – متوازي المستطيلات  -الهرم 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)عن غيرها من الأشكال ووصفها بحسب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عدد الأوجه </a:t>
                      </a:r>
                      <a:r>
                        <a:rPr lang="ar-SA" sz="800" b="1" baseline="0" dirty="0" err="1">
                          <a:solidFill>
                            <a:schemeClr val="tx1"/>
                          </a:solidFill>
                        </a:rPr>
                        <a:t>و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الرؤوس </a:t>
                      </a:r>
                      <a:r>
                        <a:rPr lang="ar-SA" sz="800" b="1" baseline="0" dirty="0" err="1">
                          <a:solidFill>
                            <a:schemeClr val="tx1"/>
                          </a:solidFill>
                        </a:rPr>
                        <a:t>و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الأحرف فيها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متفوق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متقدم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متمكن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مجتاز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4" name="مجموعة 13"/>
          <p:cNvGrpSpPr/>
          <p:nvPr/>
        </p:nvGrpSpPr>
        <p:grpSpPr>
          <a:xfrm>
            <a:off x="-203041" y="91600"/>
            <a:ext cx="7146862" cy="2228613"/>
            <a:chOff x="-203041" y="91600"/>
            <a:chExt cx="7146862" cy="2228613"/>
          </a:xfrm>
        </p:grpSpPr>
        <p:sp>
          <p:nvSpPr>
            <p:cNvPr id="15" name="مربع نص 14"/>
            <p:cNvSpPr txBox="1"/>
            <p:nvPr/>
          </p:nvSpPr>
          <p:spPr>
            <a:xfrm>
              <a:off x="-203041" y="2043214"/>
              <a:ext cx="6806381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/>
                <a:t>اسم الطالبة </a:t>
              </a:r>
              <a:r>
                <a:rPr lang="ar-SA" sz="900" dirty="0"/>
                <a:t>.......................................................</a:t>
              </a:r>
              <a:r>
                <a:rPr lang="ar-SA" sz="1200" dirty="0"/>
                <a:t> المدرسة</a:t>
              </a:r>
              <a:r>
                <a:rPr lang="ar-SA" sz="900" dirty="0"/>
                <a:t>.........................................</a:t>
              </a:r>
              <a:r>
                <a:rPr lang="ar-SA" sz="1200" dirty="0"/>
                <a:t> الصف </a:t>
              </a:r>
              <a:r>
                <a:rPr lang="ar-SA" sz="900" dirty="0"/>
                <a:t>........................</a:t>
              </a:r>
            </a:p>
          </p:txBody>
        </p:sp>
        <p:sp>
          <p:nvSpPr>
            <p:cNvPr id="16" name="مربع نص 15"/>
            <p:cNvSpPr txBox="1"/>
            <p:nvPr/>
          </p:nvSpPr>
          <p:spPr>
            <a:xfrm>
              <a:off x="5427525" y="230264"/>
              <a:ext cx="1306538" cy="57888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700" dirty="0"/>
                <a:t>المملكة العربية السعودية</a:t>
              </a:r>
            </a:p>
            <a:p>
              <a:r>
                <a:rPr lang="ar-SA" sz="700" dirty="0"/>
                <a:t>وزارة التعليم </a:t>
              </a:r>
            </a:p>
            <a:p>
              <a:r>
                <a:rPr lang="ar-SA" sz="700" dirty="0"/>
                <a:t>مكتب التربية والتعليم بمحافظة الجبيل</a:t>
              </a:r>
            </a:p>
            <a:p>
              <a:r>
                <a:rPr lang="ar-SA" sz="700" dirty="0"/>
                <a:t>قسم الصفوف الأولية</a:t>
              </a:r>
            </a:p>
          </p:txBody>
        </p:sp>
        <p:pic>
          <p:nvPicPr>
            <p:cNvPr id="17" name="Picture 6" descr="نتيجة بحث الصور عن شعار وزارة المعارف بدون خلفية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691" y="245429"/>
              <a:ext cx="955441" cy="58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مستطيل مستدير الزوايا 17"/>
            <p:cNvSpPr/>
            <p:nvPr/>
          </p:nvSpPr>
          <p:spPr>
            <a:xfrm>
              <a:off x="1384520" y="225827"/>
              <a:ext cx="4164363" cy="43379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الاختبار الدوري للصف </a:t>
              </a:r>
              <a:r>
                <a:rPr lang="ar-SA" sz="1400" dirty="0">
                  <a:solidFill>
                    <a:schemeClr val="tx1"/>
                  </a:solidFill>
                </a:rPr>
                <a:t>الثاني </a:t>
              </a:r>
              <a:r>
                <a:rPr lang="ar-SA" sz="1400" b="1" dirty="0">
                  <a:solidFill>
                    <a:schemeClr val="tx1"/>
                  </a:solidFill>
                </a:rPr>
                <a:t>مادة الرياضيات  الفترة </a:t>
              </a:r>
              <a:r>
                <a:rPr lang="ar-SA" sz="1400" dirty="0">
                  <a:solidFill>
                    <a:schemeClr val="tx1"/>
                  </a:solidFill>
                </a:rPr>
                <a:t>الثالثة</a:t>
              </a:r>
            </a:p>
          </p:txBody>
        </p:sp>
        <p:sp>
          <p:nvSpPr>
            <p:cNvPr id="19" name="مستطيل مستدير الزوايا 18"/>
            <p:cNvSpPr/>
            <p:nvPr/>
          </p:nvSpPr>
          <p:spPr>
            <a:xfrm>
              <a:off x="57075" y="91600"/>
              <a:ext cx="6743850" cy="19744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20" name="Picture 2" descr="نتيجة بحث الصور عن رياضيات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3073" y="891464"/>
              <a:ext cx="1300672" cy="973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4" descr="نتيجة بحث الصور عن اطارات رياضيات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9830">
              <a:off x="1204543" y="642193"/>
              <a:ext cx="4898705" cy="16165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مستطيل 21"/>
            <p:cNvSpPr/>
            <p:nvPr/>
          </p:nvSpPr>
          <p:spPr>
            <a:xfrm rot="901254">
              <a:off x="3750251" y="992977"/>
              <a:ext cx="3193570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3600" b="1" dirty="0">
                  <a:ln w="0"/>
                  <a:gradFill flip="none" rotWithShape="1">
                    <a:gsLst>
                      <a:gs pos="72843">
                        <a:schemeClr val="accent2">
                          <a:lumMod val="75000"/>
                        </a:schemeClr>
                      </a:gs>
                      <a:gs pos="71687">
                        <a:schemeClr val="tx1"/>
                      </a:gs>
                      <a:gs pos="69375">
                        <a:schemeClr val="accent2">
                          <a:lumMod val="20000"/>
                          <a:lumOff val="80000"/>
                        </a:schemeClr>
                      </a:gs>
                      <a:gs pos="47562">
                        <a:srgbClr val="00B0F0"/>
                      </a:gs>
                      <a:gs pos="35000">
                        <a:srgbClr val="FFFF00"/>
                      </a:gs>
                      <a:gs pos="60125">
                        <a:schemeClr val="accent6">
                          <a:lumMod val="60000"/>
                          <a:lumOff val="40000"/>
                        </a:schemeClr>
                      </a:gs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path path="circle">
                      <a:fillToRect t="100000" r="100000"/>
                    </a:path>
                    <a:tileRect l="-100000" b="-100000"/>
                  </a:gra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cs typeface="Bold Italic Art" panose="02010400000000000000" pitchFamily="2" charset="-78"/>
                </a:rPr>
                <a:t>الرياضيات</a:t>
              </a:r>
              <a:endParaRPr lang="ar-SA" sz="3600" b="1" cap="none" spc="0" dirty="0">
                <a:ln w="0"/>
                <a:gradFill flip="none" rotWithShape="1">
                  <a:gsLst>
                    <a:gs pos="72843">
                      <a:schemeClr val="accent2">
                        <a:lumMod val="75000"/>
                      </a:schemeClr>
                    </a:gs>
                    <a:gs pos="71687">
                      <a:schemeClr val="tx1"/>
                    </a:gs>
                    <a:gs pos="69375">
                      <a:schemeClr val="accent2">
                        <a:lumMod val="20000"/>
                        <a:lumOff val="80000"/>
                      </a:schemeClr>
                    </a:gs>
                    <a:gs pos="47562">
                      <a:srgbClr val="00B0F0"/>
                    </a:gs>
                    <a:gs pos="35000">
                      <a:srgbClr val="FFFF00"/>
                    </a:gs>
                    <a:gs pos="60125">
                      <a:schemeClr val="accent6">
                        <a:lumMod val="60000"/>
                        <a:lumOff val="40000"/>
                      </a:schemeClr>
                    </a:gs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old Italic Art" panose="02010400000000000000" pitchFamily="2" charset="-78"/>
              </a:endParaRPr>
            </a:p>
          </p:txBody>
        </p:sp>
      </p:grpSp>
      <p:sp>
        <p:nvSpPr>
          <p:cNvPr id="23" name="مستطيل 22"/>
          <p:cNvSpPr/>
          <p:nvPr/>
        </p:nvSpPr>
        <p:spPr>
          <a:xfrm>
            <a:off x="3500438" y="5143504"/>
            <a:ext cx="500066" cy="617331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ستطيل 23"/>
          <p:cNvSpPr/>
          <p:nvPr/>
        </p:nvSpPr>
        <p:spPr>
          <a:xfrm>
            <a:off x="3000372" y="6286512"/>
            <a:ext cx="714380" cy="714380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5" name="مربع نص 24"/>
          <p:cNvSpPr txBox="1"/>
          <p:nvPr/>
        </p:nvSpPr>
        <p:spPr>
          <a:xfrm>
            <a:off x="3929066" y="5500694"/>
            <a:ext cx="257176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أكتبي اسم المجسم ثم حددي عدد الأوجه </a:t>
            </a:r>
            <a:r>
              <a:rPr lang="ar-SA" dirty="0" err="1"/>
              <a:t>و</a:t>
            </a:r>
            <a:r>
              <a:rPr lang="ar-SA" dirty="0"/>
              <a:t> الرؤوس :</a:t>
            </a:r>
          </a:p>
        </p:txBody>
      </p:sp>
      <p:sp>
        <p:nvSpPr>
          <p:cNvPr id="26" name="مربع نص 25"/>
          <p:cNvSpPr txBox="1"/>
          <p:nvPr/>
        </p:nvSpPr>
        <p:spPr>
          <a:xfrm>
            <a:off x="3357562" y="6072198"/>
            <a:ext cx="3000396" cy="104644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/>
              <a:t>اسم المجسم </a:t>
            </a:r>
            <a:r>
              <a:rPr lang="ar-SA" dirty="0"/>
              <a:t>: .مكعب</a:t>
            </a:r>
          </a:p>
          <a:p>
            <a:r>
              <a:rPr lang="ar-SA" sz="1200" b="1" dirty="0"/>
              <a:t>عدد الأوجه:  </a:t>
            </a:r>
            <a:r>
              <a:rPr lang="ar-SA" b="1" dirty="0">
                <a:solidFill>
                  <a:srgbClr val="FF0000"/>
                </a:solidFill>
              </a:rPr>
              <a:t>6</a:t>
            </a:r>
          </a:p>
          <a:p>
            <a:r>
              <a:rPr lang="ar-SA" sz="1200" b="1" dirty="0"/>
              <a:t>عدد الأحرف : 12</a:t>
            </a:r>
          </a:p>
          <a:p>
            <a:r>
              <a:rPr lang="ar-SA" sz="1200" b="1" dirty="0"/>
              <a:t>عدد الرؤوس </a:t>
            </a:r>
            <a:r>
              <a:rPr lang="ar-SA" sz="1200" dirty="0"/>
              <a:t>: </a:t>
            </a:r>
            <a:r>
              <a:rPr lang="ar-SA" sz="1400" b="1" dirty="0">
                <a:solidFill>
                  <a:srgbClr val="FF0000"/>
                </a:solidFill>
              </a:rPr>
              <a:t>8</a:t>
            </a:r>
            <a:endParaRPr lang="ar-SA" sz="1200" b="1" dirty="0">
              <a:solidFill>
                <a:srgbClr val="FF0000"/>
              </a:solidFill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3571876" y="2643174"/>
            <a:ext cx="2928958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dirty="0"/>
              <a:t>لوني الأجزاء التي تمثل الكسر المكتوب:</a:t>
            </a:r>
          </a:p>
        </p:txBody>
      </p:sp>
      <p:sp>
        <p:nvSpPr>
          <p:cNvPr id="28" name="مستطيل 27"/>
          <p:cNvSpPr/>
          <p:nvPr/>
        </p:nvSpPr>
        <p:spPr>
          <a:xfrm>
            <a:off x="5572140" y="3000364"/>
            <a:ext cx="785818" cy="7858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29" name="رابط مستقيم 28"/>
          <p:cNvCxnSpPr>
            <a:stCxn id="28" idx="0"/>
            <a:endCxn id="28" idx="2"/>
          </p:cNvCxnSpPr>
          <p:nvPr/>
        </p:nvCxnSpPr>
        <p:spPr>
          <a:xfrm rot="16200000" flipH="1">
            <a:off x="5572140" y="3393273"/>
            <a:ext cx="785818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رابط مستقيم 29"/>
          <p:cNvCxnSpPr>
            <a:stCxn id="28" idx="3"/>
            <a:endCxn id="28" idx="1"/>
          </p:cNvCxnSpPr>
          <p:nvPr/>
        </p:nvCxnSpPr>
        <p:spPr>
          <a:xfrm flipH="1">
            <a:off x="5572140" y="3393273"/>
            <a:ext cx="785818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مربع نص 30"/>
          <p:cNvSpPr txBox="1"/>
          <p:nvPr/>
        </p:nvSpPr>
        <p:spPr>
          <a:xfrm>
            <a:off x="5643578" y="3714744"/>
            <a:ext cx="642942" cy="6155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u="sng" dirty="0"/>
              <a:t> </a:t>
            </a:r>
            <a:r>
              <a:rPr lang="ar-SA" u="sng" dirty="0"/>
              <a:t>2  </a:t>
            </a:r>
            <a:endParaRPr lang="ar-SA" sz="1600" u="sng" dirty="0"/>
          </a:p>
          <a:p>
            <a:endParaRPr lang="ar-SA" sz="1600" u="sng" dirty="0"/>
          </a:p>
        </p:txBody>
      </p:sp>
      <p:sp>
        <p:nvSpPr>
          <p:cNvPr id="32" name="مربع نص 31"/>
          <p:cNvSpPr txBox="1"/>
          <p:nvPr/>
        </p:nvSpPr>
        <p:spPr>
          <a:xfrm>
            <a:off x="5929330" y="3929058"/>
            <a:ext cx="30649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dirty="0"/>
              <a:t>4</a:t>
            </a:r>
          </a:p>
        </p:txBody>
      </p:sp>
      <p:sp>
        <p:nvSpPr>
          <p:cNvPr id="33" name="ثماني 32"/>
          <p:cNvSpPr/>
          <p:nvPr/>
        </p:nvSpPr>
        <p:spPr>
          <a:xfrm>
            <a:off x="3714752" y="2928926"/>
            <a:ext cx="914400" cy="914400"/>
          </a:xfrm>
          <a:prstGeom prst="oct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34" name="رابط مستقيم 33"/>
          <p:cNvCxnSpPr>
            <a:stCxn id="33" idx="7"/>
            <a:endCxn id="33" idx="3"/>
          </p:cNvCxnSpPr>
          <p:nvPr/>
        </p:nvCxnSpPr>
        <p:spPr>
          <a:xfrm rot="16200000" flipH="1" flipV="1">
            <a:off x="3714752" y="3196745"/>
            <a:ext cx="914400" cy="37876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رابط مستقيم 34"/>
          <p:cNvCxnSpPr>
            <a:stCxn id="33" idx="6"/>
            <a:endCxn id="33" idx="2"/>
          </p:cNvCxnSpPr>
          <p:nvPr/>
        </p:nvCxnSpPr>
        <p:spPr>
          <a:xfrm rot="16200000" flipH="1">
            <a:off x="3714752" y="3196745"/>
            <a:ext cx="914400" cy="37876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رابط مستقيم 35"/>
          <p:cNvCxnSpPr>
            <a:stCxn id="33" idx="0"/>
            <a:endCxn id="33" idx="4"/>
          </p:cNvCxnSpPr>
          <p:nvPr/>
        </p:nvCxnSpPr>
        <p:spPr>
          <a:xfrm flipH="1">
            <a:off x="3714752" y="3196745"/>
            <a:ext cx="914400" cy="37876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رابط مستقيم 36"/>
          <p:cNvCxnSpPr>
            <a:stCxn id="33" idx="1"/>
            <a:endCxn id="33" idx="5"/>
          </p:cNvCxnSpPr>
          <p:nvPr/>
        </p:nvCxnSpPr>
        <p:spPr>
          <a:xfrm flipH="1" flipV="1">
            <a:off x="3714752" y="3196745"/>
            <a:ext cx="914400" cy="37876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مربع نص 37"/>
          <p:cNvSpPr txBox="1"/>
          <p:nvPr/>
        </p:nvSpPr>
        <p:spPr>
          <a:xfrm>
            <a:off x="4000504" y="3857620"/>
            <a:ext cx="35719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u="sng" dirty="0"/>
              <a:t>3  </a:t>
            </a:r>
          </a:p>
        </p:txBody>
      </p:sp>
      <p:sp>
        <p:nvSpPr>
          <p:cNvPr id="39" name="مربع نص 38"/>
          <p:cNvSpPr txBox="1"/>
          <p:nvPr/>
        </p:nvSpPr>
        <p:spPr>
          <a:xfrm>
            <a:off x="4071942" y="4143372"/>
            <a:ext cx="2857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8</a:t>
            </a:r>
          </a:p>
        </p:txBody>
      </p:sp>
      <p:sp>
        <p:nvSpPr>
          <p:cNvPr id="40" name="مستطيل 39"/>
          <p:cNvSpPr/>
          <p:nvPr/>
        </p:nvSpPr>
        <p:spPr>
          <a:xfrm>
            <a:off x="3643314" y="2428860"/>
            <a:ext cx="428628" cy="357190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1" name="مستطيل 40"/>
          <p:cNvSpPr/>
          <p:nvPr/>
        </p:nvSpPr>
        <p:spPr>
          <a:xfrm>
            <a:off x="6000768" y="3428992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2" name="مستطيل 41"/>
          <p:cNvSpPr/>
          <p:nvPr/>
        </p:nvSpPr>
        <p:spPr>
          <a:xfrm>
            <a:off x="5572140" y="3428992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3" name="مثلث متساوي الساقين 42"/>
          <p:cNvSpPr/>
          <p:nvPr/>
        </p:nvSpPr>
        <p:spPr>
          <a:xfrm>
            <a:off x="4000504" y="3428992"/>
            <a:ext cx="357190" cy="4286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مثلث متساوي الساقين 43"/>
          <p:cNvSpPr/>
          <p:nvPr/>
        </p:nvSpPr>
        <p:spPr>
          <a:xfrm rot="5400000">
            <a:off x="3714752" y="3143240"/>
            <a:ext cx="357190" cy="5000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5" name="مثلث متساوي الساقين 44"/>
          <p:cNvSpPr/>
          <p:nvPr/>
        </p:nvSpPr>
        <p:spPr>
          <a:xfrm rot="11065276">
            <a:off x="4016362" y="2946722"/>
            <a:ext cx="357419" cy="4252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835C7-49F0-450B-81B7-1424D96262D9}" type="datetimeFigureOut">
              <a:rPr lang="ar-SA" smtClean="0"/>
              <a:pPr/>
              <a:t>10/06/38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3D58-3BD0-4DBB-A519-E848F93C96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835C7-49F0-450B-81B7-1424D96262D9}" type="datetimeFigureOut">
              <a:rPr lang="ar-SA" smtClean="0"/>
              <a:pPr/>
              <a:t>10/06/38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3D58-3BD0-4DBB-A519-E848F93C96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835C7-49F0-450B-81B7-1424D96262D9}" type="datetimeFigureOut">
              <a:rPr lang="ar-SA" smtClean="0"/>
              <a:pPr/>
              <a:t>10/06/38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3D58-3BD0-4DBB-A519-E848F93C96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835C7-49F0-450B-81B7-1424D96262D9}" type="datetimeFigureOut">
              <a:rPr lang="ar-SA" smtClean="0"/>
              <a:pPr/>
              <a:t>10/06/38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3D58-3BD0-4DBB-A519-E848F93C96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835C7-49F0-450B-81B7-1424D96262D9}" type="datetimeFigureOut">
              <a:rPr lang="ar-SA" smtClean="0"/>
              <a:pPr/>
              <a:t>10/06/38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3D58-3BD0-4DBB-A519-E848F93C96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835C7-49F0-450B-81B7-1424D96262D9}" type="datetimeFigureOut">
              <a:rPr lang="ar-SA" smtClean="0"/>
              <a:pPr/>
              <a:t>10/06/38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3D58-3BD0-4DBB-A519-E848F93C96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835C7-49F0-450B-81B7-1424D96262D9}" type="datetimeFigureOut">
              <a:rPr lang="ar-SA" smtClean="0"/>
              <a:pPr/>
              <a:t>10/06/38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3D58-3BD0-4DBB-A519-E848F93C96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835C7-49F0-450B-81B7-1424D96262D9}" type="datetimeFigureOut">
              <a:rPr lang="ar-SA" smtClean="0"/>
              <a:pPr/>
              <a:t>10/06/38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3D58-3BD0-4DBB-A519-E848F93C96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835C7-49F0-450B-81B7-1424D96262D9}" type="datetimeFigureOut">
              <a:rPr lang="ar-SA" smtClean="0"/>
              <a:pPr/>
              <a:t>10/06/38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3D58-3BD0-4DBB-A519-E848F93C96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835C7-49F0-450B-81B7-1424D96262D9}" type="datetimeFigureOut">
              <a:rPr lang="ar-SA" smtClean="0"/>
              <a:pPr/>
              <a:t>10/06/38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3D58-3BD0-4DBB-A519-E848F93C96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835C7-49F0-450B-81B7-1424D96262D9}" type="datetimeFigureOut">
              <a:rPr lang="ar-SA" smtClean="0"/>
              <a:pPr/>
              <a:t>10/06/38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3D58-3BD0-4DBB-A519-E848F93C960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835C7-49F0-450B-81B7-1424D96262D9}" type="datetimeFigureOut">
              <a:rPr lang="ar-SA" smtClean="0"/>
              <a:pPr/>
              <a:t>10/06/38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33D58-3BD0-4DBB-A519-E848F93C960A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70899" y="3220638"/>
            <a:ext cx="4889300" cy="2728111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1200" dirty="0">
                <a:solidFill>
                  <a:schemeClr val="tx1"/>
                </a:solidFill>
              </a:rPr>
              <a:t>أحيطي القيمة المنزلية للرقم الذي تحته خط فيما يلي</a:t>
            </a:r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r>
              <a:rPr lang="ar-SA" sz="1200" dirty="0">
                <a:solidFill>
                  <a:schemeClr val="tx1"/>
                </a:solidFill>
              </a:rPr>
              <a:t> </a:t>
            </a:r>
          </a:p>
          <a:p>
            <a:endParaRPr lang="ar-SA" sz="1200" dirty="0">
              <a:solidFill>
                <a:schemeClr val="tx1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4010276" y="3220638"/>
            <a:ext cx="1049922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الأول</a:t>
            </a:r>
            <a:r>
              <a:rPr lang="ar-SA" sz="1200" b="1" u="sng" dirty="0"/>
              <a:t>: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4010276" y="6241094"/>
            <a:ext cx="1049922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الثاني </a:t>
            </a:r>
            <a:r>
              <a:rPr lang="ar-SA" sz="1200" b="1" u="sng" dirty="0"/>
              <a:t>: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70899" y="6241094"/>
            <a:ext cx="4889300" cy="2728111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1600" dirty="0">
                <a:solidFill>
                  <a:schemeClr val="tx1"/>
                </a:solidFill>
              </a:rPr>
              <a:t>وقفت 3فراشات على زهرة  ،</a:t>
            </a:r>
          </a:p>
          <a:p>
            <a:r>
              <a:rPr lang="ar-SA" sz="1600" dirty="0">
                <a:solidFill>
                  <a:schemeClr val="tx1"/>
                </a:solidFill>
              </a:rPr>
              <a:t> ثم انضمت إليها 4 فراشات جديدات ،</a:t>
            </a:r>
          </a:p>
          <a:p>
            <a:endParaRPr lang="ar-SA" sz="1600" dirty="0">
              <a:solidFill>
                <a:schemeClr val="tx1"/>
              </a:solidFill>
            </a:endParaRPr>
          </a:p>
          <a:p>
            <a:r>
              <a:rPr lang="ar-SA" sz="1600" dirty="0">
                <a:solidFill>
                  <a:schemeClr val="tx1"/>
                </a:solidFill>
              </a:rPr>
              <a:t> كم فراشة على الزهرة الآن ؟</a:t>
            </a:r>
          </a:p>
          <a:p>
            <a:r>
              <a:rPr lang="ar-SA" sz="1600" dirty="0">
                <a:solidFill>
                  <a:schemeClr val="tx1"/>
                </a:solidFill>
              </a:rPr>
              <a:t>الحل :</a:t>
            </a:r>
          </a:p>
          <a:p>
            <a:r>
              <a:rPr lang="ar-SA" sz="1600" b="1" dirty="0">
                <a:solidFill>
                  <a:schemeClr val="tx1"/>
                </a:solidFill>
              </a:rPr>
              <a:t>3+ 4 = 7 فراشات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3994755" y="9112049"/>
            <a:ext cx="1049922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الثالث  </a:t>
            </a:r>
            <a:r>
              <a:rPr lang="ar-SA" sz="1200" b="1" u="sng" dirty="0"/>
              <a:t>: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155377" y="9112049"/>
            <a:ext cx="4889300" cy="2728111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1600" dirty="0">
                <a:solidFill>
                  <a:schemeClr val="tx1"/>
                </a:solidFill>
              </a:rPr>
              <a:t>أكتبي الأعداد الآتية بالأرقام أو الكلمات :</a:t>
            </a: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149507" y="11850456"/>
            <a:ext cx="4901041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050" b="1" dirty="0"/>
              <a:t>انتهت الأسئلة   تمنياتي لك بالتوفيق                                                                       معلمة المادة : سناء </a:t>
            </a:r>
            <a:r>
              <a:rPr lang="ar-SA" sz="1050" b="1" dirty="0" err="1"/>
              <a:t>البوعينين</a:t>
            </a:r>
            <a:endParaRPr lang="ar-SA" sz="1050" b="1" dirty="0"/>
          </a:p>
        </p:txBody>
      </p:sp>
      <p:graphicFrame>
        <p:nvGraphicFramePr>
          <p:cNvPr id="11" name="جدول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564895"/>
              </p:ext>
            </p:extLst>
          </p:nvPr>
        </p:nvGraphicFramePr>
        <p:xfrm>
          <a:off x="164549" y="3219159"/>
          <a:ext cx="2267379" cy="20421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1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64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68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10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4480">
                <a:tc>
                  <a:txBody>
                    <a:bodyPr/>
                    <a:lstStyle/>
                    <a:p>
                      <a:pPr algn="ctr" rtl="1"/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تحديد</a:t>
                      </a:r>
                      <a:r>
                        <a:rPr lang="ar-SA" sz="1100" b="1" baseline="0" dirty="0">
                          <a:solidFill>
                            <a:schemeClr val="tx1"/>
                          </a:solidFill>
                        </a:rPr>
                        <a:t> القيمة المنزلية لرقم في عدد ضمن (1000)</a:t>
                      </a:r>
                      <a:endParaRPr lang="ar-SA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pPr algn="ctr" rtl="1"/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11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جدول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027142"/>
              </p:ext>
            </p:extLst>
          </p:nvPr>
        </p:nvGraphicFramePr>
        <p:xfrm>
          <a:off x="164549" y="6230796"/>
          <a:ext cx="2267379" cy="23774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1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64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68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10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7040">
                <a:tc>
                  <a:txBody>
                    <a:bodyPr/>
                    <a:lstStyle/>
                    <a:p>
                      <a:pPr algn="ctr" rtl="1"/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حل مسائل رياضية باستعمال استراتيجيات ومهارات مناسبة مع </a:t>
                      </a:r>
                      <a:r>
                        <a:rPr lang="ar-SA" sz="1100" b="1" dirty="0" err="1">
                          <a:solidFill>
                            <a:schemeClr val="tx1"/>
                          </a:solidFill>
                        </a:rPr>
                        <a:t>اتباع</a:t>
                      </a:r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 الخطوات الأربع 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pPr algn="ctr" rtl="1"/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11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جدول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275057"/>
              </p:ext>
            </p:extLst>
          </p:nvPr>
        </p:nvGraphicFramePr>
        <p:xfrm>
          <a:off x="149028" y="9112048"/>
          <a:ext cx="2267379" cy="22098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1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64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68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10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7040">
                <a:tc>
                  <a:txBody>
                    <a:bodyPr/>
                    <a:lstStyle/>
                    <a:p>
                      <a:pPr algn="ctr" rtl="1"/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قراءة الأعداد ضمن</a:t>
                      </a:r>
                      <a:r>
                        <a:rPr lang="ar-SA" sz="1100" b="1" baseline="0" dirty="0">
                          <a:solidFill>
                            <a:schemeClr val="tx1"/>
                          </a:solidFill>
                        </a:rPr>
                        <a:t> العدد1000 وكتابتها بطرق مختلفة</a:t>
                      </a:r>
                      <a:endParaRPr lang="ar-SA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pPr algn="ctr" rtl="1"/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11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11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4" name="مجموعة 13"/>
          <p:cNvGrpSpPr/>
          <p:nvPr/>
        </p:nvGrpSpPr>
        <p:grpSpPr>
          <a:xfrm>
            <a:off x="-152281" y="122134"/>
            <a:ext cx="5360147" cy="3017651"/>
            <a:chOff x="-203041" y="91600"/>
            <a:chExt cx="7146862" cy="2263238"/>
          </a:xfrm>
        </p:grpSpPr>
        <p:sp>
          <p:nvSpPr>
            <p:cNvPr id="15" name="مربع نص 14"/>
            <p:cNvSpPr txBox="1"/>
            <p:nvPr/>
          </p:nvSpPr>
          <p:spPr>
            <a:xfrm>
              <a:off x="-203041" y="2043214"/>
              <a:ext cx="6806381" cy="31162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/>
                <a:t>اسم الطالبة </a:t>
              </a:r>
              <a:r>
                <a:rPr lang="ar-SA" sz="900" dirty="0"/>
                <a:t>.......................................................</a:t>
              </a:r>
              <a:r>
                <a:rPr lang="ar-SA" sz="1200" dirty="0"/>
                <a:t> المدرسة</a:t>
              </a:r>
              <a:r>
                <a:rPr lang="ar-SA" sz="900" dirty="0"/>
                <a:t>.........................................</a:t>
              </a:r>
              <a:r>
                <a:rPr lang="ar-SA" sz="1200" dirty="0"/>
                <a:t> الصف </a:t>
              </a:r>
              <a:r>
                <a:rPr lang="ar-SA" sz="900" dirty="0"/>
                <a:t>........................</a:t>
              </a:r>
            </a:p>
          </p:txBody>
        </p:sp>
        <p:sp>
          <p:nvSpPr>
            <p:cNvPr id="16" name="مربع نص 15"/>
            <p:cNvSpPr txBox="1"/>
            <p:nvPr/>
          </p:nvSpPr>
          <p:spPr>
            <a:xfrm>
              <a:off x="5427525" y="230264"/>
              <a:ext cx="1306539" cy="523547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700" dirty="0"/>
                <a:t>المملكة العربية السعودية</a:t>
              </a:r>
            </a:p>
            <a:p>
              <a:r>
                <a:rPr lang="ar-SA" sz="700" dirty="0"/>
                <a:t>وزارة التعليم </a:t>
              </a:r>
            </a:p>
            <a:p>
              <a:r>
                <a:rPr lang="ar-SA" sz="700" dirty="0"/>
                <a:t>مكتب التربية والتعليم بمحافظة الجبيل</a:t>
              </a:r>
            </a:p>
            <a:p>
              <a:r>
                <a:rPr lang="ar-SA" sz="700" dirty="0"/>
                <a:t>قسم الصفوف الأولية</a:t>
              </a:r>
            </a:p>
          </p:txBody>
        </p:sp>
        <p:pic>
          <p:nvPicPr>
            <p:cNvPr id="17" name="Picture 6" descr="نتيجة بحث الصور عن شعار وزارة المعارف بدون خلفية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691" y="245429"/>
              <a:ext cx="955441" cy="58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مستطيل مستدير الزوايا 17"/>
            <p:cNvSpPr/>
            <p:nvPr/>
          </p:nvSpPr>
          <p:spPr>
            <a:xfrm>
              <a:off x="1384520" y="225827"/>
              <a:ext cx="4164363" cy="43379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الاختبار الدوري للصف </a:t>
              </a:r>
              <a:r>
                <a:rPr lang="ar-SA" sz="1400" dirty="0">
                  <a:solidFill>
                    <a:schemeClr val="tx1"/>
                  </a:solidFill>
                </a:rPr>
                <a:t>الثاني </a:t>
              </a:r>
              <a:r>
                <a:rPr lang="ar-SA" sz="1400" b="1" dirty="0">
                  <a:solidFill>
                    <a:schemeClr val="tx1"/>
                  </a:solidFill>
                </a:rPr>
                <a:t>مادة الرياضيات  الفترة </a:t>
              </a:r>
              <a:r>
                <a:rPr lang="ar-SA" sz="1400" dirty="0">
                  <a:solidFill>
                    <a:schemeClr val="tx1"/>
                  </a:solidFill>
                </a:rPr>
                <a:t>الأولى</a:t>
              </a:r>
            </a:p>
          </p:txBody>
        </p:sp>
        <p:sp>
          <p:nvSpPr>
            <p:cNvPr id="19" name="مستطيل مستدير الزوايا 18"/>
            <p:cNvSpPr/>
            <p:nvPr/>
          </p:nvSpPr>
          <p:spPr>
            <a:xfrm>
              <a:off x="57075" y="91600"/>
              <a:ext cx="6743850" cy="19744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20" name="Picture 2" descr="نتيجة بحث الصور عن رياضيات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3073" y="891464"/>
              <a:ext cx="1300672" cy="973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4" descr="نتيجة بحث الصور عن اطارات رياضيات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9830">
              <a:off x="1204543" y="642193"/>
              <a:ext cx="4898705" cy="16165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مستطيل 21"/>
            <p:cNvSpPr/>
            <p:nvPr/>
          </p:nvSpPr>
          <p:spPr>
            <a:xfrm rot="901254">
              <a:off x="3750251" y="1073768"/>
              <a:ext cx="3193570" cy="484748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3600" b="1" dirty="0">
                  <a:ln w="0"/>
                  <a:gradFill flip="none" rotWithShape="1">
                    <a:gsLst>
                      <a:gs pos="72843">
                        <a:schemeClr val="accent2">
                          <a:lumMod val="75000"/>
                        </a:schemeClr>
                      </a:gs>
                      <a:gs pos="71687">
                        <a:schemeClr val="tx1"/>
                      </a:gs>
                      <a:gs pos="69375">
                        <a:schemeClr val="accent2">
                          <a:lumMod val="20000"/>
                          <a:lumOff val="80000"/>
                        </a:schemeClr>
                      </a:gs>
                      <a:gs pos="47562">
                        <a:srgbClr val="00B0F0"/>
                      </a:gs>
                      <a:gs pos="35000">
                        <a:srgbClr val="FFFF00"/>
                      </a:gs>
                      <a:gs pos="60125">
                        <a:schemeClr val="accent6">
                          <a:lumMod val="60000"/>
                          <a:lumOff val="40000"/>
                        </a:schemeClr>
                      </a:gs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path path="circle">
                      <a:fillToRect t="100000" r="100000"/>
                    </a:path>
                    <a:tileRect l="-100000" b="-100000"/>
                  </a:gra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cs typeface="Bold Italic Art" panose="02010400000000000000" pitchFamily="2" charset="-78"/>
                </a:rPr>
                <a:t>الرياضيات</a:t>
              </a:r>
              <a:endParaRPr lang="ar-SA" sz="3600" b="1" cap="none" spc="0" dirty="0">
                <a:ln w="0"/>
                <a:gradFill flip="none" rotWithShape="1">
                  <a:gsLst>
                    <a:gs pos="72843">
                      <a:schemeClr val="accent2">
                        <a:lumMod val="75000"/>
                      </a:schemeClr>
                    </a:gs>
                    <a:gs pos="71687">
                      <a:schemeClr val="tx1"/>
                    </a:gs>
                    <a:gs pos="69375">
                      <a:schemeClr val="accent2">
                        <a:lumMod val="20000"/>
                        <a:lumOff val="80000"/>
                      </a:schemeClr>
                    </a:gs>
                    <a:gs pos="47562">
                      <a:srgbClr val="00B0F0"/>
                    </a:gs>
                    <a:gs pos="35000">
                      <a:srgbClr val="FFFF00"/>
                    </a:gs>
                    <a:gs pos="60125">
                      <a:schemeClr val="accent6">
                        <a:lumMod val="60000"/>
                        <a:lumOff val="40000"/>
                      </a:schemeClr>
                    </a:gs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old Italic Art" panose="02010400000000000000" pitchFamily="2" charset="-78"/>
              </a:endParaRPr>
            </a:p>
          </p:txBody>
        </p:sp>
      </p:grpSp>
      <p:sp>
        <p:nvSpPr>
          <p:cNvPr id="23" name="مستطيل 22"/>
          <p:cNvSpPr/>
          <p:nvPr/>
        </p:nvSpPr>
        <p:spPr>
          <a:xfrm>
            <a:off x="2511632" y="3325091"/>
            <a:ext cx="472044" cy="918359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ستطيل 23"/>
          <p:cNvSpPr/>
          <p:nvPr/>
        </p:nvSpPr>
        <p:spPr>
          <a:xfrm>
            <a:off x="3927764" y="4623461"/>
            <a:ext cx="516577" cy="4908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u="sng" dirty="0">
                <a:solidFill>
                  <a:schemeClr val="tx1"/>
                </a:solidFill>
              </a:rPr>
              <a:t>1</a:t>
            </a:r>
            <a:r>
              <a:rPr lang="ar-SA" sz="2400" dirty="0">
                <a:solidFill>
                  <a:schemeClr val="tx1"/>
                </a:solidFill>
              </a:rPr>
              <a:t>2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3696195" y="5209311"/>
            <a:ext cx="1042060" cy="66237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1   أو   10</a:t>
            </a:r>
          </a:p>
        </p:txBody>
      </p:sp>
      <p:sp>
        <p:nvSpPr>
          <p:cNvPr id="26" name="مستطيل 25"/>
          <p:cNvSpPr/>
          <p:nvPr/>
        </p:nvSpPr>
        <p:spPr>
          <a:xfrm>
            <a:off x="1806534" y="4541654"/>
            <a:ext cx="516577" cy="4908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</a:rPr>
              <a:t>7</a:t>
            </a:r>
            <a:r>
              <a:rPr lang="ar-SA" sz="2400" u="sng" dirty="0">
                <a:solidFill>
                  <a:schemeClr val="tx1"/>
                </a:solidFill>
              </a:rPr>
              <a:t>3</a:t>
            </a:r>
            <a:endParaRPr lang="ar-SA" u="sng" dirty="0">
              <a:solidFill>
                <a:schemeClr val="tx1"/>
              </a:solidFill>
            </a:endParaRPr>
          </a:p>
        </p:txBody>
      </p:sp>
      <p:sp>
        <p:nvSpPr>
          <p:cNvPr id="27" name="مستطيل 26"/>
          <p:cNvSpPr/>
          <p:nvPr/>
        </p:nvSpPr>
        <p:spPr>
          <a:xfrm>
            <a:off x="1476994" y="5175004"/>
            <a:ext cx="1042060" cy="66237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  7     أو   70</a:t>
            </a:r>
          </a:p>
        </p:txBody>
      </p:sp>
      <p:sp>
        <p:nvSpPr>
          <p:cNvPr id="28" name="مستطيل 27"/>
          <p:cNvSpPr/>
          <p:nvPr/>
        </p:nvSpPr>
        <p:spPr>
          <a:xfrm>
            <a:off x="4471060" y="4575959"/>
            <a:ext cx="258288" cy="53834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9" name="مستطيل 28"/>
          <p:cNvSpPr/>
          <p:nvPr/>
        </p:nvSpPr>
        <p:spPr>
          <a:xfrm>
            <a:off x="2349830" y="4509986"/>
            <a:ext cx="258288" cy="53834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0" name="مربع نص 29"/>
          <p:cNvSpPr txBox="1"/>
          <p:nvPr/>
        </p:nvSpPr>
        <p:spPr>
          <a:xfrm>
            <a:off x="320634" y="4528458"/>
            <a:ext cx="703613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400" dirty="0"/>
              <a:t>الدرجة </a:t>
            </a:r>
            <a:endParaRPr lang="ar-SA" dirty="0"/>
          </a:p>
        </p:txBody>
      </p:sp>
      <p:sp>
        <p:nvSpPr>
          <p:cNvPr id="31" name="شكل بيضاوي 30"/>
          <p:cNvSpPr/>
          <p:nvPr/>
        </p:nvSpPr>
        <p:spPr>
          <a:xfrm>
            <a:off x="169223" y="4417621"/>
            <a:ext cx="427512" cy="7441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2" name="مستطيل 31"/>
          <p:cNvSpPr/>
          <p:nvPr/>
        </p:nvSpPr>
        <p:spPr>
          <a:xfrm>
            <a:off x="2547258" y="6365175"/>
            <a:ext cx="570016" cy="1203365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3" name="مربع نص 32"/>
          <p:cNvSpPr txBox="1"/>
          <p:nvPr/>
        </p:nvSpPr>
        <p:spPr>
          <a:xfrm>
            <a:off x="265711" y="7803409"/>
            <a:ext cx="703613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400" dirty="0"/>
              <a:t>الدرجة </a:t>
            </a:r>
            <a:endParaRPr lang="ar-SA" dirty="0"/>
          </a:p>
        </p:txBody>
      </p:sp>
      <p:sp>
        <p:nvSpPr>
          <p:cNvPr id="34" name="شكل بيضاوي 33"/>
          <p:cNvSpPr/>
          <p:nvPr/>
        </p:nvSpPr>
        <p:spPr>
          <a:xfrm>
            <a:off x="158833" y="7613403"/>
            <a:ext cx="427512" cy="7441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5" name="مستطيل 34"/>
          <p:cNvSpPr/>
          <p:nvPr/>
        </p:nvSpPr>
        <p:spPr>
          <a:xfrm>
            <a:off x="3865418" y="9896102"/>
            <a:ext cx="1113312" cy="188422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>
                <a:solidFill>
                  <a:schemeClr val="tx1"/>
                </a:solidFill>
              </a:rPr>
              <a:t> خمسة وثلاثون</a:t>
            </a:r>
          </a:p>
          <a:p>
            <a:pPr algn="ctr"/>
            <a:endParaRPr lang="ar-SA" sz="1600" b="1" dirty="0">
              <a:solidFill>
                <a:schemeClr val="tx1"/>
              </a:solidFill>
            </a:endParaRPr>
          </a:p>
          <a:p>
            <a:pPr algn="ctr"/>
            <a:r>
              <a:rPr lang="ar-SA" sz="2400" b="1" dirty="0">
                <a:solidFill>
                  <a:schemeClr val="tx1"/>
                </a:solidFill>
              </a:rPr>
              <a:t>............</a:t>
            </a:r>
            <a:endParaRPr lang="ar-SA" sz="1600" b="1" dirty="0">
              <a:solidFill>
                <a:schemeClr val="tx1"/>
              </a:solidFill>
            </a:endParaRPr>
          </a:p>
          <a:p>
            <a:pPr algn="ctr"/>
            <a:endParaRPr lang="ar-SA" sz="1600" b="1" dirty="0">
              <a:solidFill>
                <a:schemeClr val="tx1"/>
              </a:solidFill>
            </a:endParaRPr>
          </a:p>
        </p:txBody>
      </p:sp>
      <p:sp>
        <p:nvSpPr>
          <p:cNvPr id="36" name="مستطيل 35"/>
          <p:cNvSpPr/>
          <p:nvPr/>
        </p:nvSpPr>
        <p:spPr>
          <a:xfrm>
            <a:off x="2467099" y="9909295"/>
            <a:ext cx="1184564" cy="188422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ar-SA" sz="1600" b="1" dirty="0">
                <a:solidFill>
                  <a:schemeClr val="tx1"/>
                </a:solidFill>
              </a:rPr>
              <a:t>70</a:t>
            </a:r>
          </a:p>
          <a:p>
            <a:pPr algn="ctr"/>
            <a:endParaRPr lang="ar-SA" sz="1600" b="1" dirty="0">
              <a:solidFill>
                <a:schemeClr val="tx1"/>
              </a:solidFill>
            </a:endParaRPr>
          </a:p>
          <a:p>
            <a:pPr algn="ctr"/>
            <a:r>
              <a:rPr lang="ar-SA" sz="1600" b="1" dirty="0">
                <a:solidFill>
                  <a:schemeClr val="tx1"/>
                </a:solidFill>
              </a:rPr>
              <a:t>................</a:t>
            </a:r>
          </a:p>
          <a:p>
            <a:pPr algn="ctr"/>
            <a:endParaRPr lang="ar-SA" sz="1600" b="1" dirty="0">
              <a:solidFill>
                <a:schemeClr val="tx1"/>
              </a:solidFill>
            </a:endParaRPr>
          </a:p>
        </p:txBody>
      </p:sp>
      <p:sp>
        <p:nvSpPr>
          <p:cNvPr id="37" name="مربع نص 36"/>
          <p:cNvSpPr txBox="1"/>
          <p:nvPr/>
        </p:nvSpPr>
        <p:spPr>
          <a:xfrm>
            <a:off x="362197" y="10666681"/>
            <a:ext cx="703613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400" dirty="0"/>
              <a:t>الدرجة </a:t>
            </a:r>
            <a:endParaRPr lang="ar-SA" dirty="0"/>
          </a:p>
        </p:txBody>
      </p:sp>
      <p:sp>
        <p:nvSpPr>
          <p:cNvPr id="38" name="شكل بيضاوي 37"/>
          <p:cNvSpPr/>
          <p:nvPr/>
        </p:nvSpPr>
        <p:spPr>
          <a:xfrm>
            <a:off x="237507" y="10524176"/>
            <a:ext cx="427512" cy="74418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1114</Words>
  <Application>Microsoft Office PowerPoint</Application>
  <PresentationFormat>On-screen Show (4:3)</PresentationFormat>
  <Paragraphs>364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AGA Arabesque Desktop</vt:lpstr>
      <vt:lpstr>Arial</vt:lpstr>
      <vt:lpstr>Bold Italic Art</vt:lpstr>
      <vt:lpstr>Calibri</vt:lpstr>
      <vt:lpstr>Times New Roman</vt:lpstr>
      <vt:lpstr>Wingdings</vt:lpstr>
      <vt:lpstr>سمة Office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SCE 12-09-2015</dc:creator>
  <cp:lastModifiedBy>Reem Alnasser</cp:lastModifiedBy>
  <cp:revision>30</cp:revision>
  <dcterms:created xsi:type="dcterms:W3CDTF">2017-01-15T19:37:06Z</dcterms:created>
  <dcterms:modified xsi:type="dcterms:W3CDTF">2017-03-08T13:46:31Z</dcterms:modified>
</cp:coreProperties>
</file>