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9" r:id="rId2"/>
    <p:sldId id="264" r:id="rId3"/>
  </p:sldIdLst>
  <p:sldSz cx="6858000" cy="9144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E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napToGrid="0">
      <p:cViewPr>
        <p:scale>
          <a:sx n="89" d="100"/>
          <a:sy n="89" d="100"/>
        </p:scale>
        <p:origin x="139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4161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2925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628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0578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094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21/05/38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1079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21/05/38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7624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21/05/38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0292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21/05/38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7977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21/05/38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1939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21/05/38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8542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DCC59-A1BC-4CB3-A101-0FAC77023900}" type="datetimeFigureOut">
              <a:rPr lang="ar-SA" smtClean="0"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04545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514350" rtl="1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r" defTabSz="514350" rtl="1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مستطيل 18"/>
          <p:cNvSpPr/>
          <p:nvPr/>
        </p:nvSpPr>
        <p:spPr>
          <a:xfrm>
            <a:off x="237032" y="2420751"/>
            <a:ext cx="6519066" cy="202059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sz="1400" b="1" dirty="0" smtClean="0"/>
          </a:p>
          <a:p>
            <a:pPr algn="ctr"/>
            <a:endParaRPr lang="ar-SA" sz="1400" b="1" dirty="0" smtClean="0"/>
          </a:p>
        </p:txBody>
      </p:sp>
      <p:sp>
        <p:nvSpPr>
          <p:cNvPr id="41" name="مربع نص 40"/>
          <p:cNvSpPr txBox="1"/>
          <p:nvPr/>
        </p:nvSpPr>
        <p:spPr>
          <a:xfrm>
            <a:off x="5347035" y="2415478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 smtClean="0">
                <a:solidFill>
                  <a:schemeClr val="tx1"/>
                </a:solidFill>
              </a:rPr>
              <a:t>السؤال الأول</a:t>
            </a:r>
            <a:r>
              <a:rPr lang="ar-SA" sz="1200" b="1" u="sng" dirty="0" smtClean="0"/>
              <a:t>: </a:t>
            </a:r>
            <a:endParaRPr lang="ar-SA" sz="1200" b="1" u="sng" dirty="0" smtClean="0">
              <a:solidFill>
                <a:schemeClr val="tx1"/>
              </a:solidFill>
            </a:endParaRPr>
          </a:p>
        </p:txBody>
      </p:sp>
      <p:sp>
        <p:nvSpPr>
          <p:cNvPr id="42" name="مربع نص 41"/>
          <p:cNvSpPr txBox="1"/>
          <p:nvPr/>
        </p:nvSpPr>
        <p:spPr>
          <a:xfrm>
            <a:off x="5347035" y="4680820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 smtClean="0">
                <a:solidFill>
                  <a:schemeClr val="tx1"/>
                </a:solidFill>
              </a:rPr>
              <a:t>السؤال الثاني </a:t>
            </a:r>
            <a:r>
              <a:rPr lang="ar-SA" sz="1200" b="1" dirty="0" smtClean="0"/>
              <a:t>: </a:t>
            </a:r>
            <a:endParaRPr lang="ar-SA" sz="1200" b="1" dirty="0" smtClean="0">
              <a:solidFill>
                <a:schemeClr val="tx1"/>
              </a:solidFill>
            </a:endParaRPr>
          </a:p>
        </p:txBody>
      </p:sp>
      <p:sp>
        <p:nvSpPr>
          <p:cNvPr id="43" name="مستطيل 42"/>
          <p:cNvSpPr/>
          <p:nvPr/>
        </p:nvSpPr>
        <p:spPr>
          <a:xfrm>
            <a:off x="207170" y="4630938"/>
            <a:ext cx="6519066" cy="211395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:</a:t>
            </a:r>
            <a:endParaRPr lang="ar-SA" dirty="0"/>
          </a:p>
        </p:txBody>
      </p:sp>
      <p:sp>
        <p:nvSpPr>
          <p:cNvPr id="45" name="مربع نص 44"/>
          <p:cNvSpPr txBox="1"/>
          <p:nvPr/>
        </p:nvSpPr>
        <p:spPr>
          <a:xfrm>
            <a:off x="5326340" y="6834036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 smtClean="0">
                <a:solidFill>
                  <a:schemeClr val="tx1"/>
                </a:solidFill>
              </a:rPr>
              <a:t>السؤال الثالث  </a:t>
            </a:r>
            <a:r>
              <a:rPr lang="ar-SA" sz="1200" b="1" dirty="0" smtClean="0"/>
              <a:t>: </a:t>
            </a:r>
            <a:endParaRPr lang="ar-SA" sz="1200" b="1" dirty="0" smtClean="0">
              <a:solidFill>
                <a:schemeClr val="tx1"/>
              </a:solidFill>
            </a:endParaRPr>
          </a:p>
        </p:txBody>
      </p:sp>
      <p:sp>
        <p:nvSpPr>
          <p:cNvPr id="46" name="مستطيل 45"/>
          <p:cNvSpPr/>
          <p:nvPr/>
        </p:nvSpPr>
        <p:spPr>
          <a:xfrm>
            <a:off x="199342" y="6834036"/>
            <a:ext cx="6526894" cy="204608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     </a:t>
            </a:r>
          </a:p>
        </p:txBody>
      </p:sp>
      <p:sp>
        <p:nvSpPr>
          <p:cNvPr id="20" name="مربع نص 19"/>
          <p:cNvSpPr txBox="1"/>
          <p:nvPr/>
        </p:nvSpPr>
        <p:spPr>
          <a:xfrm>
            <a:off x="199342" y="8887842"/>
            <a:ext cx="6534721" cy="2616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050" b="1" dirty="0" smtClean="0"/>
              <a:t>تمنياتي لك بالتوفيق                                                                                                                معلمة المادة :</a:t>
            </a:r>
            <a:endParaRPr lang="ar-SA" sz="1050" b="1" dirty="0"/>
          </a:p>
        </p:txBody>
      </p:sp>
      <p:sp>
        <p:nvSpPr>
          <p:cNvPr id="22" name="مستطيل 21"/>
          <p:cNvSpPr/>
          <p:nvPr/>
        </p:nvSpPr>
        <p:spPr>
          <a:xfrm>
            <a:off x="5763201" y="4738622"/>
            <a:ext cx="102303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ar-SA" sz="1200" b="1" u="sng" dirty="0">
                <a:solidFill>
                  <a:prstClr val="black"/>
                </a:solidFill>
              </a:rPr>
              <a:t>السؤال </a:t>
            </a:r>
            <a:r>
              <a:rPr lang="ar-SA" sz="1200" b="1" u="sng" dirty="0" smtClean="0">
                <a:solidFill>
                  <a:prstClr val="black"/>
                </a:solidFill>
              </a:rPr>
              <a:t>الثاني :  </a:t>
            </a:r>
            <a:endParaRPr lang="ar-SA" sz="1200" b="1" u="sng" dirty="0">
              <a:solidFill>
                <a:prstClr val="black"/>
              </a:solidFill>
            </a:endParaRPr>
          </a:p>
        </p:txBody>
      </p:sp>
      <p:sp>
        <p:nvSpPr>
          <p:cNvPr id="24" name="مستطيل 23"/>
          <p:cNvSpPr/>
          <p:nvPr/>
        </p:nvSpPr>
        <p:spPr>
          <a:xfrm>
            <a:off x="5804044" y="6865464"/>
            <a:ext cx="94288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ar-SA" sz="1200" b="1" u="sng" dirty="0">
                <a:solidFill>
                  <a:prstClr val="black"/>
                </a:solidFill>
              </a:rPr>
              <a:t>السؤال </a:t>
            </a:r>
            <a:r>
              <a:rPr lang="ar-SA" sz="1200" b="1" u="sng" dirty="0" smtClean="0">
                <a:solidFill>
                  <a:prstClr val="black"/>
                </a:solidFill>
              </a:rPr>
              <a:t>الثالث: </a:t>
            </a:r>
            <a:endParaRPr lang="ar-SA" sz="1200" b="1" u="sng" dirty="0">
              <a:solidFill>
                <a:prstClr val="black"/>
              </a:solidFill>
            </a:endParaRPr>
          </a:p>
        </p:txBody>
      </p:sp>
      <p:graphicFrame>
        <p:nvGraphicFramePr>
          <p:cNvPr id="62" name="جدول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0620180"/>
              </p:ext>
            </p:extLst>
          </p:nvPr>
        </p:nvGraphicFramePr>
        <p:xfrm>
          <a:off x="307975" y="2482671"/>
          <a:ext cx="3066496" cy="90728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30455"/>
                <a:gridCol w="704387"/>
                <a:gridCol w="713981"/>
                <a:gridCol w="433068"/>
                <a:gridCol w="348289"/>
                <a:gridCol w="336316"/>
              </a:tblGrid>
              <a:tr h="236728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المعيار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0" dirty="0" smtClean="0">
                          <a:solidFill>
                            <a:schemeClr val="tx1"/>
                          </a:solidFill>
                        </a:rPr>
                        <a:t>معرفة</a:t>
                      </a:r>
                      <a:r>
                        <a:rPr lang="ar-SA" sz="800" b="0" baseline="0" dirty="0" smtClean="0">
                          <a:solidFill>
                            <a:schemeClr val="tx1"/>
                          </a:solidFill>
                        </a:rPr>
                        <a:t> مفهوم الطقس</a:t>
                      </a:r>
                      <a:endParaRPr lang="ar-SA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رقمه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24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2815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غير 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ملاحظة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253613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6" name="جدول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4655173"/>
              </p:ext>
            </p:extLst>
          </p:nvPr>
        </p:nvGraphicFramePr>
        <p:xfrm>
          <a:off x="266700" y="4680820"/>
          <a:ext cx="3038492" cy="8839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/>
                <a:gridCol w="745351"/>
                <a:gridCol w="701924"/>
                <a:gridCol w="427258"/>
                <a:gridCol w="381000"/>
                <a:gridCol w="314325"/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المعيار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تعداد العناصر التي </a:t>
                      </a:r>
                      <a:r>
                        <a:rPr lang="ar-SA" sz="800" b="1" dirty="0" err="1" smtClean="0">
                          <a:solidFill>
                            <a:schemeClr val="tx1"/>
                          </a:solidFill>
                        </a:rPr>
                        <a:t>تحددحالة</a:t>
                      </a: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 الطقس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خلال اليوم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رقمه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25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غير 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ملاحظة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32552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7" name="جدول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974853"/>
              </p:ext>
            </p:extLst>
          </p:nvPr>
        </p:nvGraphicFramePr>
        <p:xfrm>
          <a:off x="300912" y="6919090"/>
          <a:ext cx="3014705" cy="102857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/>
                <a:gridCol w="745351"/>
                <a:gridCol w="701924"/>
                <a:gridCol w="447208"/>
                <a:gridCol w="352425"/>
                <a:gridCol w="299163"/>
              </a:tblGrid>
              <a:tr h="35801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المعيار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معرفة مفهوم المناخ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رقمه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28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7943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غير 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ملاحظة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217943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3" name="مجموعة 2"/>
          <p:cNvGrpSpPr/>
          <p:nvPr/>
        </p:nvGrpSpPr>
        <p:grpSpPr>
          <a:xfrm>
            <a:off x="57075" y="79791"/>
            <a:ext cx="6819254" cy="2286024"/>
            <a:chOff x="57075" y="79791"/>
            <a:chExt cx="6819254" cy="2286024"/>
          </a:xfrm>
        </p:grpSpPr>
        <p:sp>
          <p:nvSpPr>
            <p:cNvPr id="29" name="مربع نص 28"/>
            <p:cNvSpPr txBox="1"/>
            <p:nvPr/>
          </p:nvSpPr>
          <p:spPr>
            <a:xfrm>
              <a:off x="5484861" y="147347"/>
              <a:ext cx="1306538" cy="578882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pPr algn="ctr"/>
              <a:r>
                <a:rPr lang="ar-SA" sz="700" dirty="0" smtClean="0"/>
                <a:t>المملكة العربية السعودية</a:t>
              </a:r>
            </a:p>
            <a:p>
              <a:pPr algn="ctr"/>
              <a:r>
                <a:rPr lang="ar-SA" sz="700" dirty="0" smtClean="0"/>
                <a:t>وزارة التعليم </a:t>
              </a:r>
            </a:p>
            <a:p>
              <a:pPr algn="ctr"/>
              <a:r>
                <a:rPr lang="ar-SA" sz="700" dirty="0" smtClean="0"/>
                <a:t>مكتب التربية والتعليم بمحافظة الجبيل</a:t>
              </a:r>
            </a:p>
            <a:p>
              <a:pPr algn="ctr"/>
              <a:r>
                <a:rPr lang="ar-SA" sz="700" dirty="0" smtClean="0"/>
                <a:t>قسم الصفوف الأولية</a:t>
              </a:r>
              <a:endParaRPr lang="ar-SA" sz="700" dirty="0"/>
            </a:p>
          </p:txBody>
        </p:sp>
        <p:sp>
          <p:nvSpPr>
            <p:cNvPr id="30" name="مستطيل مستدير الزوايا 29"/>
            <p:cNvSpPr/>
            <p:nvPr/>
          </p:nvSpPr>
          <p:spPr>
            <a:xfrm>
              <a:off x="1034646" y="605200"/>
              <a:ext cx="4869470" cy="43379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600" b="1" dirty="0" smtClean="0">
                  <a:solidFill>
                    <a:schemeClr val="tx1"/>
                  </a:solidFill>
                </a:rPr>
                <a:t>الاختبار الدوري </a:t>
              </a:r>
              <a:r>
                <a:rPr lang="ar-SA" sz="1600" b="1" dirty="0" smtClean="0">
                  <a:solidFill>
                    <a:schemeClr val="tx1"/>
                  </a:solidFill>
                </a:rPr>
                <a:t>للصف </a:t>
              </a:r>
              <a:r>
                <a:rPr lang="ar-SA" sz="1600" b="1" dirty="0" smtClean="0">
                  <a:solidFill>
                    <a:srgbClr val="FF0000"/>
                  </a:solidFill>
                </a:rPr>
                <a:t>الثالث</a:t>
              </a:r>
              <a:r>
                <a:rPr lang="ar-SA" sz="1600" b="1" dirty="0" smtClean="0">
                  <a:solidFill>
                    <a:schemeClr val="tx1"/>
                  </a:solidFill>
                </a:rPr>
                <a:t> مادة </a:t>
              </a:r>
              <a:r>
                <a:rPr lang="ar-SA" sz="1600" b="1" dirty="0" smtClean="0">
                  <a:solidFill>
                    <a:schemeClr val="tx1"/>
                  </a:solidFill>
                </a:rPr>
                <a:t>العلوم /  الفترة </a:t>
              </a:r>
              <a:r>
                <a:rPr lang="ar-SA" sz="1600" b="1" dirty="0" smtClean="0">
                  <a:solidFill>
                    <a:srgbClr val="FF0000"/>
                  </a:solidFill>
                </a:rPr>
                <a:t>الثالثة</a:t>
              </a:r>
              <a:endParaRPr lang="ar-SA" sz="1600" b="1" dirty="0">
                <a:solidFill>
                  <a:srgbClr val="FF0000"/>
                </a:solidFill>
              </a:endParaRPr>
            </a:p>
          </p:txBody>
        </p:sp>
        <p:sp>
          <p:nvSpPr>
            <p:cNvPr id="38" name="مربع نص 37"/>
            <p:cNvSpPr txBox="1"/>
            <p:nvPr/>
          </p:nvSpPr>
          <p:spPr>
            <a:xfrm>
              <a:off x="412381" y="2088816"/>
              <a:ext cx="586652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dirty="0" smtClean="0"/>
                <a:t>اسم الطالبة </a:t>
              </a:r>
              <a:r>
                <a:rPr lang="ar-SA" sz="900" dirty="0" smtClean="0"/>
                <a:t>.......................................................</a:t>
              </a:r>
              <a:r>
                <a:rPr lang="ar-SA" sz="1200" dirty="0" smtClean="0"/>
                <a:t> المدرسة</a:t>
              </a:r>
              <a:r>
                <a:rPr lang="ar-SA" sz="900" dirty="0" smtClean="0"/>
                <a:t>.........................................</a:t>
              </a:r>
              <a:r>
                <a:rPr lang="ar-SA" sz="1200" dirty="0" smtClean="0"/>
                <a:t> الصف </a:t>
              </a:r>
              <a:r>
                <a:rPr lang="ar-SA" sz="900" dirty="0" smtClean="0"/>
                <a:t>........................</a:t>
              </a:r>
              <a:endParaRPr lang="ar-SA" sz="900" dirty="0"/>
            </a:p>
          </p:txBody>
        </p:sp>
        <p:pic>
          <p:nvPicPr>
            <p:cNvPr id="53" name="Picture 6" descr="نتيجة بحث الصور عن شعار وزارة المعارف بدون خلفية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9342" y="79791"/>
              <a:ext cx="955441" cy="5896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5" name="مستطيل مستدير الزوايا 54"/>
            <p:cNvSpPr/>
            <p:nvPr/>
          </p:nvSpPr>
          <p:spPr>
            <a:xfrm>
              <a:off x="57075" y="91600"/>
              <a:ext cx="6743850" cy="1974423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1032" name="Picture 8" descr="نتيجة بحث الصور عن خلفيات متحركة لمادة العلوم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4741"/>
            <a:stretch/>
          </p:blipFill>
          <p:spPr bwMode="auto">
            <a:xfrm>
              <a:off x="1031967" y="1025317"/>
              <a:ext cx="5432333" cy="9249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" name="Picture 2" descr="نتيجة بحث الصور عن علوم كرتون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5295" y="862993"/>
              <a:ext cx="899488" cy="11138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مستطيل 1"/>
            <p:cNvSpPr/>
            <p:nvPr/>
          </p:nvSpPr>
          <p:spPr>
            <a:xfrm>
              <a:off x="4110979" y="697057"/>
              <a:ext cx="2765350" cy="132343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ar-SA" sz="8000" b="1" dirty="0" smtClean="0">
                  <a:ln w="0"/>
                  <a:gradFill flip="none" rotWithShape="1">
                    <a:gsLst>
                      <a:gs pos="69375">
                        <a:schemeClr val="accent2">
                          <a:lumMod val="20000"/>
                          <a:lumOff val="80000"/>
                        </a:schemeClr>
                      </a:gs>
                      <a:gs pos="64750">
                        <a:srgbClr val="FFFF00"/>
                      </a:gs>
                      <a:gs pos="55500">
                        <a:schemeClr val="accent6">
                          <a:lumMod val="40000"/>
                          <a:lumOff val="60000"/>
                        </a:schemeClr>
                      </a:gs>
                      <a:gs pos="37000">
                        <a:schemeClr val="accent2">
                          <a:lumMod val="20000"/>
                          <a:lumOff val="80000"/>
                        </a:schemeClr>
                      </a:gs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74000">
                        <a:schemeClr val="accent1">
                          <a:lumMod val="45000"/>
                          <a:lumOff val="55000"/>
                        </a:schemeClr>
                      </a:gs>
                      <a:gs pos="83000">
                        <a:schemeClr val="accent1">
                          <a:lumMod val="45000"/>
                          <a:lumOff val="55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lin ang="2700000" scaled="1"/>
                    <a:tileRect/>
                  </a:gra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العلوم</a:t>
              </a:r>
              <a:endParaRPr lang="ar-SA" sz="8000" b="1" cap="none" spc="0" dirty="0">
                <a:ln w="0"/>
                <a:gradFill flip="none" rotWithShape="1">
                  <a:gsLst>
                    <a:gs pos="69375">
                      <a:schemeClr val="accent2">
                        <a:lumMod val="20000"/>
                        <a:lumOff val="80000"/>
                      </a:schemeClr>
                    </a:gs>
                    <a:gs pos="64750">
                      <a:srgbClr val="FFFF00"/>
                    </a:gs>
                    <a:gs pos="55500">
                      <a:schemeClr val="accent6">
                        <a:lumMod val="40000"/>
                        <a:lumOff val="60000"/>
                      </a:schemeClr>
                    </a:gs>
                    <a:gs pos="37000">
                      <a:schemeClr val="accent2">
                        <a:lumMod val="20000"/>
                        <a:lumOff val="80000"/>
                      </a:schemeClr>
                    </a:gs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2700000" scaled="1"/>
                  <a:tileRect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sp>
        <p:nvSpPr>
          <p:cNvPr id="4" name="AutoShape 2" descr="نتيجة بحث الصور عن سلسلة غذائية الصف الثاني الابتدائي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5" name="مربع نص 4"/>
          <p:cNvSpPr txBox="1"/>
          <p:nvPr/>
        </p:nvSpPr>
        <p:spPr>
          <a:xfrm>
            <a:off x="1717352" y="2951553"/>
            <a:ext cx="506888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400" dirty="0" smtClean="0"/>
              <a:t>ضعي دائرة حول الإجابة الصحيحة:</a:t>
            </a:r>
          </a:p>
          <a:p>
            <a:r>
              <a:rPr lang="ar-SA" sz="1400" dirty="0" smtClean="0"/>
              <a:t> </a:t>
            </a:r>
          </a:p>
          <a:p>
            <a:r>
              <a:rPr lang="ar-SA" sz="1400" dirty="0" smtClean="0"/>
              <a:t>حالة الجو في مكان معين خلال يوم </a:t>
            </a:r>
            <a:r>
              <a:rPr lang="ar-SA" sz="1400" dirty="0" err="1" smtClean="0"/>
              <a:t>أوعدة</a:t>
            </a:r>
            <a:r>
              <a:rPr lang="ar-SA" sz="1400" dirty="0" smtClean="0"/>
              <a:t> أيام مفهوم...............</a:t>
            </a:r>
          </a:p>
          <a:p>
            <a:endParaRPr lang="ar-SA" sz="1400" dirty="0" smtClean="0"/>
          </a:p>
          <a:p>
            <a:r>
              <a:rPr lang="ar-SA" sz="1400" dirty="0" smtClean="0"/>
              <a:t>1- الضغط الجوي                      2 - الهطول </a:t>
            </a:r>
          </a:p>
          <a:p>
            <a:r>
              <a:rPr lang="ar-SA" sz="1400" smtClean="0"/>
              <a:t> 3- الطقس                               </a:t>
            </a:r>
            <a:r>
              <a:rPr lang="ar-SA" sz="1400" dirty="0" smtClean="0"/>
              <a:t>4- الغلاف الجوي</a:t>
            </a:r>
            <a:endParaRPr lang="en-US" sz="1400" dirty="0"/>
          </a:p>
        </p:txBody>
      </p:sp>
      <p:sp>
        <p:nvSpPr>
          <p:cNvPr id="6" name="شكل بيضاوي 5"/>
          <p:cNvSpPr/>
          <p:nvPr/>
        </p:nvSpPr>
        <p:spPr>
          <a:xfrm>
            <a:off x="3317069" y="5365076"/>
            <a:ext cx="3092450" cy="486497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1600" dirty="0" smtClean="0"/>
              <a:t>العناصر التي تحدد الطقس</a:t>
            </a:r>
            <a:endParaRPr lang="en-US" sz="1600" dirty="0"/>
          </a:p>
        </p:txBody>
      </p:sp>
      <p:sp>
        <p:nvSpPr>
          <p:cNvPr id="7" name="شكل بيضاوي 6"/>
          <p:cNvSpPr/>
          <p:nvPr/>
        </p:nvSpPr>
        <p:spPr>
          <a:xfrm>
            <a:off x="5676955" y="6057581"/>
            <a:ext cx="866720" cy="52392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1400" dirty="0" smtClean="0"/>
              <a:t>الحرارة</a:t>
            </a:r>
            <a:endParaRPr lang="en-US" sz="1400" dirty="0"/>
          </a:p>
        </p:txBody>
      </p:sp>
      <p:pic>
        <p:nvPicPr>
          <p:cNvPr id="8" name="صورة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82468" y="6029335"/>
            <a:ext cx="1161560" cy="568545"/>
          </a:xfrm>
          <a:prstGeom prst="rect">
            <a:avLst/>
          </a:prstGeom>
        </p:spPr>
      </p:pic>
      <p:pic>
        <p:nvPicPr>
          <p:cNvPr id="28" name="صورة 2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96565" y="6061980"/>
            <a:ext cx="926672" cy="523924"/>
          </a:xfrm>
          <a:prstGeom prst="rect">
            <a:avLst/>
          </a:prstGeom>
        </p:spPr>
      </p:pic>
      <p:pic>
        <p:nvPicPr>
          <p:cNvPr id="10" name="صورة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10662" y="6069465"/>
            <a:ext cx="926672" cy="523924"/>
          </a:xfrm>
          <a:prstGeom prst="rect">
            <a:avLst/>
          </a:prstGeom>
        </p:spPr>
      </p:pic>
      <p:sp>
        <p:nvSpPr>
          <p:cNvPr id="11" name="مربع نص 10"/>
          <p:cNvSpPr txBox="1"/>
          <p:nvPr/>
        </p:nvSpPr>
        <p:spPr>
          <a:xfrm>
            <a:off x="4791074" y="6097433"/>
            <a:ext cx="5559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200" dirty="0" smtClean="0"/>
              <a:t>الضغط الجوي</a:t>
            </a:r>
            <a:endParaRPr lang="en-US" sz="1200" dirty="0"/>
          </a:p>
        </p:txBody>
      </p:sp>
      <p:sp>
        <p:nvSpPr>
          <p:cNvPr id="12" name="مربع نص 11"/>
          <p:cNvSpPr txBox="1"/>
          <p:nvPr/>
        </p:nvSpPr>
        <p:spPr>
          <a:xfrm flipH="1">
            <a:off x="3729337" y="6097433"/>
            <a:ext cx="693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 smtClean="0"/>
              <a:t>الجبال</a:t>
            </a:r>
            <a:endParaRPr lang="en-US" dirty="0"/>
          </a:p>
        </p:txBody>
      </p:sp>
      <p:sp>
        <p:nvSpPr>
          <p:cNvPr id="13" name="مربع نص 12"/>
          <p:cNvSpPr txBox="1"/>
          <p:nvPr/>
        </p:nvSpPr>
        <p:spPr>
          <a:xfrm>
            <a:off x="2652769" y="6097433"/>
            <a:ext cx="631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dirty="0" smtClean="0"/>
              <a:t>الرياح</a:t>
            </a:r>
            <a:endParaRPr lang="en-US" dirty="0"/>
          </a:p>
        </p:txBody>
      </p:sp>
      <p:sp>
        <p:nvSpPr>
          <p:cNvPr id="14" name="مربع نص 13"/>
          <p:cNvSpPr txBox="1"/>
          <p:nvPr/>
        </p:nvSpPr>
        <p:spPr>
          <a:xfrm>
            <a:off x="3952207" y="4911063"/>
            <a:ext cx="22220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sz="1400" dirty="0" smtClean="0"/>
              <a:t>صلي العبارة بالعناصر المؤثرة فيها:</a:t>
            </a:r>
            <a:endParaRPr lang="en-US" sz="1400" dirty="0"/>
          </a:p>
        </p:txBody>
      </p:sp>
      <p:sp>
        <p:nvSpPr>
          <p:cNvPr id="15" name="مربع نص 14"/>
          <p:cNvSpPr txBox="1"/>
          <p:nvPr/>
        </p:nvSpPr>
        <p:spPr>
          <a:xfrm>
            <a:off x="1230821" y="7439737"/>
            <a:ext cx="54954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dirty="0" smtClean="0"/>
              <a:t>ما المقصود بالمناخ؟</a:t>
            </a:r>
          </a:p>
          <a:p>
            <a:r>
              <a:rPr lang="ar-SA" dirty="0" smtClean="0"/>
              <a:t> </a:t>
            </a:r>
          </a:p>
          <a:p>
            <a:r>
              <a:rPr lang="ar-SA" dirty="0" smtClean="0"/>
              <a:t>المناخ هو .......................................................................</a:t>
            </a:r>
            <a:endParaRPr lang="en-US" dirty="0"/>
          </a:p>
        </p:txBody>
      </p:sp>
      <p:sp>
        <p:nvSpPr>
          <p:cNvPr id="9" name="مستطيل 8"/>
          <p:cNvSpPr/>
          <p:nvPr/>
        </p:nvSpPr>
        <p:spPr>
          <a:xfrm>
            <a:off x="3421425" y="138518"/>
            <a:ext cx="653416" cy="516383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1100" dirty="0" smtClean="0"/>
              <a:t>نموذج رقم (3)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394982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مستطيل 18"/>
          <p:cNvSpPr/>
          <p:nvPr/>
        </p:nvSpPr>
        <p:spPr>
          <a:xfrm>
            <a:off x="101436" y="3204242"/>
            <a:ext cx="6632627" cy="174112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dirty="0" smtClean="0"/>
          </a:p>
          <a:p>
            <a:pPr algn="ctr"/>
            <a:endParaRPr lang="ar-SA" dirty="0" smtClean="0"/>
          </a:p>
          <a:p>
            <a:pPr algn="ctr"/>
            <a:endParaRPr lang="ar-SA" dirty="0" smtClean="0"/>
          </a:p>
          <a:p>
            <a:pPr algn="ctr"/>
            <a:endParaRPr lang="ar-SA" dirty="0" smtClean="0"/>
          </a:p>
          <a:p>
            <a:pPr algn="ctr"/>
            <a:r>
              <a:rPr lang="ar-SA" dirty="0" smtClean="0"/>
              <a:t>كل ما يشغل حيز وله كتلة يسمى....................</a:t>
            </a:r>
            <a:endParaRPr lang="ar-SA" dirty="0"/>
          </a:p>
        </p:txBody>
      </p:sp>
      <p:sp>
        <p:nvSpPr>
          <p:cNvPr id="41" name="مربع نص 40"/>
          <p:cNvSpPr txBox="1"/>
          <p:nvPr/>
        </p:nvSpPr>
        <p:spPr>
          <a:xfrm>
            <a:off x="4969484" y="3228649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 smtClean="0">
                <a:solidFill>
                  <a:schemeClr val="tx1"/>
                </a:solidFill>
              </a:rPr>
              <a:t>السؤال الخامس</a:t>
            </a:r>
            <a:r>
              <a:rPr lang="ar-SA" sz="1200" b="1" u="sng" dirty="0" smtClean="0"/>
              <a:t>: </a:t>
            </a:r>
            <a:endParaRPr lang="ar-SA" sz="1200" b="1" u="sng" dirty="0" smtClean="0">
              <a:solidFill>
                <a:schemeClr val="tx1"/>
              </a:solidFill>
            </a:endParaRPr>
          </a:p>
        </p:txBody>
      </p:sp>
      <p:sp>
        <p:nvSpPr>
          <p:cNvPr id="43" name="مستطيل 42"/>
          <p:cNvSpPr/>
          <p:nvPr/>
        </p:nvSpPr>
        <p:spPr>
          <a:xfrm>
            <a:off x="123340" y="5062425"/>
            <a:ext cx="6645495" cy="3742266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20" name="مربع نص 19"/>
          <p:cNvSpPr txBox="1"/>
          <p:nvPr/>
        </p:nvSpPr>
        <p:spPr>
          <a:xfrm>
            <a:off x="199342" y="8887842"/>
            <a:ext cx="6534721" cy="2616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050" b="1" dirty="0" smtClean="0"/>
              <a:t>تمنياتي لك بالتوفيق                                                                                                                معلمة المادة :</a:t>
            </a:r>
            <a:endParaRPr lang="ar-SA" sz="1050" b="1" dirty="0"/>
          </a:p>
        </p:txBody>
      </p:sp>
      <p:sp>
        <p:nvSpPr>
          <p:cNvPr id="22" name="مستطيل 21"/>
          <p:cNvSpPr/>
          <p:nvPr/>
        </p:nvSpPr>
        <p:spPr>
          <a:xfrm>
            <a:off x="5226502" y="5640215"/>
            <a:ext cx="128328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ar-SA" sz="1200" b="1" u="sng" dirty="0">
                <a:solidFill>
                  <a:prstClr val="black"/>
                </a:solidFill>
              </a:rPr>
              <a:t>السؤال </a:t>
            </a:r>
            <a:r>
              <a:rPr lang="ar-SA" sz="1200" b="1" u="sng" dirty="0" smtClean="0">
                <a:solidFill>
                  <a:prstClr val="black"/>
                </a:solidFill>
              </a:rPr>
              <a:t>السادس :  </a:t>
            </a:r>
            <a:endParaRPr lang="ar-SA" sz="1200" b="1" u="sng" dirty="0">
              <a:solidFill>
                <a:prstClr val="black"/>
              </a:solidFill>
            </a:endParaRPr>
          </a:p>
        </p:txBody>
      </p:sp>
      <p:graphicFrame>
        <p:nvGraphicFramePr>
          <p:cNvPr id="62" name="جدول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0115879"/>
              </p:ext>
            </p:extLst>
          </p:nvPr>
        </p:nvGraphicFramePr>
        <p:xfrm>
          <a:off x="297300" y="3211023"/>
          <a:ext cx="3031221" cy="889331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/>
                <a:gridCol w="745351"/>
                <a:gridCol w="701924"/>
                <a:gridCol w="440836"/>
                <a:gridCol w="361950"/>
                <a:gridCol w="312526"/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المعيار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معرفة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مفهوم المادة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رقمه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30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0691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غير 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ملاحظة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 90%إلى أقل من 100%     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6" name="جدول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008722"/>
              </p:ext>
            </p:extLst>
          </p:nvPr>
        </p:nvGraphicFramePr>
        <p:xfrm>
          <a:off x="309810" y="5168777"/>
          <a:ext cx="3006201" cy="1127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7312"/>
                <a:gridCol w="743248"/>
                <a:gridCol w="699944"/>
                <a:gridCol w="409171"/>
                <a:gridCol w="360929"/>
                <a:gridCol w="325597"/>
              </a:tblGrid>
              <a:tr h="295475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المعيار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تعيين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التغير الفيزيائي من خلال قراءة مجموعة من الصور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رقمه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33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5475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غير 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ملاحظة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40292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مربع نص 5"/>
          <p:cNvSpPr txBox="1"/>
          <p:nvPr/>
        </p:nvSpPr>
        <p:spPr>
          <a:xfrm>
            <a:off x="3402278" y="3460792"/>
            <a:ext cx="315554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600" dirty="0" smtClean="0">
                <a:solidFill>
                  <a:srgbClr val="C00000"/>
                </a:solidFill>
              </a:rPr>
              <a:t>اختاري الكلمة المناسبة وضعيها في الفراغ</a:t>
            </a:r>
            <a:r>
              <a:rPr lang="ar-SA" sz="1600" dirty="0" smtClean="0"/>
              <a:t>:</a:t>
            </a:r>
          </a:p>
          <a:p>
            <a:endParaRPr lang="ar-SA" dirty="0"/>
          </a:p>
          <a:p>
            <a:r>
              <a:rPr lang="ar-SA" dirty="0" smtClean="0"/>
              <a:t>الحرارة  -   الطقس  -  المادة </a:t>
            </a:r>
            <a:endParaRPr lang="en-US" dirty="0"/>
          </a:p>
        </p:txBody>
      </p:sp>
      <p:sp>
        <p:nvSpPr>
          <p:cNvPr id="7" name="مربع نص 6"/>
          <p:cNvSpPr txBox="1"/>
          <p:nvPr/>
        </p:nvSpPr>
        <p:spPr>
          <a:xfrm>
            <a:off x="5290213" y="4338996"/>
            <a:ext cx="2817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800" dirty="0" smtClean="0"/>
              <a:t>*</a:t>
            </a:r>
            <a:endParaRPr lang="en-US" sz="2800" dirty="0"/>
          </a:p>
        </p:txBody>
      </p:sp>
      <p:pic>
        <p:nvPicPr>
          <p:cNvPr id="15" name="صورة 14"/>
          <p:cNvPicPr>
            <a:picLocks noChangeAspect="1"/>
          </p:cNvPicPr>
          <p:nvPr/>
        </p:nvPicPr>
        <p:blipFill rotWithShape="1">
          <a:blip r:embed="rId2"/>
          <a:srcRect l="19426" t="8195"/>
          <a:stretch/>
        </p:blipFill>
        <p:spPr>
          <a:xfrm>
            <a:off x="1533312" y="6087917"/>
            <a:ext cx="5024515" cy="254607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</p:pic>
      <p:sp>
        <p:nvSpPr>
          <p:cNvPr id="30" name="مستطيل 29"/>
          <p:cNvSpPr/>
          <p:nvPr/>
        </p:nvSpPr>
        <p:spPr>
          <a:xfrm>
            <a:off x="101436" y="48558"/>
            <a:ext cx="6645495" cy="308878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2" name="صورة 3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7303" y="1070505"/>
            <a:ext cx="3569291" cy="2010104"/>
          </a:xfrm>
          <a:prstGeom prst="rect">
            <a:avLst/>
          </a:prstGeom>
        </p:spPr>
      </p:pic>
      <p:sp>
        <p:nvSpPr>
          <p:cNvPr id="34" name="مستطيل 33"/>
          <p:cNvSpPr/>
          <p:nvPr/>
        </p:nvSpPr>
        <p:spPr>
          <a:xfrm>
            <a:off x="3381140" y="357073"/>
            <a:ext cx="3176687" cy="58093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dirty="0" smtClean="0">
                <a:solidFill>
                  <a:srgbClr val="C00000"/>
                </a:solidFill>
              </a:rPr>
              <a:t>صفي حالة الماء من خلال المصّور لدورة الماء ثم أكتبيها </a:t>
            </a:r>
            <a:r>
              <a:rPr lang="ar-SA" dirty="0" smtClean="0"/>
              <a:t>:</a:t>
            </a:r>
            <a:endParaRPr lang="en-US" dirty="0"/>
          </a:p>
        </p:txBody>
      </p:sp>
      <p:pic>
        <p:nvPicPr>
          <p:cNvPr id="35" name="صورة 3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45057" y="105705"/>
            <a:ext cx="1402202" cy="329213"/>
          </a:xfrm>
          <a:prstGeom prst="rect">
            <a:avLst/>
          </a:prstGeom>
        </p:spPr>
      </p:pic>
      <p:cxnSp>
        <p:nvCxnSpPr>
          <p:cNvPr id="39" name="رابط كسهم مستقيم 38"/>
          <p:cNvCxnSpPr/>
          <p:nvPr/>
        </p:nvCxnSpPr>
        <p:spPr>
          <a:xfrm>
            <a:off x="3995005" y="2214416"/>
            <a:ext cx="921914" cy="2775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رابط كسهم مستقيم 44"/>
          <p:cNvCxnSpPr/>
          <p:nvPr/>
        </p:nvCxnSpPr>
        <p:spPr>
          <a:xfrm flipV="1">
            <a:off x="4040244" y="1772564"/>
            <a:ext cx="876675" cy="11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رابط كسهم مستقيم 47"/>
          <p:cNvCxnSpPr/>
          <p:nvPr/>
        </p:nvCxnSpPr>
        <p:spPr>
          <a:xfrm flipH="1">
            <a:off x="969948" y="1861123"/>
            <a:ext cx="949568" cy="2839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مستطيل مستدير الزوايا 56"/>
          <p:cNvSpPr/>
          <p:nvPr/>
        </p:nvSpPr>
        <p:spPr>
          <a:xfrm>
            <a:off x="199342" y="1960565"/>
            <a:ext cx="770606" cy="90799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مستطيل مستدير الزوايا 60"/>
          <p:cNvSpPr/>
          <p:nvPr/>
        </p:nvSpPr>
        <p:spPr>
          <a:xfrm>
            <a:off x="4926909" y="1462641"/>
            <a:ext cx="1299721" cy="52608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3" name="صورة 6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13950" y="2281577"/>
            <a:ext cx="1312680" cy="562910"/>
          </a:xfrm>
          <a:prstGeom prst="rect">
            <a:avLst/>
          </a:prstGeom>
        </p:spPr>
      </p:pic>
      <p:pic>
        <p:nvPicPr>
          <p:cNvPr id="65" name="صورة 6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9342" y="73062"/>
            <a:ext cx="3060457" cy="920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950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657</TotalTime>
  <Words>320</Words>
  <Application>Microsoft Office PowerPoint</Application>
  <PresentationFormat>عرض على الشاشة (3:4)‏</PresentationFormat>
  <Paragraphs>109</Paragraphs>
  <Slides>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Wingdings</vt:lpstr>
      <vt:lpstr>نسق Office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خيريه القحطاني</dc:creator>
  <cp:lastModifiedBy>win</cp:lastModifiedBy>
  <cp:revision>70</cp:revision>
  <dcterms:created xsi:type="dcterms:W3CDTF">2016-10-19T21:09:54Z</dcterms:created>
  <dcterms:modified xsi:type="dcterms:W3CDTF">2017-02-17T09:33:17Z</dcterms:modified>
</cp:coreProperties>
</file>