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301" r:id="rId7"/>
    <p:sldId id="299" r:id="rId8"/>
    <p:sldId id="300" r:id="rId9"/>
    <p:sldId id="302" r:id="rId10"/>
    <p:sldId id="303" r:id="rId11"/>
    <p:sldId id="261" r:id="rId12"/>
    <p:sldId id="315" r:id="rId13"/>
    <p:sldId id="263" r:id="rId14"/>
    <p:sldId id="316" r:id="rId15"/>
    <p:sldId id="317" r:id="rId16"/>
    <p:sldId id="262" r:id="rId17"/>
    <p:sldId id="264" r:id="rId18"/>
    <p:sldId id="304" r:id="rId19"/>
    <p:sldId id="265" r:id="rId20"/>
    <p:sldId id="266" r:id="rId21"/>
    <p:sldId id="267" r:id="rId22"/>
    <p:sldId id="268" r:id="rId23"/>
    <p:sldId id="269" r:id="rId24"/>
    <p:sldId id="305" r:id="rId25"/>
    <p:sldId id="306" r:id="rId26"/>
    <p:sldId id="307" r:id="rId27"/>
    <p:sldId id="270" r:id="rId28"/>
    <p:sldId id="308" r:id="rId29"/>
    <p:sldId id="271" r:id="rId30"/>
    <p:sldId id="272" r:id="rId31"/>
    <p:sldId id="273" r:id="rId32"/>
    <p:sldId id="309" r:id="rId33"/>
    <p:sldId id="274" r:id="rId34"/>
    <p:sldId id="310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318" r:id="rId46"/>
    <p:sldId id="286" r:id="rId47"/>
    <p:sldId id="314" r:id="rId48"/>
    <p:sldId id="287" r:id="rId49"/>
    <p:sldId id="288" r:id="rId50"/>
    <p:sldId id="290" r:id="rId51"/>
    <p:sldId id="291" r:id="rId52"/>
    <p:sldId id="292" r:id="rId53"/>
    <p:sldId id="289" r:id="rId54"/>
    <p:sldId id="293" r:id="rId55"/>
    <p:sldId id="294" r:id="rId56"/>
    <p:sldId id="295" r:id="rId57"/>
    <p:sldId id="296" r:id="rId58"/>
    <p:sldId id="297" r:id="rId59"/>
    <p:sldId id="298" r:id="rId60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FF66"/>
    <a:srgbClr val="0000FF"/>
    <a:srgbClr val="CCFF33"/>
    <a:srgbClr val="FFCCFF"/>
    <a:srgbClr val="FFFF66"/>
    <a:srgbClr val="00CC00"/>
    <a:srgbClr val="FF6699"/>
    <a:srgbClr val="CC99FF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aximized" horzBarState="maximized">
    <p:restoredLeft sz="75639" autoAdjust="0"/>
    <p:restoredTop sz="94660"/>
  </p:normalViewPr>
  <p:slideViewPr>
    <p:cSldViewPr>
      <p:cViewPr varScale="1">
        <p:scale>
          <a:sx n="62" d="100"/>
          <a:sy n="62" d="100"/>
        </p:scale>
        <p:origin x="-7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1CFA03-26A0-4623-8B7B-50B1B1601E6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76F02E-DAD0-4FD2-97F8-8D2402D260E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710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8B366-161B-4D1B-9A27-3D49DBC2FE5E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ar-EG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12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EEC99-8492-46BF-841B-7DC302AC7790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ar-EG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12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F511B-7C28-4F39-8F6D-BF4497C50355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ar-EG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222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47C835-3368-4061-815F-3D6EFAA80BEA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ar-EG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222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B47D0-507E-4A3B-A95F-DCF3BE7BB7FE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ar-EG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325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6A3F4-0A01-47D7-A839-FDE8EDDCC029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ar-EG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710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AA3942-B332-45B3-989D-2D37BCF0F3D0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ar-EG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81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6C533-0E8B-449A-80FA-C71799958D5E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ar-EG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81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6C533-0E8B-449A-80FA-C71799958D5E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ar-E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915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974DF-9542-4EB8-B3AD-2DD25071BAAA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ar-EG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915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974DF-9542-4EB8-B3AD-2DD25071BAAA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ar-EG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018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C6DCC7-CFB9-4B39-B73B-D48927BFA187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ar-EG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12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B7FF03-A4A8-413A-AAE1-BB976ADD29A7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ar-EG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512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D2764E-5C63-4B6D-B61D-654C6416D816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8155-2AE6-4AED-9746-09FF5A537CA0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5DE15-37A7-465E-BAFE-4F6BA35E51F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9BA5-B780-46FB-BED2-BB0D716D7846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5C5B-68BB-4371-A694-60435C4BA8A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F038-B847-4212-A1AF-1D5BA7516FB1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6781-84A4-4F98-813D-770F87DDE25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7263-2328-4BE6-ABF9-58B990F7E30D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31F96-17BE-4B7A-8FB7-6EB7B69342B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C5A8-441A-41F0-8FD5-98C43E606B0E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6F98-0E48-4894-8EE2-2BA9EFD9B57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0392-7883-43F3-8D98-5FBB368C492D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F3A2-80BA-4EB7-ABF3-D215C84E6F2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CA19-83E2-4312-85DB-DDFAB2C395B5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62E2-8BB6-4516-9149-61260F991B9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FCE9-20B0-407E-A0C5-333CBE11F56F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268E9-7225-4AA2-9272-58DB72CDEBC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C290F-89CB-4307-8BE6-253375838230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00E12-E80E-4638-B927-BA082B5B4B8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4C93-C3E9-46C5-B4E1-A6A42D834FD1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A2C1-4CBC-43B8-B06A-CE51877C06D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FC5A8-FBC1-4A01-A5A5-5737A0E1096E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BE375-26C8-45F3-B743-072B34D3A17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warning1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ar-EG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9A8A65-1CB0-44DC-85E0-DCB14D3E7D8E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49A957-3BF7-4F02-8138-00254CA07B4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ached_warning1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7" Type="http://schemas.openxmlformats.org/officeDocument/2006/relationships/audio" Target="../media/audio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4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8.wav"/><Relationship Id="rId7" Type="http://schemas.openxmlformats.org/officeDocument/2006/relationships/audio" Target="../media/audio5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5" Type="http://schemas.openxmlformats.org/officeDocument/2006/relationships/audio" Target="../media/audio54.wav"/><Relationship Id="rId4" Type="http://schemas.openxmlformats.org/officeDocument/2006/relationships/audio" Target="../media/audio53.wav"/><Relationship Id="rId9" Type="http://schemas.openxmlformats.org/officeDocument/2006/relationships/audio" Target="../media/audio5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8.wav"/><Relationship Id="rId7" Type="http://schemas.openxmlformats.org/officeDocument/2006/relationships/audio" Target="../media/audio6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4" Type="http://schemas.openxmlformats.org/officeDocument/2006/relationships/audio" Target="../media/audio59.wav"/><Relationship Id="rId9" Type="http://schemas.openxmlformats.org/officeDocument/2006/relationships/audio" Target="../media/audio6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4.wav"/><Relationship Id="rId4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3" Type="http://schemas.openxmlformats.org/officeDocument/2006/relationships/audio" Target="../media/audio20.wav"/><Relationship Id="rId7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5" Type="http://schemas.openxmlformats.org/officeDocument/2006/relationships/audio" Target="../media/audio61.wav"/><Relationship Id="rId10" Type="http://schemas.openxmlformats.org/officeDocument/2006/relationships/image" Target="../media/image8.png"/><Relationship Id="rId4" Type="http://schemas.openxmlformats.org/officeDocument/2006/relationships/audio" Target="../media/audio65.wav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audio" Target="../media/audio7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73.wav"/><Relationship Id="rId4" Type="http://schemas.openxmlformats.org/officeDocument/2006/relationships/audio" Target="../media/audio7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2.wav"/><Relationship Id="rId7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6.wav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8.wav"/><Relationship Id="rId7" Type="http://schemas.openxmlformats.org/officeDocument/2006/relationships/audio" Target="../media/audio8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5" Type="http://schemas.openxmlformats.org/officeDocument/2006/relationships/audio" Target="../media/audio79.wav"/><Relationship Id="rId4" Type="http://schemas.openxmlformats.org/officeDocument/2006/relationships/audio" Target="../media/audio78.wav"/><Relationship Id="rId9" Type="http://schemas.openxmlformats.org/officeDocument/2006/relationships/audio" Target="../media/audio8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0.wav"/><Relationship Id="rId7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61.wav"/><Relationship Id="rId4" Type="http://schemas.openxmlformats.org/officeDocument/2006/relationships/audio" Target="../media/audio65.wav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8.wav"/><Relationship Id="rId7" Type="http://schemas.openxmlformats.org/officeDocument/2006/relationships/audio" Target="../media/audio8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11" Type="http://schemas.openxmlformats.org/officeDocument/2006/relationships/image" Target="../media/image7.jpeg"/><Relationship Id="rId5" Type="http://schemas.openxmlformats.org/officeDocument/2006/relationships/audio" Target="../media/audio85.wav"/><Relationship Id="rId10" Type="http://schemas.openxmlformats.org/officeDocument/2006/relationships/audio" Target="../media/audio89.wav"/><Relationship Id="rId4" Type="http://schemas.openxmlformats.org/officeDocument/2006/relationships/audio" Target="../media/audio84.wav"/><Relationship Id="rId9" Type="http://schemas.openxmlformats.org/officeDocument/2006/relationships/audio" Target="../media/audio8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2.wav"/><Relationship Id="rId5" Type="http://schemas.openxmlformats.org/officeDocument/2006/relationships/audio" Target="../media/audio91.wav"/><Relationship Id="rId4" Type="http://schemas.openxmlformats.org/officeDocument/2006/relationships/audio" Target="../media/audio9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5.wav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4" Type="http://schemas.openxmlformats.org/officeDocument/2006/relationships/audio" Target="../media/audio1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audio" Target="../media/audio100.wav"/><Relationship Id="rId4" Type="http://schemas.openxmlformats.org/officeDocument/2006/relationships/audio" Target="../media/audio9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audio" Target="../media/audio102.wav"/><Relationship Id="rId4" Type="http://schemas.openxmlformats.org/officeDocument/2006/relationships/audio" Target="../media/audio10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03.wav"/><Relationship Id="rId7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5" Type="http://schemas.openxmlformats.org/officeDocument/2006/relationships/audio" Target="../media/audio22.wav"/><Relationship Id="rId4" Type="http://schemas.openxmlformats.org/officeDocument/2006/relationships/audio" Target="../media/audio104.wav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7" Type="http://schemas.openxmlformats.org/officeDocument/2006/relationships/image" Target="../media/image1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audio" Target="../media/audio17.wav"/><Relationship Id="rId4" Type="http://schemas.openxmlformats.org/officeDocument/2006/relationships/audio" Target="../media/audio107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9.wav"/><Relationship Id="rId3" Type="http://schemas.openxmlformats.org/officeDocument/2006/relationships/audio" Target="../media/audio8.wav"/><Relationship Id="rId7" Type="http://schemas.openxmlformats.org/officeDocument/2006/relationships/audio" Target="../media/audio108.wav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3.wav"/><Relationship Id="rId11" Type="http://schemas.openxmlformats.org/officeDocument/2006/relationships/audio" Target="../media/audio111.wav"/><Relationship Id="rId5" Type="http://schemas.openxmlformats.org/officeDocument/2006/relationships/audio" Target="../media/audio66.wav"/><Relationship Id="rId10" Type="http://schemas.openxmlformats.org/officeDocument/2006/relationships/audio" Target="../media/audio110.wav"/><Relationship Id="rId4" Type="http://schemas.openxmlformats.org/officeDocument/2006/relationships/audio" Target="../media/audio84.wav"/><Relationship Id="rId9" Type="http://schemas.openxmlformats.org/officeDocument/2006/relationships/audio" Target="../media/audio6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4.wav"/><Relationship Id="rId3" Type="http://schemas.openxmlformats.org/officeDocument/2006/relationships/audio" Target="../media/audio8.wav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5" Type="http://schemas.openxmlformats.org/officeDocument/2006/relationships/audio" Target="../media/audio112.wav"/><Relationship Id="rId10" Type="http://schemas.openxmlformats.org/officeDocument/2006/relationships/image" Target="../media/image14.jpeg"/><Relationship Id="rId4" Type="http://schemas.openxmlformats.org/officeDocument/2006/relationships/audio" Target="../media/audio93.wav"/><Relationship Id="rId9" Type="http://schemas.openxmlformats.org/officeDocument/2006/relationships/audio" Target="../media/audio11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9.wav"/><Relationship Id="rId3" Type="http://schemas.openxmlformats.org/officeDocument/2006/relationships/audio" Target="../media/audio93.wav"/><Relationship Id="rId7" Type="http://schemas.openxmlformats.org/officeDocument/2006/relationships/audio" Target="../media/audio1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5" Type="http://schemas.openxmlformats.org/officeDocument/2006/relationships/audio" Target="../media/audio117.wav"/><Relationship Id="rId4" Type="http://schemas.openxmlformats.org/officeDocument/2006/relationships/audio" Target="../media/audio116.wav"/><Relationship Id="rId9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2.wav"/><Relationship Id="rId3" Type="http://schemas.openxmlformats.org/officeDocument/2006/relationships/audio" Target="../media/audio93.wav"/><Relationship Id="rId7" Type="http://schemas.openxmlformats.org/officeDocument/2006/relationships/audio" Target="../media/audio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1.wav"/><Relationship Id="rId5" Type="http://schemas.openxmlformats.org/officeDocument/2006/relationships/audio" Target="../media/audio120.wav"/><Relationship Id="rId10" Type="http://schemas.openxmlformats.org/officeDocument/2006/relationships/image" Target="../media/image14.jpeg"/><Relationship Id="rId4" Type="http://schemas.openxmlformats.org/officeDocument/2006/relationships/audio" Target="../media/audio59.wav"/><Relationship Id="rId9" Type="http://schemas.openxmlformats.org/officeDocument/2006/relationships/audio" Target="../media/audio12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audio" Target="../media/audio125.wav"/><Relationship Id="rId4" Type="http://schemas.openxmlformats.org/officeDocument/2006/relationships/audio" Target="../media/audio12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26.wav"/><Relationship Id="rId7" Type="http://schemas.openxmlformats.org/officeDocument/2006/relationships/image" Target="../media/image1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audio" Target="../media/audio128.wav"/><Relationship Id="rId4" Type="http://schemas.openxmlformats.org/officeDocument/2006/relationships/audio" Target="../media/audio127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61.wav"/><Relationship Id="rId7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5" Type="http://schemas.openxmlformats.org/officeDocument/2006/relationships/audio" Target="../media/audio103.wav"/><Relationship Id="rId4" Type="http://schemas.openxmlformats.org/officeDocument/2006/relationships/audio" Target="../media/audio129.wav"/><Relationship Id="rId9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26.wav"/><Relationship Id="rId7" Type="http://schemas.openxmlformats.org/officeDocument/2006/relationships/audio" Target="../media/audio1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5" Type="http://schemas.openxmlformats.org/officeDocument/2006/relationships/audio" Target="../media/audio61.wav"/><Relationship Id="rId4" Type="http://schemas.openxmlformats.org/officeDocument/2006/relationships/audio" Target="../media/audio132.wav"/><Relationship Id="rId9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7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135.wav"/><Relationship Id="rId4" Type="http://schemas.openxmlformats.org/officeDocument/2006/relationships/audio" Target="../media/audio13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17.wav"/><Relationship Id="rId7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image" Target="../media/image4.jpeg"/><Relationship Id="rId4" Type="http://schemas.openxmlformats.org/officeDocument/2006/relationships/audio" Target="../media/audio24.wav"/><Relationship Id="rId9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9.wav"/><Relationship Id="rId13" Type="http://schemas.openxmlformats.org/officeDocument/2006/relationships/image" Target="../media/image20.jpeg"/><Relationship Id="rId3" Type="http://schemas.openxmlformats.org/officeDocument/2006/relationships/audio" Target="../media/audio8.wav"/><Relationship Id="rId7" Type="http://schemas.openxmlformats.org/officeDocument/2006/relationships/audio" Target="../media/audio138.wav"/><Relationship Id="rId12" Type="http://schemas.openxmlformats.org/officeDocument/2006/relationships/audio" Target="../media/audio14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11" Type="http://schemas.openxmlformats.org/officeDocument/2006/relationships/audio" Target="../media/audio142.wav"/><Relationship Id="rId5" Type="http://schemas.openxmlformats.org/officeDocument/2006/relationships/audio" Target="../media/audio136.wav"/><Relationship Id="rId10" Type="http://schemas.openxmlformats.org/officeDocument/2006/relationships/audio" Target="../media/audio141.wav"/><Relationship Id="rId4" Type="http://schemas.openxmlformats.org/officeDocument/2006/relationships/audio" Target="../media/audio93.wav"/><Relationship Id="rId9" Type="http://schemas.openxmlformats.org/officeDocument/2006/relationships/audio" Target="../media/audio140.wav"/><Relationship Id="rId1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audio" Target="../media/audio144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0.wav"/><Relationship Id="rId7" Type="http://schemas.openxmlformats.org/officeDocument/2006/relationships/audio" Target="../media/audio14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6.wav"/><Relationship Id="rId5" Type="http://schemas.openxmlformats.org/officeDocument/2006/relationships/audio" Target="../media/audio61.wav"/><Relationship Id="rId4" Type="http://schemas.openxmlformats.org/officeDocument/2006/relationships/audio" Target="../media/audio145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audio" Target="../media/audio149.wav"/><Relationship Id="rId4" Type="http://schemas.openxmlformats.org/officeDocument/2006/relationships/audio" Target="../media/audio148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3.wav"/><Relationship Id="rId3" Type="http://schemas.openxmlformats.org/officeDocument/2006/relationships/audio" Target="../media/audio126.wav"/><Relationship Id="rId7" Type="http://schemas.openxmlformats.org/officeDocument/2006/relationships/audio" Target="../media/audio1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1.wav"/><Relationship Id="rId5" Type="http://schemas.openxmlformats.org/officeDocument/2006/relationships/audio" Target="../media/audio25.wav"/><Relationship Id="rId4" Type="http://schemas.openxmlformats.org/officeDocument/2006/relationships/audio" Target="../media/audio150.wav"/><Relationship Id="rId9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6.wav"/><Relationship Id="rId7" Type="http://schemas.openxmlformats.org/officeDocument/2006/relationships/image" Target="../media/image2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audio" Target="../media/audio155.wav"/><Relationship Id="rId4" Type="http://schemas.openxmlformats.org/officeDocument/2006/relationships/audio" Target="../media/audio10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2.wav"/><Relationship Id="rId3" Type="http://schemas.openxmlformats.org/officeDocument/2006/relationships/audio" Target="../media/audio158.wav"/><Relationship Id="rId7" Type="http://schemas.openxmlformats.org/officeDocument/2006/relationships/audio" Target="../media/audio161.wav"/><Relationship Id="rId12" Type="http://schemas.openxmlformats.org/officeDocument/2006/relationships/image" Target="../media/image2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0.wav"/><Relationship Id="rId11" Type="http://schemas.openxmlformats.org/officeDocument/2006/relationships/audio" Target="../media/audio165.wav"/><Relationship Id="rId5" Type="http://schemas.openxmlformats.org/officeDocument/2006/relationships/audio" Target="../media/audio25.wav"/><Relationship Id="rId10" Type="http://schemas.openxmlformats.org/officeDocument/2006/relationships/audio" Target="../media/audio164.wav"/><Relationship Id="rId4" Type="http://schemas.openxmlformats.org/officeDocument/2006/relationships/audio" Target="../media/audio159.wav"/><Relationship Id="rId9" Type="http://schemas.openxmlformats.org/officeDocument/2006/relationships/audio" Target="../media/audio16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8.wav"/><Relationship Id="rId7" Type="http://schemas.openxmlformats.org/officeDocument/2006/relationships/audio" Target="../media/audio32.wav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11" Type="http://schemas.openxmlformats.org/officeDocument/2006/relationships/image" Target="../media/image5.jpeg"/><Relationship Id="rId5" Type="http://schemas.openxmlformats.org/officeDocument/2006/relationships/audio" Target="../media/audio30.wav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1.wav"/><Relationship Id="rId3" Type="http://schemas.openxmlformats.org/officeDocument/2006/relationships/audio" Target="../media/audio166.wav"/><Relationship Id="rId7" Type="http://schemas.openxmlformats.org/officeDocument/2006/relationships/audio" Target="../media/audio1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5" Type="http://schemas.openxmlformats.org/officeDocument/2006/relationships/audio" Target="../media/audio168.wav"/><Relationship Id="rId10" Type="http://schemas.openxmlformats.org/officeDocument/2006/relationships/image" Target="../media/image30.wmf"/><Relationship Id="rId4" Type="http://schemas.openxmlformats.org/officeDocument/2006/relationships/audio" Target="../media/audio167.wav"/><Relationship Id="rId9" Type="http://schemas.openxmlformats.org/officeDocument/2006/relationships/audio" Target="../media/audio172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8.wav"/><Relationship Id="rId3" Type="http://schemas.openxmlformats.org/officeDocument/2006/relationships/audio" Target="../media/audio173.wav"/><Relationship Id="rId7" Type="http://schemas.openxmlformats.org/officeDocument/2006/relationships/audio" Target="../media/audio1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6.wav"/><Relationship Id="rId5" Type="http://schemas.openxmlformats.org/officeDocument/2006/relationships/audio" Target="../media/audio175.wav"/><Relationship Id="rId4" Type="http://schemas.openxmlformats.org/officeDocument/2006/relationships/audio" Target="../media/audio174.wav"/><Relationship Id="rId9" Type="http://schemas.openxmlformats.org/officeDocument/2006/relationships/image" Target="../media/image3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audio" Target="../media/audio181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7.wav"/><Relationship Id="rId3" Type="http://schemas.openxmlformats.org/officeDocument/2006/relationships/audio" Target="../media/audio182.wav"/><Relationship Id="rId7" Type="http://schemas.openxmlformats.org/officeDocument/2006/relationships/audio" Target="../media/audio18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5.wav"/><Relationship Id="rId5" Type="http://schemas.openxmlformats.org/officeDocument/2006/relationships/audio" Target="../media/audio184.wav"/><Relationship Id="rId4" Type="http://schemas.openxmlformats.org/officeDocument/2006/relationships/audio" Target="../media/audio183.wav"/><Relationship Id="rId9" Type="http://schemas.openxmlformats.org/officeDocument/2006/relationships/image" Target="../media/image3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90.wav"/><Relationship Id="rId4" Type="http://schemas.openxmlformats.org/officeDocument/2006/relationships/audio" Target="../media/audio189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93.wav"/><Relationship Id="rId4" Type="http://schemas.openxmlformats.org/officeDocument/2006/relationships/audio" Target="../media/audio19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audio" Target="../media/audio19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wmf"/><Relationship Id="rId4" Type="http://schemas.openxmlformats.org/officeDocument/2006/relationships/audio" Target="../media/audio196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1.wav"/><Relationship Id="rId3" Type="http://schemas.openxmlformats.org/officeDocument/2006/relationships/audio" Target="../media/audio13.wav"/><Relationship Id="rId7" Type="http://schemas.openxmlformats.org/officeDocument/2006/relationships/audio" Target="../media/audio200.wav"/><Relationship Id="rId12" Type="http://schemas.openxmlformats.org/officeDocument/2006/relationships/image" Target="../media/image3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9.wav"/><Relationship Id="rId11" Type="http://schemas.openxmlformats.org/officeDocument/2006/relationships/audio" Target="../media/audio204.wav"/><Relationship Id="rId5" Type="http://schemas.openxmlformats.org/officeDocument/2006/relationships/audio" Target="../media/audio198.wav"/><Relationship Id="rId10" Type="http://schemas.openxmlformats.org/officeDocument/2006/relationships/audio" Target="../media/audio203.wav"/><Relationship Id="rId4" Type="http://schemas.openxmlformats.org/officeDocument/2006/relationships/audio" Target="../media/audio197.wav"/><Relationship Id="rId9" Type="http://schemas.openxmlformats.org/officeDocument/2006/relationships/audio" Target="../media/audio20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audio" Target="../media/audio8.wav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4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4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/>
          <p:cNvSpPr/>
          <p:nvPr/>
        </p:nvSpPr>
        <p:spPr>
          <a:xfrm>
            <a:off x="6357967" y="714363"/>
            <a:ext cx="2357437" cy="10715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زاوية مطوية 4"/>
          <p:cNvSpPr/>
          <p:nvPr/>
        </p:nvSpPr>
        <p:spPr>
          <a:xfrm>
            <a:off x="2714612" y="2571744"/>
            <a:ext cx="5000660" cy="2071702"/>
          </a:xfrm>
          <a:prstGeom prst="foldedCorner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071801" y="2857496"/>
            <a:ext cx="3857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العمليات</a:t>
            </a:r>
            <a:r>
              <a:rPr lang="en-US" sz="3600" b="1" dirty="0" smtClean="0">
                <a:latin typeface="Calibri" pitchFamily="34" charset="0"/>
              </a:rPr>
              <a:t/>
            </a:r>
            <a:br>
              <a:rPr lang="en-US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على </a:t>
            </a:r>
            <a:r>
              <a:rPr lang="ar-EG" sz="3600" b="1" dirty="0">
                <a:latin typeface="Calibri" pitchFamily="34" charset="0"/>
              </a:rPr>
              <a:t>الكسور العشرية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786628" y="925485"/>
            <a:ext cx="1643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Calibri" pitchFamily="34" charset="0"/>
              </a:rPr>
              <a:t>الفصل</a:t>
            </a:r>
          </a:p>
        </p:txBody>
      </p:sp>
      <p:grpSp>
        <p:nvGrpSpPr>
          <p:cNvPr id="2" name="مجموعة 12"/>
          <p:cNvGrpSpPr>
            <a:grpSpLocks/>
          </p:cNvGrpSpPr>
          <p:nvPr/>
        </p:nvGrpSpPr>
        <p:grpSpPr bwMode="auto">
          <a:xfrm>
            <a:off x="6286538" y="1006449"/>
            <a:ext cx="642937" cy="708025"/>
            <a:chOff x="6072198" y="935164"/>
            <a:chExt cx="642942" cy="707886"/>
          </a:xfrm>
        </p:grpSpPr>
        <p:sp>
          <p:nvSpPr>
            <p:cNvPr id="12" name="شكل بيضاوي 11"/>
            <p:cNvSpPr/>
            <p:nvPr/>
          </p:nvSpPr>
          <p:spPr>
            <a:xfrm>
              <a:off x="6143636" y="1000238"/>
              <a:ext cx="571504" cy="428541"/>
            </a:xfrm>
            <a:prstGeom prst="ellipse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057" name="مربع نص 10"/>
            <p:cNvSpPr txBox="1">
              <a:spLocks noChangeArrowheads="1"/>
            </p:cNvSpPr>
            <p:nvPr/>
          </p:nvSpPr>
          <p:spPr bwMode="auto">
            <a:xfrm>
              <a:off x="6072198" y="935164"/>
              <a:ext cx="5715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4000">
                <a:latin typeface="Calibri" pitchFamily="34" charset="0"/>
              </a:endParaRPr>
            </a:p>
          </p:txBody>
        </p: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431000" y="1006449"/>
            <a:ext cx="42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عمليات على الكسور العش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357554" y="1924000"/>
            <a:ext cx="492919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/>
            <a:r>
              <a:rPr lang="ar-SA" sz="3600" b="1" dirty="0">
                <a:solidFill>
                  <a:srgbClr val="FF0000"/>
                </a:solidFill>
              </a:rPr>
              <a:t>أنظر إلى أجزاء </a:t>
            </a:r>
            <a:r>
              <a:rPr lang="ar-SA" sz="3600" b="1" dirty="0" err="1" smtClean="0">
                <a:solidFill>
                  <a:srgbClr val="FF0000"/>
                </a:solidFill>
              </a:rPr>
              <a:t>المئة</a:t>
            </a:r>
            <a:r>
              <a:rPr lang="ar-SA" sz="3600" b="1" dirty="0" smtClean="0">
                <a:solidFill>
                  <a:srgbClr val="FF0000"/>
                </a:solidFill>
              </a:rPr>
              <a:t>، وأتبع </a:t>
            </a:r>
            <a:r>
              <a:rPr lang="ar-SA" sz="3600" b="1" dirty="0">
                <a:solidFill>
                  <a:srgbClr val="FF0000"/>
                </a:solidFill>
              </a:rPr>
              <a:t>قواعد تقريب الأعداد الكلية</a:t>
            </a:r>
            <a:r>
              <a:rPr lang="ar-SA" sz="3600" b="1" dirty="0" smtClean="0">
                <a:solidFill>
                  <a:srgbClr val="FF0000"/>
                </a:solidFill>
              </a:rPr>
              <a:t>.</a:t>
            </a:r>
            <a:br>
              <a:rPr lang="ar-SA" sz="3600" b="1" dirty="0" smtClean="0">
                <a:solidFill>
                  <a:srgbClr val="FF0000"/>
                </a:solidFill>
              </a:rPr>
            </a:br>
            <a:r>
              <a:rPr lang="ar-SA" sz="3600" b="1" dirty="0" smtClean="0">
                <a:solidFill>
                  <a:srgbClr val="FF0000"/>
                </a:solidFill>
              </a:rPr>
              <a:t>فإذا </a:t>
            </a:r>
            <a:r>
              <a:rPr lang="ar-SA" sz="3600" b="1" dirty="0">
                <a:solidFill>
                  <a:srgbClr val="FF0000"/>
                </a:solidFill>
              </a:rPr>
              <a:t>كان في المنزلة العدد 5 أو أكبر فأقرب إلى الأعلى، وإذا كان أقل من 5 فأقرب إلى الأدنى.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ظر إلى أجزاء المئة وأت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1071538" y="357166"/>
            <a:ext cx="7072362" cy="1285897"/>
          </a:xfrm>
          <a:prstGeom prst="plaqu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28663" y="428604"/>
            <a:ext cx="728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يمكنك تقريب الكسور العشرية بالطريقة </a:t>
            </a:r>
            <a:r>
              <a:rPr lang="ar-EG" sz="3600" b="1" dirty="0">
                <a:latin typeface="Calibri" pitchFamily="34" charset="0"/>
              </a:rPr>
              <a:t>نفسها التي </a:t>
            </a:r>
            <a:r>
              <a:rPr lang="ar-EG" sz="3600" b="1" dirty="0" smtClean="0">
                <a:latin typeface="Calibri" pitchFamily="34" charset="0"/>
              </a:rPr>
              <a:t>استعملتها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تقريب الأعداد الكلية.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5" name="مجموعة 6"/>
          <p:cNvGrpSpPr>
            <a:grpSpLocks/>
          </p:cNvGrpSpPr>
          <p:nvPr/>
        </p:nvGrpSpPr>
        <p:grpSpPr bwMode="auto">
          <a:xfrm>
            <a:off x="357158" y="1928813"/>
            <a:ext cx="8501122" cy="4572000"/>
            <a:chOff x="461387" y="2000240"/>
            <a:chExt cx="8094745" cy="4572032"/>
          </a:xfrm>
        </p:grpSpPr>
        <p:sp>
          <p:nvSpPr>
            <p:cNvPr id="4" name="دبوس زينة 3"/>
            <p:cNvSpPr/>
            <p:nvPr/>
          </p:nvSpPr>
          <p:spPr>
            <a:xfrm>
              <a:off x="461387" y="2000240"/>
              <a:ext cx="8094745" cy="4572032"/>
            </a:xfrm>
            <a:prstGeom prst="plaque">
              <a:avLst>
                <a:gd name="adj" fmla="val 19370"/>
              </a:avLst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6" name="رابط مستقيم 5"/>
            <p:cNvCxnSpPr/>
            <p:nvPr/>
          </p:nvCxnSpPr>
          <p:spPr>
            <a:xfrm rot="10800000" flipV="1">
              <a:off x="4542771" y="2714615"/>
              <a:ext cx="2972310" cy="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14348" y="2000240"/>
            <a:ext cx="7143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تقريب الكسور العشرية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42910" y="3214686"/>
            <a:ext cx="77153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لتقريب كسر عشري، </a:t>
            </a:r>
            <a:r>
              <a:rPr lang="ar-EG" sz="3600" b="1" dirty="0">
                <a:latin typeface="Calibri" pitchFamily="34" charset="0"/>
              </a:rPr>
              <a:t>ضعْ </a:t>
            </a:r>
            <a:r>
              <a:rPr lang="ar-EG" sz="3600" b="1" dirty="0" smtClean="0">
                <a:latin typeface="Calibri" pitchFamily="34" charset="0"/>
              </a:rPr>
              <a:t>خط</a:t>
            </a:r>
            <a:r>
              <a:rPr lang="ar-SA" sz="3600" b="1" dirty="0" smtClean="0">
                <a:latin typeface="Calibri" pitchFamily="34" charset="0"/>
              </a:rPr>
              <a:t>ً</a:t>
            </a:r>
            <a:r>
              <a:rPr lang="ar-EG" sz="3600" b="1" dirty="0" smtClean="0">
                <a:latin typeface="Calibri" pitchFamily="34" charset="0"/>
              </a:rPr>
              <a:t>ا تحت </a:t>
            </a:r>
            <a:r>
              <a:rPr lang="ar-EG" sz="3600" b="1" dirty="0">
                <a:latin typeface="Calibri" pitchFamily="34" charset="0"/>
              </a:rPr>
              <a:t>رقم </a:t>
            </a:r>
            <a:r>
              <a:rPr lang="ar-EG" sz="3600" b="1" dirty="0" smtClean="0">
                <a:latin typeface="Calibri" pitchFamily="34" charset="0"/>
              </a:rPr>
              <a:t>المنزلة </a:t>
            </a:r>
            <a:r>
              <a:rPr lang="ar-EG" sz="3600" b="1" dirty="0">
                <a:latin typeface="Calibri" pitchFamily="34" charset="0"/>
              </a:rPr>
              <a:t>التي </a:t>
            </a:r>
            <a:r>
              <a:rPr lang="ar-EG" sz="3600" b="1" dirty="0" smtClean="0">
                <a:latin typeface="Calibri" pitchFamily="34" charset="0"/>
              </a:rPr>
              <a:t>تريد التقريب</a:t>
            </a:r>
            <a:r>
              <a:rPr lang="ar-SA" sz="3600" b="1" dirty="0" smtClean="0">
                <a:latin typeface="Calibri" pitchFamily="34" charset="0"/>
              </a:rPr>
              <a:t>َ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إليها، </a:t>
            </a:r>
            <a:r>
              <a:rPr lang="ar-EG" sz="3600" b="1" dirty="0" smtClean="0">
                <a:latin typeface="Calibri" pitchFamily="34" charset="0"/>
              </a:rPr>
              <a:t>ثم </a:t>
            </a:r>
            <a:r>
              <a:rPr lang="ar-EG" sz="3600" b="1" dirty="0">
                <a:latin typeface="Calibri" pitchFamily="34" charset="0"/>
              </a:rPr>
              <a:t>انظرْ إلى </a:t>
            </a:r>
            <a:r>
              <a:rPr lang="ar-EG" sz="3600" b="1" dirty="0" smtClean="0">
                <a:latin typeface="Calibri" pitchFamily="34" charset="0"/>
              </a:rPr>
              <a:t>الرقم عن يمين تلك المنزلة.</a:t>
            </a:r>
            <a:endParaRPr lang="ar-EG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ُكَ تقريبُ الكسورِ العشري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قريب الكسور العشري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تقريبِ كسرٍ عشريًّ، ضعْ خطَّ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1071538" y="357166"/>
            <a:ext cx="7072362" cy="1285897"/>
          </a:xfrm>
          <a:prstGeom prst="plaqu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28662" y="428604"/>
            <a:ext cx="7286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يمكنك تقريب الكسور العشرية بالطريقة نفسها التي استعملتها في تقريب الأعداد الكلية.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5" name="مجموعة 6"/>
          <p:cNvGrpSpPr>
            <a:grpSpLocks/>
          </p:cNvGrpSpPr>
          <p:nvPr/>
        </p:nvGrpSpPr>
        <p:grpSpPr bwMode="auto">
          <a:xfrm>
            <a:off x="357158" y="1928813"/>
            <a:ext cx="8501122" cy="4572000"/>
            <a:chOff x="461387" y="2000240"/>
            <a:chExt cx="8094745" cy="4572032"/>
          </a:xfrm>
        </p:grpSpPr>
        <p:sp>
          <p:nvSpPr>
            <p:cNvPr id="4" name="دبوس زينة 3"/>
            <p:cNvSpPr/>
            <p:nvPr/>
          </p:nvSpPr>
          <p:spPr>
            <a:xfrm>
              <a:off x="461387" y="2000240"/>
              <a:ext cx="8094745" cy="4572032"/>
            </a:xfrm>
            <a:prstGeom prst="plaque">
              <a:avLst>
                <a:gd name="adj" fmla="val 19370"/>
              </a:avLst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6" name="رابط مستقيم 5"/>
            <p:cNvCxnSpPr/>
            <p:nvPr/>
          </p:nvCxnSpPr>
          <p:spPr>
            <a:xfrm rot="10800000" flipV="1">
              <a:off x="4474748" y="2714615"/>
              <a:ext cx="2972310" cy="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14348" y="2000240"/>
            <a:ext cx="7143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تقريب الكسور العشرية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42910" y="2786058"/>
            <a:ext cx="72152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* إذا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كان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هذا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الرقم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4 أو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أقل، فإن الرقم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الذي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تحته خط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يبقى كما هو.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85787" y="3922723"/>
            <a:ext cx="71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* وإذا كان هذا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الرقم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5أو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أكبر،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فأضفْ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واحد</a:t>
            </a:r>
            <a:r>
              <a:rPr lang="ar-SA" sz="3600" b="1" dirty="0" smtClean="0">
                <a:solidFill>
                  <a:srgbClr val="002060"/>
                </a:solidFill>
                <a:latin typeface="Calibri" pitchFamily="34" charset="0"/>
              </a:rPr>
              <a:t>ً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إلى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الرقم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الذي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تحته خط.</a:t>
            </a:r>
            <a:endParaRPr lang="ar-EG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928662" y="5229067"/>
            <a:ext cx="70723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*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بعد عملية التقريب، احذف جميع الأرقام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التي عن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يمين الرقم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الذي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تحته خط.</a:t>
            </a:r>
            <a:endParaRPr lang="ar-EG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َ هذا الرقمُ 4 أو أقلَّ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إذا كان هذا الرقمُ 5أو أكبرَ، فأضف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عدَ عمليةِ التقريبِ، احذفِ جميعَ الأرقام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6715125" y="71438"/>
            <a:ext cx="2000250" cy="9286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643716" y="2143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مثالان</a:t>
            </a:r>
          </a:p>
        </p:txBody>
      </p:sp>
      <p:sp>
        <p:nvSpPr>
          <p:cNvPr id="4" name="خماسي 3"/>
          <p:cNvSpPr/>
          <p:nvPr/>
        </p:nvSpPr>
        <p:spPr>
          <a:xfrm>
            <a:off x="0" y="0"/>
            <a:ext cx="5072063" cy="1071546"/>
          </a:xfrm>
          <a:prstGeom prst="homePlat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85720" y="21429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latin typeface="Calibri" pitchFamily="34" charset="0"/>
              </a:rPr>
              <a:t>تقريب الكسور العشرية</a:t>
            </a:r>
          </a:p>
        </p:txBody>
      </p:sp>
      <p:sp>
        <p:nvSpPr>
          <p:cNvPr id="6" name="مستطيل ذو زاويتين مستديرتين في نفس الجانب 5"/>
          <p:cNvSpPr/>
          <p:nvPr/>
        </p:nvSpPr>
        <p:spPr>
          <a:xfrm>
            <a:off x="285718" y="1571625"/>
            <a:ext cx="8572500" cy="1071563"/>
          </a:xfrm>
          <a:prstGeom prst="round2SameRect">
            <a:avLst>
              <a:gd name="adj1" fmla="val 39730"/>
              <a:gd name="adj2" fmla="val 27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7" name="مجموعة 6"/>
          <p:cNvGrpSpPr>
            <a:grpSpLocks/>
          </p:cNvGrpSpPr>
          <p:nvPr/>
        </p:nvGrpSpPr>
        <p:grpSpPr bwMode="auto">
          <a:xfrm>
            <a:off x="7715218" y="1792282"/>
            <a:ext cx="1071563" cy="779462"/>
            <a:chOff x="7786710" y="2571744"/>
            <a:chExt cx="1071570" cy="779324"/>
          </a:xfrm>
        </p:grpSpPr>
        <p:sp>
          <p:nvSpPr>
            <p:cNvPr id="8" name="شكل بيضاوي 7"/>
            <p:cNvSpPr/>
            <p:nvPr/>
          </p:nvSpPr>
          <p:spPr>
            <a:xfrm>
              <a:off x="7929586" y="2571744"/>
              <a:ext cx="928694" cy="7142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359" name="مربع نص 8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14335" y="1785926"/>
            <a:ext cx="7500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</a:t>
            </a:r>
            <a:r>
              <a:rPr lang="ar-SA" sz="3600" b="1" dirty="0" smtClean="0">
                <a:latin typeface="Calibri" pitchFamily="34" charset="0"/>
              </a:rPr>
              <a:t>ِ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الكسر العشري1,324 إلى </a:t>
            </a:r>
            <a:r>
              <a:rPr lang="ar-EG" sz="3600" b="1" dirty="0" smtClean="0">
                <a:latin typeface="Calibri" pitchFamily="34" charset="0"/>
              </a:rPr>
              <a:t>أقرب عدد كلي.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9" name="مجموعة 22"/>
          <p:cNvGrpSpPr>
            <a:grpSpLocks/>
          </p:cNvGrpSpPr>
          <p:nvPr/>
        </p:nvGrpSpPr>
        <p:grpSpPr bwMode="auto">
          <a:xfrm>
            <a:off x="5072063" y="3786191"/>
            <a:ext cx="3786187" cy="2181242"/>
            <a:chOff x="5072066" y="3262311"/>
            <a:chExt cx="3786214" cy="1454161"/>
          </a:xfrm>
        </p:grpSpPr>
        <p:sp>
          <p:nvSpPr>
            <p:cNvPr id="11" name="مستطيل ذو زاويتين مستديرتين في نفس الجانب 10"/>
            <p:cNvSpPr/>
            <p:nvPr/>
          </p:nvSpPr>
          <p:spPr>
            <a:xfrm>
              <a:off x="5786446" y="3262311"/>
              <a:ext cx="3071834" cy="1333509"/>
            </a:xfrm>
            <a:prstGeom prst="round2SameRect">
              <a:avLst>
                <a:gd name="adj1" fmla="val 21609"/>
                <a:gd name="adj2" fmla="val 0"/>
              </a:avLst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18" name="رابط مستقيم 17"/>
            <p:cNvCxnSpPr/>
            <p:nvPr/>
          </p:nvCxnSpPr>
          <p:spPr>
            <a:xfrm rot="10800000">
              <a:off x="5072066" y="4714808"/>
              <a:ext cx="714380" cy="166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كسهم مستقيم 19"/>
            <p:cNvCxnSpPr/>
            <p:nvPr/>
          </p:nvCxnSpPr>
          <p:spPr>
            <a:xfrm rot="5400000" flipH="1" flipV="1">
              <a:off x="4894000" y="4463717"/>
              <a:ext cx="5005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857875" y="3875858"/>
            <a:ext cx="2928938" cy="183915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بما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أن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أصغر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من 5،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فإن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الرقم 1 يبقى كما هو.</a:t>
            </a:r>
          </a:p>
        </p:txBody>
      </p:sp>
      <p:grpSp>
        <p:nvGrpSpPr>
          <p:cNvPr id="15" name="مجموعة 33"/>
          <p:cNvGrpSpPr>
            <a:grpSpLocks/>
          </p:cNvGrpSpPr>
          <p:nvPr/>
        </p:nvGrpSpPr>
        <p:grpSpPr bwMode="auto">
          <a:xfrm>
            <a:off x="284162" y="3783700"/>
            <a:ext cx="4359276" cy="2002753"/>
            <a:chOff x="428596" y="3357560"/>
            <a:chExt cx="4358513" cy="2203043"/>
          </a:xfrm>
        </p:grpSpPr>
        <p:sp>
          <p:nvSpPr>
            <p:cNvPr id="13" name="مستطيل ذو زاويتين مستديرتين في نفس الجانب 12"/>
            <p:cNvSpPr/>
            <p:nvPr/>
          </p:nvSpPr>
          <p:spPr>
            <a:xfrm>
              <a:off x="428596" y="3357560"/>
              <a:ext cx="3287131" cy="2203043"/>
            </a:xfrm>
            <a:prstGeom prst="round2SameRect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25" name="رابط مستقيم 24"/>
            <p:cNvCxnSpPr/>
            <p:nvPr/>
          </p:nvCxnSpPr>
          <p:spPr>
            <a:xfrm>
              <a:off x="3787152" y="3753211"/>
              <a:ext cx="998368" cy="3393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كسهم مستقيم 32"/>
            <p:cNvCxnSpPr/>
            <p:nvPr/>
          </p:nvCxnSpPr>
          <p:spPr>
            <a:xfrm rot="5400000">
              <a:off x="4572397" y="3928669"/>
              <a:ext cx="42783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85720" y="3875858"/>
            <a:ext cx="3286148" cy="183915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ضع خط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ا تحت المنزلة </a:t>
            </a:r>
            <a:r>
              <a:rPr lang="ar-EG" sz="3600" b="1" dirty="0">
                <a:latin typeface="Calibri" pitchFamily="34" charset="0"/>
              </a:rPr>
              <a:t>التي </a:t>
            </a:r>
            <a:r>
              <a:rPr lang="ar-EG" sz="3600" b="1" dirty="0" smtClean="0">
                <a:latin typeface="Calibri" pitchFamily="34" charset="0"/>
              </a:rPr>
              <a:t>نريد تقريب </a:t>
            </a:r>
            <a:r>
              <a:rPr lang="ar-EG" sz="3600" b="1" dirty="0">
                <a:latin typeface="Calibri" pitchFamily="34" charset="0"/>
              </a:rPr>
              <a:t>العدد إليها.</a:t>
            </a:r>
          </a:p>
        </p:txBody>
      </p:sp>
      <p:grpSp>
        <p:nvGrpSpPr>
          <p:cNvPr id="16" name="مجموعة 37"/>
          <p:cNvGrpSpPr>
            <a:grpSpLocks/>
          </p:cNvGrpSpPr>
          <p:nvPr/>
        </p:nvGrpSpPr>
        <p:grpSpPr bwMode="auto">
          <a:xfrm>
            <a:off x="4000500" y="4566344"/>
            <a:ext cx="1857375" cy="860425"/>
            <a:chOff x="4000496" y="4000504"/>
            <a:chExt cx="1857388" cy="860645"/>
          </a:xfrm>
        </p:grpSpPr>
        <p:sp>
          <p:nvSpPr>
            <p:cNvPr id="13350" name="مربع نص 35"/>
            <p:cNvSpPr txBox="1">
              <a:spLocks noChangeArrowheads="1"/>
            </p:cNvSpPr>
            <p:nvPr/>
          </p:nvSpPr>
          <p:spPr bwMode="auto">
            <a:xfrm>
              <a:off x="4000496" y="4000504"/>
              <a:ext cx="18573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dirty="0">
                  <a:latin typeface="Calibri" pitchFamily="34" charset="0"/>
                </a:rPr>
                <a:t>1,</a:t>
              </a:r>
              <a:r>
                <a:rPr lang="ar-EG" sz="4000" dirty="0">
                  <a:solidFill>
                    <a:srgbClr val="FF0000"/>
                  </a:solidFill>
                  <a:latin typeface="Calibri" pitchFamily="34" charset="0"/>
                </a:rPr>
                <a:t>3</a:t>
              </a:r>
              <a:r>
                <a:rPr lang="ar-EG" sz="4000" dirty="0">
                  <a:latin typeface="Calibri" pitchFamily="34" charset="0"/>
                </a:rPr>
                <a:t>24</a:t>
              </a:r>
            </a:p>
          </p:txBody>
        </p:sp>
        <p:sp>
          <p:nvSpPr>
            <p:cNvPr id="13351" name="مربع نص 36"/>
            <p:cNvSpPr txBox="1">
              <a:spLocks noChangeArrowheads="1"/>
            </p:cNvSpPr>
            <p:nvPr/>
          </p:nvSpPr>
          <p:spPr bwMode="auto">
            <a:xfrm>
              <a:off x="4357686" y="4214818"/>
              <a:ext cx="57150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-</a:t>
              </a:r>
            </a:p>
          </p:txBody>
        </p:sp>
      </p:grp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قريب الكسور العشرية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رّبْ الكسر العشري1,324 إلى أقربِ عددٍ كليّ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ضعْ خطٍّا تحتَ المنزلةِ التي نريدُ تقريب العدد إل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بما أنَّ 3 أصغرُ من 5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طيل مستدير الزوايا 52"/>
          <p:cNvSpPr/>
          <p:nvPr/>
        </p:nvSpPr>
        <p:spPr>
          <a:xfrm>
            <a:off x="428660" y="4727571"/>
            <a:ext cx="8215338" cy="15001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" name="شكل بيضاوي 1"/>
          <p:cNvSpPr/>
          <p:nvPr/>
        </p:nvSpPr>
        <p:spPr>
          <a:xfrm>
            <a:off x="6715125" y="71438"/>
            <a:ext cx="2000250" cy="9286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643716" y="2143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مثالان</a:t>
            </a:r>
          </a:p>
        </p:txBody>
      </p:sp>
      <p:sp>
        <p:nvSpPr>
          <p:cNvPr id="4" name="خماسي 3"/>
          <p:cNvSpPr/>
          <p:nvPr/>
        </p:nvSpPr>
        <p:spPr>
          <a:xfrm>
            <a:off x="0" y="0"/>
            <a:ext cx="5072063" cy="1071546"/>
          </a:xfrm>
          <a:prstGeom prst="homePlat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85720" y="21429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latin typeface="Calibri" pitchFamily="34" charset="0"/>
              </a:rPr>
              <a:t>تقريب الكسور العشرية</a:t>
            </a:r>
          </a:p>
        </p:txBody>
      </p:sp>
      <p:sp>
        <p:nvSpPr>
          <p:cNvPr id="6" name="مستطيل ذو زاويتين مستديرتين في نفس الجانب 5"/>
          <p:cNvSpPr/>
          <p:nvPr/>
        </p:nvSpPr>
        <p:spPr>
          <a:xfrm>
            <a:off x="285718" y="1571625"/>
            <a:ext cx="8572500" cy="1071563"/>
          </a:xfrm>
          <a:prstGeom prst="round2SameRect">
            <a:avLst>
              <a:gd name="adj1" fmla="val 39730"/>
              <a:gd name="adj2" fmla="val 27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7" name="مجموعة 6"/>
          <p:cNvGrpSpPr>
            <a:grpSpLocks/>
          </p:cNvGrpSpPr>
          <p:nvPr/>
        </p:nvGrpSpPr>
        <p:grpSpPr bwMode="auto">
          <a:xfrm>
            <a:off x="7715218" y="1792282"/>
            <a:ext cx="1071563" cy="779462"/>
            <a:chOff x="7786710" y="2571744"/>
            <a:chExt cx="1071570" cy="779324"/>
          </a:xfrm>
        </p:grpSpPr>
        <p:sp>
          <p:nvSpPr>
            <p:cNvPr id="8" name="شكل بيضاوي 7"/>
            <p:cNvSpPr/>
            <p:nvPr/>
          </p:nvSpPr>
          <p:spPr>
            <a:xfrm>
              <a:off x="7929586" y="2571744"/>
              <a:ext cx="928694" cy="7142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359" name="مربع نص 8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14335" y="1785926"/>
            <a:ext cx="7500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</a:t>
            </a:r>
            <a:r>
              <a:rPr lang="ar-SA" sz="3600" b="1" dirty="0" smtClean="0">
                <a:latin typeface="Calibri" pitchFamily="34" charset="0"/>
              </a:rPr>
              <a:t>ِ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الكسر العشري1,324 إلى </a:t>
            </a:r>
            <a:r>
              <a:rPr lang="ar-EG" sz="3600" b="1" dirty="0" smtClean="0">
                <a:latin typeface="Calibri" pitchFamily="34" charset="0"/>
              </a:rPr>
              <a:t>أقرب عدد كلي.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17" name="مجموعة 60"/>
          <p:cNvGrpSpPr>
            <a:grpSpLocks/>
          </p:cNvGrpSpPr>
          <p:nvPr/>
        </p:nvGrpSpPr>
        <p:grpSpPr bwMode="auto">
          <a:xfrm>
            <a:off x="357222" y="4357694"/>
            <a:ext cx="9215438" cy="1798637"/>
            <a:chOff x="-71438" y="4357694"/>
            <a:chExt cx="6357950" cy="1799221"/>
          </a:xfrm>
        </p:grpSpPr>
        <p:grpSp>
          <p:nvGrpSpPr>
            <p:cNvPr id="19" name="مجموعة 38"/>
            <p:cNvGrpSpPr>
              <a:grpSpLocks/>
            </p:cNvGrpSpPr>
            <p:nvPr/>
          </p:nvGrpSpPr>
          <p:grpSpPr bwMode="auto">
            <a:xfrm>
              <a:off x="71406" y="4357694"/>
              <a:ext cx="6215106" cy="1799221"/>
              <a:chOff x="285720" y="2643182"/>
              <a:chExt cx="8288428" cy="1799221"/>
            </a:xfrm>
          </p:grpSpPr>
          <p:grpSp>
            <p:nvGrpSpPr>
              <p:cNvPr id="21" name="مجموعة 103"/>
              <p:cNvGrpSpPr>
                <a:grpSpLocks/>
              </p:cNvGrpSpPr>
              <p:nvPr/>
            </p:nvGrpSpPr>
            <p:grpSpPr bwMode="auto">
              <a:xfrm>
                <a:off x="285720" y="2643182"/>
                <a:ext cx="8288428" cy="1799221"/>
                <a:chOff x="214250" y="3429000"/>
                <a:chExt cx="8288428" cy="1799221"/>
              </a:xfrm>
            </p:grpSpPr>
            <p:cxnSp>
              <p:nvCxnSpPr>
                <p:cNvPr id="51" name="رابط كسهم مستقيم 50"/>
                <p:cNvCxnSpPr/>
                <p:nvPr/>
              </p:nvCxnSpPr>
              <p:spPr>
                <a:xfrm rot="10800000">
                  <a:off x="214293" y="4572371"/>
                  <a:ext cx="7001198" cy="158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رابط مستقيم 51"/>
                <p:cNvCxnSpPr/>
                <p:nvPr/>
              </p:nvCxnSpPr>
              <p:spPr>
                <a:xfrm rot="5400000">
                  <a:off x="5751230" y="4464121"/>
                  <a:ext cx="500225" cy="2118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3348" name="مربع نص 52"/>
                <p:cNvSpPr txBox="1">
                  <a:spLocks noChangeArrowheads="1"/>
                </p:cNvSpPr>
                <p:nvPr/>
              </p:nvSpPr>
              <p:spPr bwMode="auto">
                <a:xfrm>
                  <a:off x="7573984" y="3429000"/>
                  <a:ext cx="857256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SA" sz="3200">
                    <a:latin typeface="Calibri" pitchFamily="34" charset="0"/>
                  </a:endParaRPr>
                </a:p>
              </p:txBody>
            </p:sp>
            <p:sp>
              <p:nvSpPr>
                <p:cNvPr id="13349" name="مربع نص 27"/>
                <p:cNvSpPr txBox="1">
                  <a:spLocks noChangeArrowheads="1"/>
                </p:cNvSpPr>
                <p:nvPr/>
              </p:nvSpPr>
              <p:spPr bwMode="auto">
                <a:xfrm>
                  <a:off x="7931174" y="4643446"/>
                  <a:ext cx="571504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SA" sz="3200">
                    <a:latin typeface="Calibri" pitchFamily="34" charset="0"/>
                  </a:endParaRPr>
                </a:p>
              </p:txBody>
            </p:sp>
          </p:grpSp>
          <p:cxnSp>
            <p:nvCxnSpPr>
              <p:cNvPr id="41" name="رابط مستقيم 40"/>
              <p:cNvCxnSpPr/>
              <p:nvPr/>
            </p:nvCxnSpPr>
            <p:spPr>
              <a:xfrm rot="5400000">
                <a:off x="5180165" y="3679362"/>
                <a:ext cx="500225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رابط مستقيم 41"/>
              <p:cNvCxnSpPr/>
              <p:nvPr/>
            </p:nvCxnSpPr>
            <p:spPr>
              <a:xfrm rot="5400000">
                <a:off x="4608552" y="3679362"/>
                <a:ext cx="500225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رابط مستقيم 42"/>
              <p:cNvCxnSpPr/>
              <p:nvPr/>
            </p:nvCxnSpPr>
            <p:spPr>
              <a:xfrm rot="5400000">
                <a:off x="4036939" y="3679362"/>
                <a:ext cx="500225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رابط مستقيم 43"/>
              <p:cNvCxnSpPr/>
              <p:nvPr/>
            </p:nvCxnSpPr>
            <p:spPr>
              <a:xfrm rot="5400000">
                <a:off x="3536248" y="3678303"/>
                <a:ext cx="500225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رابط مستقيم 44"/>
              <p:cNvCxnSpPr/>
              <p:nvPr/>
            </p:nvCxnSpPr>
            <p:spPr>
              <a:xfrm rot="5400000">
                <a:off x="2894772" y="3678304"/>
                <a:ext cx="500225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رابط مستقيم 45"/>
              <p:cNvCxnSpPr/>
              <p:nvPr/>
            </p:nvCxnSpPr>
            <p:spPr>
              <a:xfrm rot="5400000">
                <a:off x="2251179" y="3678304"/>
                <a:ext cx="500225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رابط مستقيم 46"/>
              <p:cNvCxnSpPr/>
              <p:nvPr/>
            </p:nvCxnSpPr>
            <p:spPr>
              <a:xfrm rot="5400000">
                <a:off x="1654161" y="3678304"/>
                <a:ext cx="500225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رابط مستقيم 47"/>
              <p:cNvCxnSpPr/>
              <p:nvPr/>
            </p:nvCxnSpPr>
            <p:spPr>
              <a:xfrm rot="5400000">
                <a:off x="1084664" y="3678303"/>
                <a:ext cx="500225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رابط مستقيم 48"/>
              <p:cNvCxnSpPr/>
              <p:nvPr/>
            </p:nvCxnSpPr>
            <p:spPr>
              <a:xfrm rot="5400000">
                <a:off x="609379" y="3679362"/>
                <a:ext cx="500225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رابط مستقيم 49"/>
              <p:cNvCxnSpPr/>
              <p:nvPr/>
            </p:nvCxnSpPr>
            <p:spPr>
              <a:xfrm rot="5400000">
                <a:off x="6466293" y="3678303"/>
                <a:ext cx="500225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331" name="مربع نص 54"/>
            <p:cNvSpPr txBox="1">
              <a:spLocks noChangeArrowheads="1"/>
            </p:cNvSpPr>
            <p:nvPr/>
          </p:nvSpPr>
          <p:spPr bwMode="auto">
            <a:xfrm>
              <a:off x="4572000" y="5558869"/>
              <a:ext cx="7858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>
                  <a:solidFill>
                    <a:srgbClr val="C00000"/>
                  </a:solidFill>
                  <a:latin typeface="Calibri" pitchFamily="34" charset="0"/>
                </a:rPr>
                <a:t>2,0</a:t>
              </a:r>
            </a:p>
          </p:txBody>
        </p:sp>
        <p:sp>
          <p:nvSpPr>
            <p:cNvPr id="13332" name="مربع نص 55"/>
            <p:cNvSpPr txBox="1">
              <a:spLocks noChangeArrowheads="1"/>
            </p:cNvSpPr>
            <p:nvPr/>
          </p:nvSpPr>
          <p:spPr bwMode="auto">
            <a:xfrm>
              <a:off x="1285852" y="4701613"/>
              <a:ext cx="7858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>
                  <a:solidFill>
                    <a:srgbClr val="C00000"/>
                  </a:solidFill>
                  <a:latin typeface="Calibri" pitchFamily="34" charset="0"/>
                </a:rPr>
                <a:t>1,</a:t>
              </a:r>
              <a:r>
                <a:rPr lang="ar-EG" sz="3200" b="1">
                  <a:solidFill>
                    <a:srgbClr val="C00000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57" name="مخطط انسيابي: رابط 56"/>
            <p:cNvSpPr/>
            <p:nvPr/>
          </p:nvSpPr>
          <p:spPr>
            <a:xfrm>
              <a:off x="1643066" y="5358144"/>
              <a:ext cx="214312" cy="142921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334" name="مربع نص 57"/>
            <p:cNvSpPr txBox="1">
              <a:spLocks noChangeArrowheads="1"/>
            </p:cNvSpPr>
            <p:nvPr/>
          </p:nvSpPr>
          <p:spPr bwMode="auto">
            <a:xfrm>
              <a:off x="-71438" y="5500702"/>
              <a:ext cx="9286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>
                  <a:solidFill>
                    <a:srgbClr val="C00000"/>
                  </a:solidFill>
                  <a:latin typeface="Calibri" pitchFamily="34" charset="0"/>
                </a:rPr>
                <a:t>1,0</a:t>
              </a:r>
            </a:p>
          </p:txBody>
        </p:sp>
      </p:grpSp>
      <p:sp>
        <p:nvSpPr>
          <p:cNvPr id="59" name="مستطيل مستدير الزوايا 58"/>
          <p:cNvSpPr/>
          <p:nvPr/>
        </p:nvSpPr>
        <p:spPr>
          <a:xfrm>
            <a:off x="642910" y="3000371"/>
            <a:ext cx="7715304" cy="13573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0" name="مربع نص 59"/>
          <p:cNvSpPr txBox="1"/>
          <p:nvPr/>
        </p:nvSpPr>
        <p:spPr>
          <a:xfrm>
            <a:off x="714348" y="3137600"/>
            <a:ext cx="74295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spc="-150" dirty="0" smtClean="0">
                <a:latin typeface="+mn-lt"/>
                <a:cs typeface="+mn-cs"/>
              </a:rPr>
              <a:t>بالنظر </a:t>
            </a:r>
            <a:r>
              <a:rPr lang="ar-EG" sz="3200" b="1" spc="-150" dirty="0">
                <a:latin typeface="+mn-lt"/>
                <a:cs typeface="+mn-cs"/>
              </a:rPr>
              <a:t>إلى </a:t>
            </a:r>
            <a:r>
              <a:rPr lang="ar-EG" sz="3200" b="1" spc="-150" dirty="0" smtClean="0">
                <a:latin typeface="+mn-lt"/>
                <a:cs typeface="+mn-cs"/>
              </a:rPr>
              <a:t>خط </a:t>
            </a:r>
            <a:r>
              <a:rPr lang="ar-EG" sz="3200" b="1" spc="-150" dirty="0">
                <a:latin typeface="+mn-lt"/>
                <a:cs typeface="+mn-cs"/>
              </a:rPr>
              <a:t>الأعداد</a:t>
            </a:r>
            <a:r>
              <a:rPr lang="ar-EG" sz="3200" b="1" spc="-150" dirty="0" smtClean="0">
                <a:latin typeface="+mn-lt"/>
                <a:cs typeface="+mn-cs"/>
              </a:rPr>
              <a:t>، نجد </a:t>
            </a:r>
            <a:r>
              <a:rPr lang="ar-SA" sz="3200" b="1" spc="-150" dirty="0" smtClean="0">
                <a:latin typeface="+mn-lt"/>
                <a:cs typeface="+mn-cs"/>
              </a:rPr>
              <a:t>أ</a:t>
            </a:r>
            <a:r>
              <a:rPr lang="ar-EG" sz="3200" b="1" spc="-150" dirty="0" smtClean="0">
                <a:latin typeface="+mn-lt"/>
                <a:cs typeface="+mn-cs"/>
              </a:rPr>
              <a:t>ن </a:t>
            </a:r>
            <a:r>
              <a:rPr lang="ar-EG" sz="3200" b="1" spc="-150" dirty="0">
                <a:latin typeface="+mn-lt"/>
                <a:cs typeface="+mn-cs"/>
              </a:rPr>
              <a:t>1,3 </a:t>
            </a:r>
            <a:r>
              <a:rPr lang="ar-EG" sz="3200" b="1" spc="-150" dirty="0" smtClean="0">
                <a:latin typeface="+mn-lt"/>
                <a:cs typeface="+mn-cs"/>
              </a:rPr>
              <a:t>أقرب </a:t>
            </a:r>
            <a:r>
              <a:rPr lang="ar-EG" sz="3200" b="1" spc="-150" dirty="0">
                <a:latin typeface="+mn-lt"/>
                <a:cs typeface="+mn-cs"/>
              </a:rPr>
              <a:t>إلى العدد 1 </a:t>
            </a:r>
            <a:r>
              <a:rPr lang="ar-EG" sz="3200" b="1" spc="-150" dirty="0" smtClean="0">
                <a:latin typeface="+mn-lt"/>
                <a:cs typeface="+mn-cs"/>
              </a:rPr>
              <a:t>منه </a:t>
            </a:r>
            <a:r>
              <a:rPr lang="ar-EG" sz="3200" b="1" spc="-150" dirty="0">
                <a:latin typeface="+mn-lt"/>
                <a:cs typeface="+mn-cs"/>
              </a:rPr>
              <a:t>إلى </a:t>
            </a:r>
            <a:r>
              <a:rPr lang="ar-EG" sz="3200" b="1" spc="-150" dirty="0" smtClean="0">
                <a:latin typeface="+mn-lt"/>
                <a:cs typeface="+mn-cs"/>
              </a:rPr>
              <a:t>العدد </a:t>
            </a:r>
            <a:r>
              <a:rPr lang="ar-EG" sz="3200" b="1" spc="-150" dirty="0">
                <a:latin typeface="+mn-lt"/>
                <a:cs typeface="+mn-cs"/>
              </a:rPr>
              <a:t>2؛ </a:t>
            </a:r>
            <a:r>
              <a:rPr lang="ar-EG" sz="3200" b="1" spc="-150" dirty="0" smtClean="0">
                <a:latin typeface="+mn-lt"/>
                <a:cs typeface="+mn-cs"/>
              </a:rPr>
              <a:t>لذلك فإن </a:t>
            </a:r>
            <a:r>
              <a:rPr lang="ar-EG" sz="3200" b="1" spc="-150" dirty="0">
                <a:latin typeface="+mn-lt"/>
                <a:cs typeface="+mn-cs"/>
              </a:rPr>
              <a:t>الكسر العشري 1,324 </a:t>
            </a:r>
            <a:r>
              <a:rPr lang="ar-EG" sz="3200" b="1" spc="-150" dirty="0" smtClean="0">
                <a:latin typeface="+mn-lt"/>
                <a:cs typeface="+mn-cs"/>
              </a:rPr>
              <a:t>يقرب </a:t>
            </a:r>
            <a:r>
              <a:rPr lang="ar-EG" sz="3200" b="1" spc="-150" dirty="0">
                <a:latin typeface="+mn-lt"/>
                <a:cs typeface="+mn-cs"/>
              </a:rPr>
              <a:t>إلى </a:t>
            </a:r>
            <a:r>
              <a:rPr lang="ar-EG" sz="3200" b="1" spc="-150" dirty="0" smtClean="0">
                <a:latin typeface="+mn-lt"/>
                <a:cs typeface="+mn-cs"/>
              </a:rPr>
              <a:t>العدد </a:t>
            </a:r>
            <a:r>
              <a:rPr lang="ar-EG" sz="3200" b="1" spc="-150" dirty="0">
                <a:latin typeface="+mn-lt"/>
                <a:cs typeface="+mn-cs"/>
              </a:rPr>
              <a:t>1.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النظرِ إلى خطِّ الأعداد،ِ نجدُ انَّ 1,3 أقرب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طيل ذو زاويتين مستديرتين في نفس الجانب 52"/>
          <p:cNvSpPr/>
          <p:nvPr/>
        </p:nvSpPr>
        <p:spPr>
          <a:xfrm>
            <a:off x="285718" y="1571625"/>
            <a:ext cx="8572500" cy="1071563"/>
          </a:xfrm>
          <a:prstGeom prst="round2SameRect">
            <a:avLst>
              <a:gd name="adj1" fmla="val 39730"/>
              <a:gd name="adj2" fmla="val 27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7715272" y="1792281"/>
            <a:ext cx="1071562" cy="779463"/>
            <a:chOff x="7786710" y="2571744"/>
            <a:chExt cx="1071570" cy="779324"/>
          </a:xfrm>
        </p:grpSpPr>
        <p:sp>
          <p:nvSpPr>
            <p:cNvPr id="5" name="شكل بيضاوي 4"/>
            <p:cNvSpPr/>
            <p:nvPr/>
          </p:nvSpPr>
          <p:spPr>
            <a:xfrm>
              <a:off x="7929586" y="2571744"/>
              <a:ext cx="928694" cy="71424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382" name="مربع نص 5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85786" y="1854193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العدد </a:t>
            </a:r>
            <a:r>
              <a:rPr lang="ar-EG" sz="3600" b="1" dirty="0">
                <a:latin typeface="Calibri" pitchFamily="34" charset="0"/>
              </a:rPr>
              <a:t>99,96 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جزء من </a:t>
            </a:r>
            <a:r>
              <a:rPr lang="ar-EG" sz="3600" b="1" dirty="0" smtClean="0">
                <a:latin typeface="Calibri" pitchFamily="34" charset="0"/>
              </a:rPr>
              <a:t>عشرة.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3" name="مجموعة 16"/>
          <p:cNvGrpSpPr>
            <a:grpSpLocks/>
          </p:cNvGrpSpPr>
          <p:nvPr/>
        </p:nvGrpSpPr>
        <p:grpSpPr bwMode="auto">
          <a:xfrm>
            <a:off x="5072063" y="4357695"/>
            <a:ext cx="3571875" cy="1714512"/>
            <a:chOff x="5070478" y="2714609"/>
            <a:chExt cx="3930678" cy="1714523"/>
          </a:xfrm>
        </p:grpSpPr>
        <p:sp>
          <p:nvSpPr>
            <p:cNvPr id="9" name="مستطيل ذو زاويتين مستديرتين في نفس الجانب 8"/>
            <p:cNvSpPr/>
            <p:nvPr/>
          </p:nvSpPr>
          <p:spPr>
            <a:xfrm>
              <a:off x="5571857" y="2714609"/>
              <a:ext cx="3429299" cy="1714523"/>
            </a:xfrm>
            <a:prstGeom prst="round2Same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14" name="رابط مستقيم 13"/>
            <p:cNvCxnSpPr/>
            <p:nvPr/>
          </p:nvCxnSpPr>
          <p:spPr>
            <a:xfrm rot="10800000">
              <a:off x="5072224" y="4071942"/>
              <a:ext cx="571259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/>
            <p:cNvCxnSpPr/>
            <p:nvPr/>
          </p:nvCxnSpPr>
          <p:spPr>
            <a:xfrm rot="5400000" flipH="1" flipV="1">
              <a:off x="4819651" y="3822703"/>
              <a:ext cx="5016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643570" y="4357694"/>
            <a:ext cx="30003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ضعْ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خط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ً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 تحت المنزلة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التي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تقرب العدد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إليها.</a:t>
            </a:r>
          </a:p>
        </p:txBody>
      </p:sp>
      <p:grpSp>
        <p:nvGrpSpPr>
          <p:cNvPr id="4" name="مجموعة 23"/>
          <p:cNvGrpSpPr>
            <a:grpSpLocks/>
          </p:cNvGrpSpPr>
          <p:nvPr/>
        </p:nvGrpSpPr>
        <p:grpSpPr bwMode="auto">
          <a:xfrm>
            <a:off x="285750" y="3643330"/>
            <a:ext cx="4929189" cy="1857371"/>
            <a:chOff x="214282" y="2143115"/>
            <a:chExt cx="5231753" cy="2043122"/>
          </a:xfrm>
        </p:grpSpPr>
        <p:sp>
          <p:nvSpPr>
            <p:cNvPr id="11" name="مستطيل ذو زاويتين مستديرتين في نفس الجانب 10"/>
            <p:cNvSpPr/>
            <p:nvPr/>
          </p:nvSpPr>
          <p:spPr>
            <a:xfrm>
              <a:off x="214282" y="2143115"/>
              <a:ext cx="4072510" cy="2043122"/>
            </a:xfrm>
            <a:prstGeom prst="round2SameRect">
              <a:avLst/>
            </a:prstGeom>
            <a:solidFill>
              <a:srgbClr val="66FF66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19" name="رابط مستقيم 18"/>
            <p:cNvCxnSpPr/>
            <p:nvPr/>
          </p:nvCxnSpPr>
          <p:spPr>
            <a:xfrm>
              <a:off x="4214339" y="2785740"/>
              <a:ext cx="1155872" cy="192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كسهم مستقيم 20"/>
            <p:cNvCxnSpPr/>
            <p:nvPr/>
          </p:nvCxnSpPr>
          <p:spPr>
            <a:xfrm rot="16200000" flipH="1">
              <a:off x="5160935" y="3001818"/>
              <a:ext cx="499431" cy="7076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مجموعة 25"/>
          <p:cNvGrpSpPr>
            <a:grpSpLocks/>
          </p:cNvGrpSpPr>
          <p:nvPr/>
        </p:nvGrpSpPr>
        <p:grpSpPr bwMode="auto">
          <a:xfrm>
            <a:off x="3786188" y="4572018"/>
            <a:ext cx="1714500" cy="860425"/>
            <a:chOff x="3643306" y="3000372"/>
            <a:chExt cx="1714512" cy="860645"/>
          </a:xfrm>
        </p:grpSpPr>
        <p:sp>
          <p:nvSpPr>
            <p:cNvPr id="14373" name="مربع نص 22"/>
            <p:cNvSpPr txBox="1">
              <a:spLocks noChangeArrowheads="1"/>
            </p:cNvSpPr>
            <p:nvPr/>
          </p:nvSpPr>
          <p:spPr bwMode="auto">
            <a:xfrm>
              <a:off x="3643306" y="3000372"/>
              <a:ext cx="17145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99,9</a:t>
              </a:r>
              <a:r>
                <a:rPr lang="ar-EG" sz="4000">
                  <a:solidFill>
                    <a:srgbClr val="FF0000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14374" name="مربع نص 24"/>
            <p:cNvSpPr txBox="1">
              <a:spLocks noChangeArrowheads="1"/>
            </p:cNvSpPr>
            <p:nvPr/>
          </p:nvSpPr>
          <p:spPr bwMode="auto">
            <a:xfrm>
              <a:off x="4643438" y="3214686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-</a:t>
              </a:r>
            </a:p>
          </p:txBody>
        </p:sp>
      </p:grpSp>
      <p:sp>
        <p:nvSpPr>
          <p:cNvPr id="12" name="مربع نص 11"/>
          <p:cNvSpPr txBox="1"/>
          <p:nvPr/>
        </p:nvSpPr>
        <p:spPr>
          <a:xfrm>
            <a:off x="214310" y="3674938"/>
            <a:ext cx="4000500" cy="175432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-150" dirty="0">
                <a:latin typeface="+mn-lt"/>
                <a:cs typeface="+mn-cs"/>
              </a:rPr>
              <a:t>بما </a:t>
            </a:r>
            <a:r>
              <a:rPr lang="ar-SA" sz="3600" b="1" spc="-150" dirty="0" smtClean="0">
                <a:latin typeface="+mn-lt"/>
                <a:cs typeface="+mn-cs"/>
              </a:rPr>
              <a:t>أ</a:t>
            </a:r>
            <a:r>
              <a:rPr lang="ar-EG" sz="3600" b="1" spc="-150" dirty="0" smtClean="0">
                <a:latin typeface="+mn-lt"/>
                <a:cs typeface="+mn-cs"/>
              </a:rPr>
              <a:t>ن العدد </a:t>
            </a:r>
            <a:r>
              <a:rPr lang="ar-EG" sz="3600" b="1" spc="-150" dirty="0">
                <a:latin typeface="+mn-lt"/>
                <a:cs typeface="+mn-cs"/>
              </a:rPr>
              <a:t>في </a:t>
            </a:r>
            <a:r>
              <a:rPr lang="ar-EG" sz="3600" b="1" spc="-150" dirty="0" smtClean="0">
                <a:latin typeface="+mn-lt"/>
                <a:cs typeface="+mn-cs"/>
              </a:rPr>
              <a:t>هذه المنزلة </a:t>
            </a:r>
            <a:r>
              <a:rPr lang="ar-EG" sz="3600" b="1" spc="-150" dirty="0">
                <a:latin typeface="+mn-lt"/>
                <a:cs typeface="+mn-cs"/>
              </a:rPr>
              <a:t>هو 6، إذن </a:t>
            </a:r>
            <a:r>
              <a:rPr lang="ar-EG" sz="3600" b="1" spc="-150" dirty="0" smtClean="0">
                <a:latin typeface="+mn-lt"/>
                <a:cs typeface="+mn-cs"/>
              </a:rPr>
              <a:t>أضفْ واحد</a:t>
            </a:r>
            <a:r>
              <a:rPr lang="ar-SA" sz="3600" b="1" spc="-150" dirty="0" smtClean="0">
                <a:latin typeface="+mn-lt"/>
                <a:cs typeface="+mn-cs"/>
              </a:rPr>
              <a:t>ً</a:t>
            </a:r>
            <a:r>
              <a:rPr lang="ar-EG" sz="3600" b="1" spc="-150" dirty="0" smtClean="0">
                <a:latin typeface="+mn-lt"/>
                <a:cs typeface="+mn-cs"/>
              </a:rPr>
              <a:t>ا </a:t>
            </a:r>
            <a:r>
              <a:rPr lang="ar-EG" sz="3600" b="1" spc="-150" dirty="0">
                <a:latin typeface="+mn-lt"/>
                <a:cs typeface="+mn-cs"/>
              </a:rPr>
              <a:t>إلى </a:t>
            </a:r>
            <a:r>
              <a:rPr lang="ar-EG" sz="3600" b="1" spc="-150" dirty="0" smtClean="0">
                <a:latin typeface="+mn-lt"/>
                <a:cs typeface="+mn-cs"/>
              </a:rPr>
              <a:t>المنزلة </a:t>
            </a:r>
            <a:r>
              <a:rPr lang="ar-EG" sz="3600" b="1" spc="-150" dirty="0">
                <a:latin typeface="+mn-lt"/>
                <a:cs typeface="+mn-cs"/>
              </a:rPr>
              <a:t>التي </a:t>
            </a:r>
            <a:r>
              <a:rPr lang="ar-EG" sz="3600" b="1" spc="-150" dirty="0" smtClean="0">
                <a:latin typeface="+mn-lt"/>
                <a:cs typeface="+mn-cs"/>
              </a:rPr>
              <a:t>تحتها خط.</a:t>
            </a:r>
            <a:endParaRPr lang="ar-EG" sz="3600" b="1" spc="-150" dirty="0">
              <a:latin typeface="+mn-lt"/>
              <a:cs typeface="+mn-cs"/>
            </a:endParaRPr>
          </a:p>
        </p:txBody>
      </p:sp>
      <p:sp>
        <p:nvSpPr>
          <p:cNvPr id="48" name="شكل بيضاوي 47"/>
          <p:cNvSpPr/>
          <p:nvPr/>
        </p:nvSpPr>
        <p:spPr>
          <a:xfrm>
            <a:off x="6715125" y="71438"/>
            <a:ext cx="2000250" cy="9286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9" name="مربع نص 48"/>
          <p:cNvSpPr txBox="1">
            <a:spLocks noChangeArrowheads="1"/>
          </p:cNvSpPr>
          <p:nvPr/>
        </p:nvSpPr>
        <p:spPr bwMode="auto">
          <a:xfrm>
            <a:off x="6715154" y="2143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مثالان</a:t>
            </a:r>
          </a:p>
        </p:txBody>
      </p:sp>
      <p:sp>
        <p:nvSpPr>
          <p:cNvPr id="51" name="خماسي 50"/>
          <p:cNvSpPr/>
          <p:nvPr/>
        </p:nvSpPr>
        <p:spPr>
          <a:xfrm>
            <a:off x="0" y="0"/>
            <a:ext cx="5072063" cy="1071546"/>
          </a:xfrm>
          <a:prstGeom prst="homePlat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2" name="مربع نص 51"/>
          <p:cNvSpPr txBox="1">
            <a:spLocks noChangeArrowheads="1"/>
          </p:cNvSpPr>
          <p:nvPr/>
        </p:nvSpPr>
        <p:spPr bwMode="auto">
          <a:xfrm>
            <a:off x="285720" y="21429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latin typeface="Calibri" pitchFamily="34" charset="0"/>
              </a:rPr>
              <a:t>تقريب الكسور العشرية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رّبِ العددَ 99,96 إلى أقربِ جزء من عُشر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ضعْ خطَّا تحتّ المنزلّة التي تقربُ العددَ إل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بما انَّ العددَ في هذهِ المنزلةِ هو 6،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مستطيل مستدير الزوايا 57"/>
          <p:cNvSpPr/>
          <p:nvPr/>
        </p:nvSpPr>
        <p:spPr>
          <a:xfrm>
            <a:off x="428660" y="4727571"/>
            <a:ext cx="8215338" cy="15001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" name="مستطيل ذو زاويتين مستديرتين في نفس الجانب 42"/>
          <p:cNvSpPr/>
          <p:nvPr/>
        </p:nvSpPr>
        <p:spPr>
          <a:xfrm>
            <a:off x="357158" y="2786058"/>
            <a:ext cx="8286752" cy="1857388"/>
          </a:xfrm>
          <a:prstGeom prst="round2SameRect">
            <a:avLst>
              <a:gd name="adj1" fmla="val 27196"/>
              <a:gd name="adj2" fmla="val 22562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4" name="مربع نص 43"/>
          <p:cNvSpPr txBox="1">
            <a:spLocks noChangeArrowheads="1"/>
          </p:cNvSpPr>
          <p:nvPr/>
        </p:nvSpPr>
        <p:spPr bwMode="auto">
          <a:xfrm>
            <a:off x="571528" y="2857496"/>
            <a:ext cx="78581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 smtClean="0">
                <a:latin typeface="Calibri" pitchFamily="34" charset="0"/>
              </a:rPr>
              <a:t>وباستعمال خط الأعداد نجد أن </a:t>
            </a:r>
            <a:r>
              <a:rPr lang="ar-EG" sz="3200" b="1" dirty="0">
                <a:latin typeface="Calibri" pitchFamily="34" charset="0"/>
              </a:rPr>
              <a:t>99,96 </a:t>
            </a:r>
            <a:r>
              <a:rPr lang="ar-EG" sz="3200" b="1" dirty="0" smtClean="0">
                <a:latin typeface="Calibri" pitchFamily="34" charset="0"/>
              </a:rPr>
              <a:t>أقرب </a:t>
            </a:r>
            <a:r>
              <a:rPr lang="ar-EG" sz="3200" b="1" dirty="0">
                <a:latin typeface="Calibri" pitchFamily="34" charset="0"/>
              </a:rPr>
              <a:t>إلى </a:t>
            </a:r>
            <a:r>
              <a:rPr lang="ar-EG" sz="3200" b="1" dirty="0" smtClean="0">
                <a:latin typeface="Calibri" pitchFamily="34" charset="0"/>
              </a:rPr>
              <a:t>العدد </a:t>
            </a:r>
            <a:r>
              <a:rPr lang="ar-EG" sz="3200" b="1" dirty="0">
                <a:latin typeface="Calibri" pitchFamily="34" charset="0"/>
              </a:rPr>
              <a:t>100,00 </a:t>
            </a:r>
            <a:r>
              <a:rPr lang="ar-EG" sz="3200" b="1" dirty="0" smtClean="0">
                <a:latin typeface="Calibri" pitchFamily="34" charset="0"/>
              </a:rPr>
              <a:t>منه </a:t>
            </a:r>
            <a:r>
              <a:rPr lang="ar-EG" sz="3200" b="1" dirty="0">
                <a:latin typeface="Calibri" pitchFamily="34" charset="0"/>
              </a:rPr>
              <a:t>إلى </a:t>
            </a:r>
            <a:r>
              <a:rPr lang="ar-EG" sz="3200" b="1" dirty="0" smtClean="0">
                <a:latin typeface="Calibri" pitchFamily="34" charset="0"/>
              </a:rPr>
              <a:t>العدد </a:t>
            </a:r>
            <a:r>
              <a:rPr lang="ar-EG" sz="3200" b="1" dirty="0">
                <a:latin typeface="Calibri" pitchFamily="34" charset="0"/>
              </a:rPr>
              <a:t>99,90؛ لذلك </a:t>
            </a:r>
            <a:r>
              <a:rPr lang="ar-EG" sz="3200" b="1" dirty="0" smtClean="0">
                <a:latin typeface="Calibri" pitchFamily="34" charset="0"/>
              </a:rPr>
              <a:t>يقرب العدد </a:t>
            </a:r>
            <a:r>
              <a:rPr lang="ar-EG" sz="3200" b="1" dirty="0">
                <a:latin typeface="Calibri" pitchFamily="34" charset="0"/>
              </a:rPr>
              <a:t>99,96 إلى </a:t>
            </a:r>
            <a:r>
              <a:rPr lang="ar-EG" sz="3200" b="1" dirty="0" smtClean="0">
                <a:latin typeface="Calibri" pitchFamily="34" charset="0"/>
              </a:rPr>
              <a:t>العدد </a:t>
            </a:r>
            <a:r>
              <a:rPr lang="ar-EG" sz="3200" b="1" dirty="0">
                <a:latin typeface="Calibri" pitchFamily="34" charset="0"/>
              </a:rPr>
              <a:t>100,0 </a:t>
            </a:r>
            <a:r>
              <a:rPr lang="ar-EG" sz="3200" b="1" dirty="0" smtClean="0">
                <a:latin typeface="Calibri" pitchFamily="34" charset="0"/>
              </a:rPr>
              <a:t>عند تقريبه </a:t>
            </a:r>
            <a:r>
              <a:rPr lang="ar-EG" sz="3200" b="1" dirty="0">
                <a:latin typeface="Calibri" pitchFamily="34" charset="0"/>
              </a:rPr>
              <a:t>إلى </a:t>
            </a:r>
            <a:r>
              <a:rPr lang="ar-EG" sz="3200" b="1" dirty="0" smtClean="0">
                <a:latin typeface="Calibri" pitchFamily="34" charset="0"/>
              </a:rPr>
              <a:t>أقرب </a:t>
            </a:r>
            <a:r>
              <a:rPr lang="ar-EG" sz="3200" b="1" dirty="0">
                <a:latin typeface="Calibri" pitchFamily="34" charset="0"/>
              </a:rPr>
              <a:t>جزء من </a:t>
            </a:r>
            <a:r>
              <a:rPr lang="ar-EG" sz="3200" b="1" dirty="0" smtClean="0">
                <a:latin typeface="Calibri" pitchFamily="34" charset="0"/>
              </a:rPr>
              <a:t>عشرة.</a:t>
            </a:r>
            <a:endParaRPr lang="ar-EG" sz="3200" b="1" dirty="0">
              <a:latin typeface="Calibri" pitchFamily="34" charset="0"/>
            </a:endParaRPr>
          </a:p>
        </p:txBody>
      </p:sp>
      <p:grpSp>
        <p:nvGrpSpPr>
          <p:cNvPr id="13" name="مجموعة 51"/>
          <p:cNvGrpSpPr>
            <a:grpSpLocks/>
          </p:cNvGrpSpPr>
          <p:nvPr/>
        </p:nvGrpSpPr>
        <p:grpSpPr bwMode="auto">
          <a:xfrm>
            <a:off x="142844" y="4429132"/>
            <a:ext cx="8858280" cy="1812925"/>
            <a:chOff x="-357222" y="3415729"/>
            <a:chExt cx="6643734" cy="1812492"/>
          </a:xfrm>
        </p:grpSpPr>
        <p:grpSp>
          <p:nvGrpSpPr>
            <p:cNvPr id="14353" name="مجموعة 26"/>
            <p:cNvGrpSpPr>
              <a:grpSpLocks/>
            </p:cNvGrpSpPr>
            <p:nvPr/>
          </p:nvGrpSpPr>
          <p:grpSpPr bwMode="auto">
            <a:xfrm>
              <a:off x="71406" y="3415729"/>
              <a:ext cx="6215106" cy="1799221"/>
              <a:chOff x="285720" y="2643182"/>
              <a:chExt cx="8288428" cy="1799221"/>
            </a:xfrm>
          </p:grpSpPr>
          <p:grpSp>
            <p:nvGrpSpPr>
              <p:cNvPr id="14358" name="مجموعة 103"/>
              <p:cNvGrpSpPr>
                <a:grpSpLocks/>
              </p:cNvGrpSpPr>
              <p:nvPr/>
            </p:nvGrpSpPr>
            <p:grpSpPr bwMode="auto">
              <a:xfrm>
                <a:off x="285720" y="2643182"/>
                <a:ext cx="8288428" cy="1799221"/>
                <a:chOff x="214250" y="3429000"/>
                <a:chExt cx="8288428" cy="1799221"/>
              </a:xfrm>
            </p:grpSpPr>
            <p:cxnSp>
              <p:nvCxnSpPr>
                <p:cNvPr id="39" name="رابط كسهم مستقيم 38"/>
                <p:cNvCxnSpPr/>
                <p:nvPr/>
              </p:nvCxnSpPr>
              <p:spPr>
                <a:xfrm rot="10800000">
                  <a:off x="214250" y="4571727"/>
                  <a:ext cx="7001234" cy="1587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رابط مستقيم 39"/>
                <p:cNvCxnSpPr/>
                <p:nvPr/>
              </p:nvCxnSpPr>
              <p:spPr>
                <a:xfrm rot="5400000">
                  <a:off x="5751358" y="4463538"/>
                  <a:ext cx="499944" cy="2116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371" name="مربع نص 40"/>
                <p:cNvSpPr txBox="1">
                  <a:spLocks noChangeArrowheads="1"/>
                </p:cNvSpPr>
                <p:nvPr/>
              </p:nvSpPr>
              <p:spPr bwMode="auto">
                <a:xfrm>
                  <a:off x="7573984" y="3429000"/>
                  <a:ext cx="857256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SA" sz="3200" b="1">
                    <a:latin typeface="Calibri" pitchFamily="34" charset="0"/>
                  </a:endParaRPr>
                </a:p>
              </p:txBody>
            </p:sp>
            <p:sp>
              <p:nvSpPr>
                <p:cNvPr id="14372" name="مربع نص 27"/>
                <p:cNvSpPr txBox="1">
                  <a:spLocks noChangeArrowheads="1"/>
                </p:cNvSpPr>
                <p:nvPr/>
              </p:nvSpPr>
              <p:spPr bwMode="auto">
                <a:xfrm>
                  <a:off x="7931174" y="4643446"/>
                  <a:ext cx="571504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ar-SA" sz="3200" b="1">
                    <a:latin typeface="Calibri" pitchFamily="34" charset="0"/>
                  </a:endParaRPr>
                </a:p>
              </p:txBody>
            </p:sp>
          </p:grpSp>
          <p:cxnSp>
            <p:nvCxnSpPr>
              <p:cNvPr id="29" name="رابط مستقيم 28"/>
              <p:cNvCxnSpPr/>
              <p:nvPr/>
            </p:nvCxnSpPr>
            <p:spPr>
              <a:xfrm rot="5400000">
                <a:off x="5180289" y="3678779"/>
                <a:ext cx="499944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رابط مستقيم 29"/>
              <p:cNvCxnSpPr/>
              <p:nvPr/>
            </p:nvCxnSpPr>
            <p:spPr>
              <a:xfrm rot="5400000">
                <a:off x="4608673" y="3678779"/>
                <a:ext cx="499944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/>
              <p:cNvCxnSpPr/>
              <p:nvPr/>
            </p:nvCxnSpPr>
            <p:spPr>
              <a:xfrm rot="5400000">
                <a:off x="4037057" y="3678779"/>
                <a:ext cx="499944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رابط مستقيم 31"/>
              <p:cNvCxnSpPr/>
              <p:nvPr/>
            </p:nvCxnSpPr>
            <p:spPr>
              <a:xfrm rot="5400000">
                <a:off x="3536365" y="3677720"/>
                <a:ext cx="499944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32"/>
              <p:cNvCxnSpPr/>
              <p:nvPr/>
            </p:nvCxnSpPr>
            <p:spPr>
              <a:xfrm rot="5400000">
                <a:off x="2894885" y="3677720"/>
                <a:ext cx="499944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رابط مستقيم 33"/>
              <p:cNvCxnSpPr/>
              <p:nvPr/>
            </p:nvCxnSpPr>
            <p:spPr>
              <a:xfrm rot="5400000">
                <a:off x="2251288" y="3677720"/>
                <a:ext cx="499944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رابط مستقيم 34"/>
              <p:cNvCxnSpPr/>
              <p:nvPr/>
            </p:nvCxnSpPr>
            <p:spPr>
              <a:xfrm rot="5400000">
                <a:off x="1654267" y="3677720"/>
                <a:ext cx="499944" cy="211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رابط مستقيم 35"/>
              <p:cNvCxnSpPr/>
              <p:nvPr/>
            </p:nvCxnSpPr>
            <p:spPr>
              <a:xfrm rot="5400000">
                <a:off x="1084769" y="3677720"/>
                <a:ext cx="499944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رابط مستقيم 36"/>
              <p:cNvCxnSpPr/>
              <p:nvPr/>
            </p:nvCxnSpPr>
            <p:spPr>
              <a:xfrm rot="5400000">
                <a:off x="609481" y="3678779"/>
                <a:ext cx="499944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رابط مستقيم 37"/>
              <p:cNvCxnSpPr/>
              <p:nvPr/>
            </p:nvCxnSpPr>
            <p:spPr>
              <a:xfrm rot="5400000">
                <a:off x="6466425" y="3677720"/>
                <a:ext cx="499944" cy="211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354" name="مربع نص 44"/>
            <p:cNvSpPr txBox="1">
              <a:spLocks noChangeArrowheads="1"/>
            </p:cNvSpPr>
            <p:nvPr/>
          </p:nvSpPr>
          <p:spPr bwMode="auto">
            <a:xfrm>
              <a:off x="4286248" y="4500570"/>
              <a:ext cx="17145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>
                  <a:latin typeface="Calibri" pitchFamily="34" charset="0"/>
                </a:rPr>
                <a:t>100,00</a:t>
              </a:r>
            </a:p>
          </p:txBody>
        </p:sp>
        <p:sp>
          <p:nvSpPr>
            <p:cNvPr id="46" name="شكل بيضاوي 45"/>
            <p:cNvSpPr/>
            <p:nvPr/>
          </p:nvSpPr>
          <p:spPr>
            <a:xfrm>
              <a:off x="3000364" y="4415615"/>
              <a:ext cx="142876" cy="214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14356" name="مربع نص 46"/>
            <p:cNvSpPr txBox="1">
              <a:spLocks noChangeArrowheads="1"/>
            </p:cNvSpPr>
            <p:nvPr/>
          </p:nvSpPr>
          <p:spPr bwMode="auto">
            <a:xfrm>
              <a:off x="2143108" y="3714752"/>
              <a:ext cx="150019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>
                  <a:latin typeface="Calibri" pitchFamily="34" charset="0"/>
                </a:rPr>
                <a:t>99,96</a:t>
              </a:r>
            </a:p>
          </p:txBody>
        </p:sp>
        <p:sp>
          <p:nvSpPr>
            <p:cNvPr id="14357" name="مربع نص 47"/>
            <p:cNvSpPr txBox="1">
              <a:spLocks noChangeArrowheads="1"/>
            </p:cNvSpPr>
            <p:nvPr/>
          </p:nvSpPr>
          <p:spPr bwMode="auto">
            <a:xfrm>
              <a:off x="-357222" y="4643446"/>
              <a:ext cx="14287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>
                  <a:latin typeface="Calibri" pitchFamily="34" charset="0"/>
                </a:rPr>
                <a:t>99,9</a:t>
              </a:r>
            </a:p>
          </p:txBody>
        </p:sp>
      </p:grpSp>
      <p:sp>
        <p:nvSpPr>
          <p:cNvPr id="48" name="مستطيل ذو زاويتين مستديرتين في نفس الجانب 47"/>
          <p:cNvSpPr/>
          <p:nvPr/>
        </p:nvSpPr>
        <p:spPr>
          <a:xfrm>
            <a:off x="285718" y="1571625"/>
            <a:ext cx="8572500" cy="1071563"/>
          </a:xfrm>
          <a:prstGeom prst="round2SameRect">
            <a:avLst>
              <a:gd name="adj1" fmla="val 39730"/>
              <a:gd name="adj2" fmla="val 2767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49" name="مجموعة 3"/>
          <p:cNvGrpSpPr>
            <a:grpSpLocks/>
          </p:cNvGrpSpPr>
          <p:nvPr/>
        </p:nvGrpSpPr>
        <p:grpSpPr bwMode="auto">
          <a:xfrm>
            <a:off x="7715272" y="1792281"/>
            <a:ext cx="1071562" cy="779463"/>
            <a:chOff x="7786710" y="2571744"/>
            <a:chExt cx="1071570" cy="779324"/>
          </a:xfrm>
        </p:grpSpPr>
        <p:sp>
          <p:nvSpPr>
            <p:cNvPr id="51" name="شكل بيضاوي 50"/>
            <p:cNvSpPr/>
            <p:nvPr/>
          </p:nvSpPr>
          <p:spPr>
            <a:xfrm>
              <a:off x="7929586" y="2571744"/>
              <a:ext cx="928694" cy="71424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2" name="مربع نص 5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53" name="مربع نص 52"/>
          <p:cNvSpPr txBox="1">
            <a:spLocks noChangeArrowheads="1"/>
          </p:cNvSpPr>
          <p:nvPr/>
        </p:nvSpPr>
        <p:spPr bwMode="auto">
          <a:xfrm>
            <a:off x="785786" y="1854193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العدد </a:t>
            </a:r>
            <a:r>
              <a:rPr lang="ar-EG" sz="3600" b="1" dirty="0">
                <a:latin typeface="Calibri" pitchFamily="34" charset="0"/>
              </a:rPr>
              <a:t>99,96 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جزء من </a:t>
            </a:r>
            <a:r>
              <a:rPr lang="ar-EG" sz="3600" b="1" dirty="0" smtClean="0">
                <a:latin typeface="Calibri" pitchFamily="34" charset="0"/>
              </a:rPr>
              <a:t>عشرة.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54" name="شكل بيضاوي 53"/>
          <p:cNvSpPr/>
          <p:nvPr/>
        </p:nvSpPr>
        <p:spPr>
          <a:xfrm>
            <a:off x="6715125" y="71438"/>
            <a:ext cx="2000250" cy="9286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5" name="مربع نص 54"/>
          <p:cNvSpPr txBox="1">
            <a:spLocks noChangeArrowheads="1"/>
          </p:cNvSpPr>
          <p:nvPr/>
        </p:nvSpPr>
        <p:spPr bwMode="auto">
          <a:xfrm>
            <a:off x="6715154" y="2143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مثالان</a:t>
            </a:r>
          </a:p>
        </p:txBody>
      </p:sp>
      <p:sp>
        <p:nvSpPr>
          <p:cNvPr id="56" name="خماسي 55"/>
          <p:cNvSpPr/>
          <p:nvPr/>
        </p:nvSpPr>
        <p:spPr>
          <a:xfrm>
            <a:off x="0" y="0"/>
            <a:ext cx="5072063" cy="1071546"/>
          </a:xfrm>
          <a:prstGeom prst="homePlat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7" name="مربع نص 56"/>
          <p:cNvSpPr txBox="1">
            <a:spLocks noChangeArrowheads="1"/>
          </p:cNvSpPr>
          <p:nvPr/>
        </p:nvSpPr>
        <p:spPr bwMode="auto">
          <a:xfrm>
            <a:off x="285720" y="21429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latin typeface="Calibri" pitchFamily="34" charset="0"/>
              </a:rPr>
              <a:t>تقريب الكسور العشرية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باستعمالِ خطِّ الأعدادِ نجدُ أنَّ 99,96 أقرب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5072063" y="71438"/>
            <a:ext cx="3557603" cy="1500187"/>
            <a:chOff x="5286379" y="71438"/>
            <a:chExt cx="3557622" cy="1500174"/>
          </a:xfrm>
        </p:grpSpPr>
        <p:sp>
          <p:nvSpPr>
            <p:cNvPr id="3" name="مخطط انسيابي: مهلة 2"/>
            <p:cNvSpPr/>
            <p:nvPr/>
          </p:nvSpPr>
          <p:spPr>
            <a:xfrm flipH="1">
              <a:off x="5286379" y="71438"/>
              <a:ext cx="3143288" cy="1500174"/>
            </a:xfrm>
            <a:prstGeom prst="flowChartDelay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5373" name="صورة 1" descr="MR900434665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29601" y="371460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929190" y="500063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تحقق من </a:t>
            </a:r>
            <a:r>
              <a:rPr lang="ar-EG" sz="3600" b="1" dirty="0" smtClean="0">
                <a:latin typeface="Calibri" pitchFamily="34" charset="0"/>
              </a:rPr>
              <a:t>فهمك:</a:t>
            </a:r>
            <a:endParaRPr lang="ar-EG" sz="3600" b="1" dirty="0">
              <a:latin typeface="Calibri" pitchFamily="34" charset="0"/>
            </a:endParaRPr>
          </a:p>
        </p:txBody>
      </p:sp>
      <p:grpSp>
        <p:nvGrpSpPr>
          <p:cNvPr id="4" name="مجموعة 7"/>
          <p:cNvGrpSpPr>
            <a:grpSpLocks/>
          </p:cNvGrpSpPr>
          <p:nvPr/>
        </p:nvGrpSpPr>
        <p:grpSpPr bwMode="auto">
          <a:xfrm flipH="1">
            <a:off x="928661" y="2214563"/>
            <a:ext cx="7215238" cy="4081462"/>
            <a:chOff x="1602377" y="2214554"/>
            <a:chExt cx="6336733" cy="4081490"/>
          </a:xfrm>
        </p:grpSpPr>
        <p:sp>
          <p:nvSpPr>
            <p:cNvPr id="6" name="مخطط انسيابي: مستند 5"/>
            <p:cNvSpPr/>
            <p:nvPr/>
          </p:nvSpPr>
          <p:spPr>
            <a:xfrm>
              <a:off x="1602377" y="2214554"/>
              <a:ext cx="6215468" cy="3929089"/>
            </a:xfrm>
            <a:prstGeom prst="flowChartDocumen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مخطط انسيابي: مستند 6"/>
            <p:cNvSpPr/>
            <p:nvPr/>
          </p:nvSpPr>
          <p:spPr>
            <a:xfrm>
              <a:off x="1723641" y="2366955"/>
              <a:ext cx="6215469" cy="392908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57224" y="2500306"/>
            <a:ext cx="6786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مما يأتي إلى المنزلة المشار إليها: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214414" y="3214688"/>
            <a:ext cx="614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أ) 13,419 إلى أقرب جزء من مئة.</a:t>
            </a:r>
          </a:p>
        </p:txBody>
      </p:sp>
      <p:pic>
        <p:nvPicPr>
          <p:cNvPr id="10255" name="صورة 144"/>
          <p:cNvPicPr>
            <a:picLocks noChangeAspect="1" noChangeArrowheads="1"/>
          </p:cNvPicPr>
          <p:nvPr/>
        </p:nvPicPr>
        <p:blipFill>
          <a:blip r:embed="rId10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6429388" y="4743459"/>
            <a:ext cx="1285884" cy="90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857224" y="4002480"/>
            <a:ext cx="65722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بما أن العدد في هذه المنزلة هو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9</a:t>
            </a:r>
            <a:r>
              <a:rPr lang="ar-SA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،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إذن أضف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واحد</a:t>
            </a:r>
            <a:r>
              <a:rPr lang="ar-SA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ً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ا إلي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المنزلة التي تحتها </a:t>
            </a: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خط</a:t>
            </a:r>
            <a:r>
              <a:rPr lang="ar-SA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،</a:t>
            </a:r>
            <a:br>
              <a:rPr lang="ar-SA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</a:br>
            <a:r>
              <a:rPr lang="ar-EG" sz="3200" b="1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إذن </a:t>
            </a:r>
            <a:r>
              <a:rPr lang="ar-EG" sz="3200" b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13٫419 ≈ 13٫42</a:t>
            </a:r>
            <a:endParaRPr lang="ar-EG" sz="3600" b="1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رّبْ كلاَّ ممّا يأتي إلى المنزلةِ المشارِ إل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,419 إلى أقرب جزء من م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ما أن العدد في هذه المنزلة هو 9 إذن أض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9" grpId="0" autoUpdateAnimBg="0"/>
      <p:bldP spid="10" grpId="0" autoUpdateAnimBg="0"/>
      <p:bldP spid="102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7"/>
          <p:cNvGrpSpPr>
            <a:grpSpLocks/>
          </p:cNvGrpSpPr>
          <p:nvPr/>
        </p:nvGrpSpPr>
        <p:grpSpPr bwMode="auto">
          <a:xfrm flipH="1">
            <a:off x="928661" y="2214562"/>
            <a:ext cx="7215238" cy="4357709"/>
            <a:chOff x="1602377" y="2214554"/>
            <a:chExt cx="6336733" cy="4081490"/>
          </a:xfrm>
        </p:grpSpPr>
        <p:sp>
          <p:nvSpPr>
            <p:cNvPr id="19" name="مخطط انسيابي: مستند 18"/>
            <p:cNvSpPr/>
            <p:nvPr/>
          </p:nvSpPr>
          <p:spPr>
            <a:xfrm>
              <a:off x="1602377" y="2214554"/>
              <a:ext cx="6215468" cy="3929089"/>
            </a:xfrm>
            <a:prstGeom prst="flowChartDocumen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0" name="مخطط انسيابي: مستند 19"/>
            <p:cNvSpPr/>
            <p:nvPr/>
          </p:nvSpPr>
          <p:spPr>
            <a:xfrm>
              <a:off x="1723641" y="2366955"/>
              <a:ext cx="6215469" cy="392908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071538" y="3300420"/>
            <a:ext cx="657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ب) 0,27838 إلى أقرب جزء من عشرة آلاف.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000100" y="4359670"/>
            <a:ext cx="55007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/>
            <a:r>
              <a:rPr lang="ar-EG" sz="3200" b="1" dirty="0">
                <a:solidFill>
                  <a:srgbClr val="FF0000"/>
                </a:solidFill>
              </a:rPr>
              <a:t>بما أن العدد في هذه المنزلة هو </a:t>
            </a:r>
            <a:r>
              <a:rPr lang="ar-EG" sz="3200" b="1" dirty="0" smtClean="0">
                <a:solidFill>
                  <a:srgbClr val="FF0000"/>
                </a:solidFill>
              </a:rPr>
              <a:t>8</a:t>
            </a:r>
            <a:r>
              <a:rPr lang="ar-SA" sz="3200" b="1" dirty="0" smtClean="0">
                <a:solidFill>
                  <a:srgbClr val="FF0000"/>
                </a:solidFill>
              </a:rPr>
              <a:t/>
            </a:r>
            <a:br>
              <a:rPr lang="ar-SA" sz="3200" b="1" dirty="0" smtClean="0">
                <a:solidFill>
                  <a:srgbClr val="FF0000"/>
                </a:solidFill>
              </a:rPr>
            </a:br>
            <a:r>
              <a:rPr lang="ar-EG" sz="3200" b="1" dirty="0" smtClean="0">
                <a:solidFill>
                  <a:srgbClr val="FF0000"/>
                </a:solidFill>
              </a:rPr>
              <a:t>إذن </a:t>
            </a:r>
            <a:r>
              <a:rPr lang="ar-EG" sz="3200" b="1" dirty="0">
                <a:solidFill>
                  <a:srgbClr val="FF0000"/>
                </a:solidFill>
              </a:rPr>
              <a:t>أضف </a:t>
            </a:r>
            <a:r>
              <a:rPr lang="ar-EG" sz="3200" b="1" dirty="0" smtClean="0">
                <a:solidFill>
                  <a:srgbClr val="FF0000"/>
                </a:solidFill>
              </a:rPr>
              <a:t>واحد</a:t>
            </a:r>
            <a:r>
              <a:rPr lang="ar-SA" sz="3200" b="1" dirty="0" smtClean="0">
                <a:solidFill>
                  <a:srgbClr val="FF0000"/>
                </a:solidFill>
              </a:rPr>
              <a:t>ً</a:t>
            </a:r>
            <a:r>
              <a:rPr lang="ar-EG" sz="3200" b="1" dirty="0" smtClean="0">
                <a:solidFill>
                  <a:srgbClr val="FF0000"/>
                </a:solidFill>
              </a:rPr>
              <a:t>ا إلي </a:t>
            </a:r>
            <a:r>
              <a:rPr lang="ar-EG" sz="3200" b="1" dirty="0">
                <a:solidFill>
                  <a:srgbClr val="FF0000"/>
                </a:solidFill>
              </a:rPr>
              <a:t>المنزلة التي تحتها </a:t>
            </a:r>
            <a:r>
              <a:rPr lang="ar-EG" sz="3200" b="1" dirty="0" smtClean="0">
                <a:solidFill>
                  <a:srgbClr val="FF0000"/>
                </a:solidFill>
              </a:rPr>
              <a:t>خط</a:t>
            </a:r>
            <a:r>
              <a:rPr lang="ar-SA" sz="3200" b="1" dirty="0" smtClean="0">
                <a:solidFill>
                  <a:srgbClr val="FF0000"/>
                </a:solidFill>
              </a:rPr>
              <a:t>، </a:t>
            </a:r>
            <a:r>
              <a:rPr lang="ar-EG" sz="3200" b="1" dirty="0" smtClean="0">
                <a:solidFill>
                  <a:srgbClr val="FF0000"/>
                </a:solidFill>
              </a:rPr>
              <a:t>إذن </a:t>
            </a:r>
            <a:r>
              <a:rPr lang="ar-EG" sz="3200" b="1" dirty="0">
                <a:solidFill>
                  <a:srgbClr val="FF0000"/>
                </a:solidFill>
              </a:rPr>
              <a:t>0٫27838 ≈ </a:t>
            </a:r>
            <a:r>
              <a:rPr lang="ar-EG" sz="3200" b="1" dirty="0" smtClean="0">
                <a:solidFill>
                  <a:srgbClr val="FF0000"/>
                </a:solidFill>
              </a:rPr>
              <a:t>0٫2784</a:t>
            </a:r>
            <a:r>
              <a:rPr lang="ar-SA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9873" name="صورة 147"/>
          <p:cNvPicPr>
            <a:picLocks noChangeAspect="1" noChangeArrowheads="1"/>
          </p:cNvPicPr>
          <p:nvPr/>
        </p:nvPicPr>
        <p:blipFill>
          <a:blip r:embed="rId5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6500826" y="4724403"/>
            <a:ext cx="1291684" cy="10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مجموعة 3"/>
          <p:cNvGrpSpPr>
            <a:grpSpLocks/>
          </p:cNvGrpSpPr>
          <p:nvPr/>
        </p:nvGrpSpPr>
        <p:grpSpPr bwMode="auto">
          <a:xfrm>
            <a:off x="5072063" y="71438"/>
            <a:ext cx="3557603" cy="1500187"/>
            <a:chOff x="5286379" y="71438"/>
            <a:chExt cx="3557622" cy="1500174"/>
          </a:xfrm>
        </p:grpSpPr>
        <p:sp>
          <p:nvSpPr>
            <p:cNvPr id="14" name="مخطط انسيابي: مهلة 13"/>
            <p:cNvSpPr/>
            <p:nvPr/>
          </p:nvSpPr>
          <p:spPr>
            <a:xfrm flipH="1">
              <a:off x="5286379" y="71438"/>
              <a:ext cx="3143288" cy="1500174"/>
            </a:xfrm>
            <a:prstGeom prst="flowChartDelay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6" name="صورة 1" descr="MR900434665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601" y="371460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929190" y="500063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تحقق من </a:t>
            </a:r>
            <a:r>
              <a:rPr lang="ar-EG" sz="3600" b="1" dirty="0" smtClean="0">
                <a:latin typeface="Calibri" pitchFamily="34" charset="0"/>
              </a:rPr>
              <a:t>فهمك: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857224" y="2500306"/>
            <a:ext cx="6786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</a:rPr>
              <a:t>مما يأتي إلى المنزلة المشار إليها: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,27838 إلى أقرب جزء من عشرة آل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ا أن العدد في هذه المنزلة هو 8 إذن أض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 flipH="1" flipV="1">
            <a:off x="357188" y="1928802"/>
            <a:ext cx="8286750" cy="4429136"/>
          </a:xfrm>
          <a:prstGeom prst="flowChartDocument">
            <a:avLst/>
          </a:prstGeom>
          <a:gradFill flip="none" rotWithShape="1">
            <a:gsLst>
              <a:gs pos="45000">
                <a:srgbClr val="DDEBCF"/>
              </a:gs>
              <a:gs pos="93000">
                <a:srgbClr val="00CC00"/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5572155" y="2506800"/>
            <a:ext cx="33575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الربط بالحياة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71472" y="3286124"/>
            <a:ext cx="78581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4000" b="1" dirty="0">
                <a:latin typeface="Calibri" pitchFamily="34" charset="0"/>
              </a:rPr>
              <a:t>القمح غذاء ودواء للإنسان بما يحوي من سعرات حرارية وفيتامينات ومعادن عديدة، وهو المصدر الرئيس لصنع الخبز وبعض الحلوى، وأجوده الذهبي كبير الحبة ثم الأبيض.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500042"/>
            <a:ext cx="3643338" cy="2085975"/>
          </a:xfrm>
          <a:prstGeom prst="flowChartDocumen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مح غذاء ودواء للإنسان بما يح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1"/>
          <p:cNvSpPr/>
          <p:nvPr/>
        </p:nvSpPr>
        <p:spPr>
          <a:xfrm rot="20646871">
            <a:off x="5875838" y="426916"/>
            <a:ext cx="2841625" cy="1571625"/>
          </a:xfrm>
          <a:prstGeom prst="lef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1455299">
            <a:off x="5590790" y="961525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3-3</a:t>
            </a:r>
          </a:p>
        </p:txBody>
      </p:sp>
      <p:sp>
        <p:nvSpPr>
          <p:cNvPr id="4" name="مستطيل ذو زاوية واحدة مخدوشة ودائرية 3"/>
          <p:cNvSpPr/>
          <p:nvPr/>
        </p:nvSpPr>
        <p:spPr bwMode="auto">
          <a:xfrm>
            <a:off x="2141538" y="2714620"/>
            <a:ext cx="4930775" cy="1428760"/>
          </a:xfrm>
          <a:prstGeom prst="snipRoundRect">
            <a:avLst>
              <a:gd name="adj1" fmla="val 50000"/>
              <a:gd name="adj2" fmla="val 3274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571736" y="3078304"/>
            <a:ext cx="400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تقريب الكسور العشرية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قريب الكسور العش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/>
          <p:cNvSpPr/>
          <p:nvPr/>
        </p:nvSpPr>
        <p:spPr>
          <a:xfrm>
            <a:off x="5072066" y="142875"/>
            <a:ext cx="4071934" cy="1214438"/>
          </a:xfrm>
          <a:prstGeom prst="flowChartTerminator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5429256" y="428625"/>
            <a:ext cx="321468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مثال من واقع الحياة</a:t>
            </a:r>
          </a:p>
        </p:txBody>
      </p:sp>
      <p:grpSp>
        <p:nvGrpSpPr>
          <p:cNvPr id="4" name="مجموعة 3"/>
          <p:cNvGrpSpPr>
            <a:grpSpLocks/>
          </p:cNvGrpSpPr>
          <p:nvPr/>
        </p:nvGrpSpPr>
        <p:grpSpPr bwMode="auto">
          <a:xfrm>
            <a:off x="7929586" y="1720843"/>
            <a:ext cx="1071562" cy="779463"/>
            <a:chOff x="7786710" y="2571744"/>
            <a:chExt cx="1071570" cy="779324"/>
          </a:xfrm>
        </p:grpSpPr>
        <p:sp>
          <p:nvSpPr>
            <p:cNvPr id="5" name="شكل بيضاوي 4"/>
            <p:cNvSpPr/>
            <p:nvPr/>
          </p:nvSpPr>
          <p:spPr>
            <a:xfrm>
              <a:off x="7929586" y="2571744"/>
              <a:ext cx="928694" cy="71424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8442" name="مربع نص 5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7" name="موجة مزدوجة 6"/>
          <p:cNvSpPr/>
          <p:nvPr/>
        </p:nvSpPr>
        <p:spPr>
          <a:xfrm>
            <a:off x="357158" y="2428868"/>
            <a:ext cx="8572500" cy="4000528"/>
          </a:xfrm>
          <a:prstGeom prst="doubleWave">
            <a:avLst>
              <a:gd name="adj1" fmla="val 1662"/>
              <a:gd name="adj2" fmla="val 0"/>
            </a:avLst>
          </a:prstGeom>
          <a:gradFill flip="none" rotWithShape="1">
            <a:gsLst>
              <a:gs pos="0">
                <a:srgbClr val="66FF66"/>
              </a:gs>
              <a:gs pos="33000">
                <a:srgbClr val="66FF66"/>
              </a:gs>
              <a:gs pos="64999">
                <a:srgbClr val="00CC00"/>
              </a:gs>
              <a:gs pos="100000">
                <a:srgbClr val="66FF66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14348" y="2714620"/>
            <a:ext cx="79295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تمنح المملكة المزارعين مبلغ</a:t>
            </a:r>
            <a:r>
              <a:rPr lang="ar-SA" sz="3600" b="1" dirty="0" smtClean="0">
                <a:latin typeface="Calibri" pitchFamily="34" charset="0"/>
              </a:rPr>
              <a:t>ً</a:t>
            </a:r>
            <a:r>
              <a:rPr lang="ar-EG" sz="3600" b="1" dirty="0" smtClean="0">
                <a:latin typeface="Calibri" pitchFamily="34" charset="0"/>
              </a:rPr>
              <a:t>ا يعادل </a:t>
            </a:r>
            <a:r>
              <a:rPr lang="ar-EG" sz="3600" b="1" dirty="0">
                <a:latin typeface="Calibri" pitchFamily="34" charset="0"/>
              </a:rPr>
              <a:t>0,379 </a:t>
            </a:r>
            <a:r>
              <a:rPr lang="ar-EG" sz="3600" b="1" dirty="0" smtClean="0">
                <a:latin typeface="Calibri" pitchFamily="34" charset="0"/>
              </a:rPr>
              <a:t>ريال </a:t>
            </a:r>
            <a:r>
              <a:rPr lang="ar-EG" sz="3600" b="1" dirty="0">
                <a:latin typeface="Calibri" pitchFamily="34" charset="0"/>
              </a:rPr>
              <a:t>عن </a:t>
            </a:r>
            <a:r>
              <a:rPr lang="ar-EG" sz="3600" b="1" dirty="0" smtClean="0">
                <a:latin typeface="Calibri" pitchFamily="34" charset="0"/>
              </a:rPr>
              <a:t>كل </a:t>
            </a:r>
            <a:r>
              <a:rPr lang="ar-EG" sz="3600" b="1" dirty="0">
                <a:latin typeface="Calibri" pitchFamily="34" charset="0"/>
              </a:rPr>
              <a:t>كيلو </a:t>
            </a:r>
            <a:r>
              <a:rPr lang="ar-EG" sz="3600" b="1" dirty="0" smtClean="0">
                <a:latin typeface="Calibri" pitchFamily="34" charset="0"/>
              </a:rPr>
              <a:t>قمح </a:t>
            </a:r>
            <a:r>
              <a:rPr lang="ar-EG" sz="3600" b="1" dirty="0">
                <a:latin typeface="Calibri" pitchFamily="34" charset="0"/>
              </a:rPr>
              <a:t>يتم </a:t>
            </a:r>
            <a:r>
              <a:rPr lang="ar-EG" sz="3600" b="1" dirty="0" smtClean="0">
                <a:latin typeface="Calibri" pitchFamily="34" charset="0"/>
              </a:rPr>
              <a:t>إنتاجه؛ تشجيع</a:t>
            </a:r>
            <a:r>
              <a:rPr lang="ar-SA" sz="3600" b="1" dirty="0" smtClean="0">
                <a:latin typeface="Calibri" pitchFamily="34" charset="0"/>
              </a:rPr>
              <a:t>ً</a:t>
            </a:r>
            <a:r>
              <a:rPr lang="ar-EG" sz="3600" b="1" dirty="0" smtClean="0">
                <a:latin typeface="Calibri" pitchFamily="34" charset="0"/>
              </a:rPr>
              <a:t>ا </a:t>
            </a:r>
            <a:r>
              <a:rPr lang="ar-EG" sz="3600" b="1" dirty="0">
                <a:latin typeface="Calibri" pitchFamily="34" charset="0"/>
              </a:rPr>
              <a:t>لهم على زراعة </a:t>
            </a:r>
            <a:r>
              <a:rPr lang="ar-EG" sz="3600" b="1" dirty="0" smtClean="0">
                <a:latin typeface="Calibri" pitchFamily="34" charset="0"/>
              </a:rPr>
              <a:t>القمح.</a:t>
            </a:r>
            <a:endParaRPr lang="ar-SA" sz="3600" b="1" dirty="0" smtClean="0">
              <a:latin typeface="Calibri" pitchFamily="34" charset="0"/>
            </a:endParaRPr>
          </a:p>
          <a:p>
            <a:pPr algn="ctr"/>
            <a:r>
              <a:rPr lang="ar-EG" sz="3600" b="1" dirty="0" smtClean="0">
                <a:latin typeface="Calibri" pitchFamily="34" charset="0"/>
              </a:rPr>
              <a:t>فكم </a:t>
            </a:r>
            <a:r>
              <a:rPr lang="ar-EG" sz="3600" b="1" dirty="0">
                <a:latin typeface="Calibri" pitchFamily="34" charset="0"/>
              </a:rPr>
              <a:t>تساوي </a:t>
            </a:r>
            <a:r>
              <a:rPr lang="ar-EG" sz="3600" b="1" dirty="0" smtClean="0">
                <a:latin typeface="Calibri" pitchFamily="34" charset="0"/>
              </a:rPr>
              <a:t>قيمة </a:t>
            </a:r>
            <a:r>
              <a:rPr lang="ar-EG" sz="3600" b="1" dirty="0">
                <a:latin typeface="Calibri" pitchFamily="34" charset="0"/>
              </a:rPr>
              <a:t>0,379 </a:t>
            </a:r>
            <a:r>
              <a:rPr lang="ar-EG" sz="3600" b="1" dirty="0" smtClean="0">
                <a:latin typeface="Calibri" pitchFamily="34" charset="0"/>
              </a:rPr>
              <a:t>ريال مقربة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 err="1" smtClean="0">
                <a:latin typeface="Calibri" pitchFamily="34" charset="0"/>
              </a:rPr>
              <a:t>هللة</a:t>
            </a:r>
            <a:r>
              <a:rPr lang="ar-EG" sz="3600" b="1" dirty="0" smtClean="0">
                <a:latin typeface="Calibri" pitchFamily="34" charset="0"/>
              </a:rPr>
              <a:t>؟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642910" y="5000636"/>
            <a:ext cx="8143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يوجد 100 هللة في الريال؛ 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لذا 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التقريب إلى أقرب </a:t>
            </a:r>
            <a:r>
              <a:rPr lang="ar-EG" sz="3600" b="1" dirty="0" err="1">
                <a:solidFill>
                  <a:srgbClr val="C00000"/>
                </a:solidFill>
                <a:latin typeface="Calibri" pitchFamily="34" charset="0"/>
              </a:rPr>
              <a:t>هللة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يعن</a:t>
            </a:r>
            <a:r>
              <a:rPr lang="ar-SA" sz="3600" b="1" dirty="0" smtClean="0">
                <a:solidFill>
                  <a:srgbClr val="C00000"/>
                </a:solidFill>
                <a:latin typeface="Calibri" pitchFamily="34" charset="0"/>
              </a:rPr>
              <a:t>ي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التقريب إلى أقرب جزء من مئة.</a:t>
            </a:r>
          </a:p>
        </p:txBody>
      </p:sp>
      <p:pic>
        <p:nvPicPr>
          <p:cNvPr id="10" name="صورة 9" descr="قمح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571480"/>
            <a:ext cx="1928826" cy="1214446"/>
          </a:xfrm>
          <a:prstGeom prst="bevel">
            <a:avLst>
              <a:gd name="adj" fmla="val 3088"/>
            </a:avLst>
          </a:prstGeom>
          <a:noFill/>
          <a:ln w="38100"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1" name="مخطط انسيابي: بيانات مخزّنة 10"/>
          <p:cNvSpPr/>
          <p:nvPr/>
        </p:nvSpPr>
        <p:spPr>
          <a:xfrm>
            <a:off x="6786578" y="1714488"/>
            <a:ext cx="1428760" cy="714372"/>
          </a:xfrm>
          <a:prstGeom prst="flowChartOnlineStorage">
            <a:avLst/>
          </a:prstGeom>
          <a:gradFill flip="none" rotWithShape="1">
            <a:gsLst>
              <a:gs pos="0">
                <a:srgbClr val="66FF66"/>
              </a:gs>
              <a:gs pos="64999">
                <a:srgbClr val="00CC00"/>
              </a:gs>
              <a:gs pos="100000">
                <a:srgbClr val="66FF66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قمح:</a:t>
            </a:r>
            <a:endParaRPr lang="ar-EG" sz="3600" b="1" dirty="0"/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و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مح  تمنحُ المملكة المزارعينَ مبلغ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وجد 100 هللة في الريال؛  لذا التقر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5"/>
          <p:cNvGrpSpPr>
            <a:grpSpLocks/>
          </p:cNvGrpSpPr>
          <p:nvPr/>
        </p:nvGrpSpPr>
        <p:grpSpPr bwMode="auto">
          <a:xfrm>
            <a:off x="5500688" y="2285992"/>
            <a:ext cx="3216275" cy="1577983"/>
            <a:chOff x="5714217" y="4643446"/>
            <a:chExt cx="3215501" cy="1285884"/>
          </a:xfrm>
        </p:grpSpPr>
        <p:sp>
          <p:nvSpPr>
            <p:cNvPr id="5" name="مستطيل ذو زاويتين مستديرتين في نفس الجانب 4"/>
            <p:cNvSpPr/>
            <p:nvPr/>
          </p:nvSpPr>
          <p:spPr>
            <a:xfrm>
              <a:off x="6144325" y="4643446"/>
              <a:ext cx="2785393" cy="1285884"/>
            </a:xfrm>
            <a:prstGeom prst="round2Same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10" name="رابط مستقيم 9"/>
            <p:cNvCxnSpPr/>
            <p:nvPr/>
          </p:nvCxnSpPr>
          <p:spPr>
            <a:xfrm rot="10800000">
              <a:off x="5714223" y="5516659"/>
              <a:ext cx="428525" cy="129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كسهم مستقيم 11"/>
            <p:cNvCxnSpPr/>
            <p:nvPr/>
          </p:nvCxnSpPr>
          <p:spPr>
            <a:xfrm rot="5400000" flipH="1" flipV="1">
              <a:off x="5523914" y="5335602"/>
              <a:ext cx="382193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6000760" y="2285992"/>
            <a:ext cx="278608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-150" dirty="0" smtClean="0">
                <a:solidFill>
                  <a:srgbClr val="FFFF00"/>
                </a:solidFill>
                <a:latin typeface="+mn-lt"/>
                <a:cs typeface="+mn-cs"/>
              </a:rPr>
              <a:t>ضع خط</a:t>
            </a:r>
            <a:r>
              <a:rPr lang="ar-SA" sz="3600" b="1" spc="-150" dirty="0" smtClean="0">
                <a:solidFill>
                  <a:srgbClr val="FFFF00"/>
                </a:solidFill>
                <a:latin typeface="+mn-lt"/>
                <a:cs typeface="+mn-cs"/>
              </a:rPr>
              <a:t>ًّ</a:t>
            </a:r>
            <a:r>
              <a:rPr lang="ar-EG" sz="3600" b="1" spc="-150" dirty="0" smtClean="0">
                <a:solidFill>
                  <a:srgbClr val="FFFF00"/>
                </a:solidFill>
                <a:latin typeface="+mn-lt"/>
                <a:cs typeface="+mn-cs"/>
              </a:rPr>
              <a:t>ا تحت منزلة ال</a:t>
            </a:r>
            <a:r>
              <a:rPr lang="ar-SA" sz="3600" b="1" spc="-150" dirty="0" smtClean="0">
                <a:solidFill>
                  <a:srgbClr val="FFFF00"/>
                </a:solidFill>
                <a:latin typeface="+mn-lt"/>
                <a:cs typeface="+mn-cs"/>
              </a:rPr>
              <a:t>أ</a:t>
            </a:r>
            <a:r>
              <a:rPr lang="ar-EG" sz="3600" b="1" spc="-150" dirty="0" smtClean="0">
                <a:solidFill>
                  <a:srgbClr val="FFFF00"/>
                </a:solidFill>
                <a:latin typeface="+mn-lt"/>
                <a:cs typeface="+mn-cs"/>
              </a:rPr>
              <a:t>جزاء </a:t>
            </a:r>
            <a:r>
              <a:rPr lang="ar-EG" sz="3600" b="1" spc="-150" dirty="0">
                <a:solidFill>
                  <a:srgbClr val="FFFF00"/>
                </a:solidFill>
                <a:latin typeface="+mn-lt"/>
                <a:cs typeface="+mn-cs"/>
              </a:rPr>
              <a:t>من مئة.</a:t>
            </a:r>
          </a:p>
        </p:txBody>
      </p:sp>
      <p:grpSp>
        <p:nvGrpSpPr>
          <p:cNvPr id="3" name="مجموعة 20"/>
          <p:cNvGrpSpPr>
            <a:grpSpLocks/>
          </p:cNvGrpSpPr>
          <p:nvPr/>
        </p:nvGrpSpPr>
        <p:grpSpPr bwMode="auto">
          <a:xfrm>
            <a:off x="214313" y="785813"/>
            <a:ext cx="5500697" cy="3143253"/>
            <a:chOff x="142876" y="3357562"/>
            <a:chExt cx="5944573" cy="3143282"/>
          </a:xfrm>
        </p:grpSpPr>
        <p:sp>
          <p:nvSpPr>
            <p:cNvPr id="7" name="مستطيل ذو زاويتين مستديرتين في نفس الجانب 6"/>
            <p:cNvSpPr/>
            <p:nvPr/>
          </p:nvSpPr>
          <p:spPr>
            <a:xfrm>
              <a:off x="142876" y="3357562"/>
              <a:ext cx="4786531" cy="3143282"/>
            </a:xfrm>
            <a:prstGeom prst="round2SameRect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cxnSp>
          <p:nvCxnSpPr>
            <p:cNvPr id="18" name="رابط مستقيم 17"/>
            <p:cNvCxnSpPr/>
            <p:nvPr/>
          </p:nvCxnSpPr>
          <p:spPr>
            <a:xfrm>
              <a:off x="4929407" y="4356229"/>
              <a:ext cx="1158040" cy="145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كسهم مستقيم 19"/>
            <p:cNvCxnSpPr/>
            <p:nvPr/>
          </p:nvCxnSpPr>
          <p:spPr>
            <a:xfrm rot="5400000">
              <a:off x="5871318" y="4570374"/>
              <a:ext cx="428819" cy="344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/>
          <p:nvPr/>
        </p:nvSpPr>
        <p:spPr>
          <a:xfrm>
            <a:off x="285720" y="928670"/>
            <a:ext cx="428628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-150" dirty="0" smtClean="0">
                <a:latin typeface="+mn-lt"/>
                <a:cs typeface="+mn-cs"/>
              </a:rPr>
              <a:t>ثم انظر </a:t>
            </a:r>
            <a:r>
              <a:rPr lang="ar-EG" sz="3600" b="1" spc="-150" dirty="0">
                <a:latin typeface="+mn-lt"/>
                <a:cs typeface="+mn-cs"/>
              </a:rPr>
              <a:t>إلى </a:t>
            </a:r>
            <a:r>
              <a:rPr lang="ar-EG" sz="3600" b="1" spc="-150" dirty="0" smtClean="0">
                <a:latin typeface="+mn-lt"/>
                <a:cs typeface="+mn-cs"/>
              </a:rPr>
              <a:t>الرقم </a:t>
            </a:r>
            <a:r>
              <a:rPr lang="ar-EG" sz="3600" b="1" spc="-150" dirty="0">
                <a:latin typeface="+mn-lt"/>
                <a:cs typeface="+mn-cs"/>
              </a:rPr>
              <a:t>الذي عن </a:t>
            </a:r>
            <a:r>
              <a:rPr lang="ar-EG" sz="3600" b="1" spc="-150" dirty="0" smtClean="0">
                <a:latin typeface="+mn-lt"/>
                <a:cs typeface="+mn-cs"/>
              </a:rPr>
              <a:t>يمين المنزلة </a:t>
            </a:r>
            <a:r>
              <a:rPr lang="ar-EG" sz="3600" b="1" spc="-150" dirty="0">
                <a:latin typeface="+mn-lt"/>
                <a:cs typeface="+mn-cs"/>
              </a:rPr>
              <a:t>التي </a:t>
            </a:r>
            <a:r>
              <a:rPr lang="ar-EG" sz="3600" b="1" spc="-150" dirty="0" smtClean="0">
                <a:latin typeface="+mn-lt"/>
                <a:cs typeface="+mn-cs"/>
              </a:rPr>
              <a:t>تحتها خط، </a:t>
            </a:r>
            <a:r>
              <a:rPr lang="ar-EG" sz="3600" b="1" spc="-150" dirty="0">
                <a:latin typeface="+mn-lt"/>
                <a:cs typeface="+mn-cs"/>
              </a:rPr>
              <a:t>وبما </a:t>
            </a:r>
            <a:r>
              <a:rPr lang="ar-EG" sz="3600" b="1" spc="-150" dirty="0" smtClean="0">
                <a:latin typeface="+mn-lt"/>
                <a:cs typeface="+mn-cs"/>
              </a:rPr>
              <a:t>أنه أكبر  </a:t>
            </a:r>
            <a:r>
              <a:rPr lang="ar-EG" sz="3600" b="1" spc="-150" dirty="0">
                <a:latin typeface="+mn-lt"/>
                <a:cs typeface="+mn-cs"/>
              </a:rPr>
              <a:t>من 5</a:t>
            </a:r>
            <a:r>
              <a:rPr lang="ar-EG" sz="3600" b="1" spc="-150" dirty="0" smtClean="0">
                <a:latin typeface="+mn-lt"/>
                <a:cs typeface="+mn-cs"/>
              </a:rPr>
              <a:t>،</a:t>
            </a:r>
            <a:r>
              <a:rPr lang="ar-SA" sz="3600" b="1" spc="-150" dirty="0" smtClean="0">
                <a:latin typeface="+mn-lt"/>
                <a:cs typeface="+mn-cs"/>
              </a:rPr>
              <a:t/>
            </a:r>
            <a:br>
              <a:rPr lang="ar-SA" sz="3600" b="1" spc="-150" dirty="0" smtClean="0">
                <a:latin typeface="+mn-lt"/>
                <a:cs typeface="+mn-cs"/>
              </a:rPr>
            </a:br>
            <a:r>
              <a:rPr lang="ar-EG" sz="3600" b="1" spc="-150" dirty="0" smtClean="0">
                <a:latin typeface="+mn-lt"/>
                <a:cs typeface="+mn-cs"/>
              </a:rPr>
              <a:t>إذن نضيف واحد</a:t>
            </a:r>
            <a:r>
              <a:rPr lang="ar-SA" sz="3600" b="1" spc="-150" dirty="0" smtClean="0">
                <a:latin typeface="+mn-lt"/>
                <a:cs typeface="+mn-cs"/>
              </a:rPr>
              <a:t>ً</a:t>
            </a:r>
            <a:r>
              <a:rPr lang="ar-EG" sz="3600" b="1" spc="-150" dirty="0" smtClean="0">
                <a:latin typeface="+mn-lt"/>
                <a:cs typeface="+mn-cs"/>
              </a:rPr>
              <a:t>ا </a:t>
            </a:r>
            <a:r>
              <a:rPr lang="ar-EG" sz="3600" b="1" spc="-150" dirty="0">
                <a:latin typeface="+mn-lt"/>
                <a:cs typeface="+mn-cs"/>
              </a:rPr>
              <a:t>إلى </a:t>
            </a:r>
            <a:r>
              <a:rPr lang="ar-EG" sz="3600" b="1" spc="-150" dirty="0" smtClean="0">
                <a:latin typeface="+mn-lt"/>
                <a:cs typeface="+mn-cs"/>
              </a:rPr>
              <a:t>منزلة الأجزاء </a:t>
            </a:r>
            <a:r>
              <a:rPr lang="ar-EG" sz="3600" b="1" spc="-150" dirty="0">
                <a:latin typeface="+mn-lt"/>
                <a:cs typeface="+mn-cs"/>
              </a:rPr>
              <a:t>من </a:t>
            </a:r>
            <a:r>
              <a:rPr lang="ar-EG" sz="3600" b="1" spc="-150" dirty="0" smtClean="0">
                <a:latin typeface="+mn-lt"/>
                <a:cs typeface="+mn-cs"/>
              </a:rPr>
              <a:t>مئة.</a:t>
            </a:r>
            <a:endParaRPr lang="ar-EG" sz="3600" b="1" spc="-150" dirty="0">
              <a:latin typeface="+mn-lt"/>
              <a:cs typeface="+mn-cs"/>
            </a:endParaRPr>
          </a:p>
        </p:txBody>
      </p:sp>
      <p:grpSp>
        <p:nvGrpSpPr>
          <p:cNvPr id="4" name="مجموعة 23"/>
          <p:cNvGrpSpPr>
            <a:grpSpLocks/>
          </p:cNvGrpSpPr>
          <p:nvPr/>
        </p:nvGrpSpPr>
        <p:grpSpPr bwMode="auto">
          <a:xfrm>
            <a:off x="4429125" y="2282825"/>
            <a:ext cx="1500188" cy="717550"/>
            <a:chOff x="4429124" y="4572008"/>
            <a:chExt cx="1500198" cy="717769"/>
          </a:xfrm>
        </p:grpSpPr>
        <p:sp>
          <p:nvSpPr>
            <p:cNvPr id="19465" name="مربع نص 21"/>
            <p:cNvSpPr txBox="1">
              <a:spLocks noChangeArrowheads="1"/>
            </p:cNvSpPr>
            <p:nvPr/>
          </p:nvSpPr>
          <p:spPr bwMode="auto">
            <a:xfrm>
              <a:off x="4429124" y="4572008"/>
              <a:ext cx="150019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dirty="0">
                  <a:latin typeface="Calibri" pitchFamily="34" charset="0"/>
                </a:rPr>
                <a:t>0,37</a:t>
              </a:r>
              <a:r>
                <a:rPr lang="ar-EG" sz="3600" dirty="0">
                  <a:solidFill>
                    <a:srgbClr val="FF0000"/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19466" name="مربع نص 22"/>
            <p:cNvSpPr txBox="1">
              <a:spLocks noChangeArrowheads="1"/>
            </p:cNvSpPr>
            <p:nvPr/>
          </p:nvSpPr>
          <p:spPr bwMode="auto">
            <a:xfrm>
              <a:off x="5000628" y="4643446"/>
              <a:ext cx="6429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dirty="0">
                  <a:latin typeface="Calibri" pitchFamily="34" charset="0"/>
                </a:rPr>
                <a:t>-</a:t>
              </a:r>
            </a:p>
          </p:txBody>
        </p:sp>
      </p:grpSp>
      <p:sp>
        <p:nvSpPr>
          <p:cNvPr id="26" name="مخطط انسيابي: محطة طرفية 25"/>
          <p:cNvSpPr/>
          <p:nvPr/>
        </p:nvSpPr>
        <p:spPr>
          <a:xfrm>
            <a:off x="857275" y="4572008"/>
            <a:ext cx="7286625" cy="1643074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" name="مربع نص 26"/>
          <p:cNvSpPr txBox="1"/>
          <p:nvPr/>
        </p:nvSpPr>
        <p:spPr>
          <a:xfrm>
            <a:off x="1071557" y="4871877"/>
            <a:ext cx="69294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-150" dirty="0">
                <a:latin typeface="+mn-lt"/>
                <a:cs typeface="+mn-cs"/>
              </a:rPr>
              <a:t>إلى أقرب هللة، تمنح المملكة المزارعين 0,38 ريال عن كل كيلو قمح منتج.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ضعْ خطَّا تحتَ منزلةِ الاجزاءِ من م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َّ انظرْ إلى الرقمِ الذي عن يمينِ المنزل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لى أقرب هللة، تمنح المملكة المزار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6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5"/>
          <p:cNvGrpSpPr>
            <a:grpSpLocks/>
          </p:cNvGrpSpPr>
          <p:nvPr/>
        </p:nvGrpSpPr>
        <p:grpSpPr bwMode="auto">
          <a:xfrm rot="10800000" flipH="1" flipV="1">
            <a:off x="428622" y="4500570"/>
            <a:ext cx="7858154" cy="2214554"/>
            <a:chOff x="1571604" y="2214554"/>
            <a:chExt cx="6367506" cy="4081490"/>
          </a:xfrm>
        </p:grpSpPr>
        <p:sp>
          <p:nvSpPr>
            <p:cNvPr id="19" name="مخطط انسيابي: مستند 18"/>
            <p:cNvSpPr/>
            <p:nvPr/>
          </p:nvSpPr>
          <p:spPr>
            <a:xfrm>
              <a:off x="1571604" y="2214554"/>
              <a:ext cx="6215468" cy="3928732"/>
            </a:xfrm>
            <a:prstGeom prst="flowChartDocumen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0" name="مخطط انسيابي: مستند 19"/>
            <p:cNvSpPr/>
            <p:nvPr/>
          </p:nvSpPr>
          <p:spPr>
            <a:xfrm>
              <a:off x="1723641" y="2367312"/>
              <a:ext cx="6215469" cy="3928732"/>
            </a:xfrm>
            <a:prstGeom prst="flowChartDocument">
              <a:avLst/>
            </a:prstGeom>
            <a:solidFill>
              <a:srgbClr val="FFC000">
                <a:alpha val="9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2" name="مجموعة 5"/>
          <p:cNvGrpSpPr>
            <a:grpSpLocks/>
          </p:cNvGrpSpPr>
          <p:nvPr/>
        </p:nvGrpSpPr>
        <p:grpSpPr bwMode="auto">
          <a:xfrm flipH="1" flipV="1">
            <a:off x="357158" y="1928800"/>
            <a:ext cx="7858154" cy="2357456"/>
            <a:chOff x="1571604" y="2214554"/>
            <a:chExt cx="6367506" cy="4081490"/>
          </a:xfrm>
        </p:grpSpPr>
        <p:sp>
          <p:nvSpPr>
            <p:cNvPr id="7" name="مخطط انسيابي: مستند 6"/>
            <p:cNvSpPr/>
            <p:nvPr/>
          </p:nvSpPr>
          <p:spPr>
            <a:xfrm>
              <a:off x="1571604" y="2214554"/>
              <a:ext cx="6215468" cy="3928732"/>
            </a:xfrm>
            <a:prstGeom prst="flowChartDocumen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مخطط انسيابي: مستند 7"/>
            <p:cNvSpPr/>
            <p:nvPr/>
          </p:nvSpPr>
          <p:spPr>
            <a:xfrm>
              <a:off x="1723641" y="2367312"/>
              <a:ext cx="6215469" cy="3928732"/>
            </a:xfrm>
            <a:prstGeom prst="flowChartDocument">
              <a:avLst/>
            </a:prstGeom>
            <a:solidFill>
              <a:srgbClr val="002060">
                <a:alpha val="9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0034" y="2192246"/>
            <a:ext cx="75009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جـ) حيوانات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يبلغ معدل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ارتفاع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الجمل العربي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1,85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متر تقريب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ً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ا. قرب</a:t>
            </a:r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ِ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الكسر العشري 1,85 إلى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أقرب متر.</a:t>
            </a:r>
            <a:endParaRPr lang="ar-EG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" name="صورة 10" descr="جمل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28604"/>
            <a:ext cx="2424112" cy="1790700"/>
          </a:xfrm>
          <a:prstGeom prst="wave">
            <a:avLst>
              <a:gd name="adj1" fmla="val 2839"/>
              <a:gd name="adj2" fmla="val 0"/>
            </a:avLst>
          </a:prstGeom>
          <a:noFill/>
          <a:ln w="44450"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642910" y="4643446"/>
            <a:ext cx="75009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/>
              <a:t>بما أن العدد في منزلة الجزء من عشرة هو 8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إذن أضف واحد</a:t>
            </a:r>
            <a:r>
              <a:rPr lang="ar-SA" sz="3600" b="1" dirty="0" err="1" smtClean="0"/>
              <a:t>ًا</a:t>
            </a:r>
            <a:r>
              <a:rPr lang="ar-EG" sz="3600" b="1" dirty="0" smtClean="0"/>
              <a:t> إل</a:t>
            </a:r>
            <a:r>
              <a:rPr lang="ar-SA" sz="3600" b="1" dirty="0" smtClean="0"/>
              <a:t>ى</a:t>
            </a:r>
            <a:r>
              <a:rPr lang="ar-EG" sz="3600" b="1" dirty="0" smtClean="0"/>
              <a:t> المنزلة التي بعدها وهي 1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إذن 1٫85 ≈ 2 أي مترين.  </a:t>
            </a:r>
            <a:endParaRPr lang="en-US" sz="3600" b="1" dirty="0"/>
          </a:p>
        </p:txBody>
      </p:sp>
      <p:grpSp>
        <p:nvGrpSpPr>
          <p:cNvPr id="12" name="مجموعة 3"/>
          <p:cNvGrpSpPr>
            <a:grpSpLocks/>
          </p:cNvGrpSpPr>
          <p:nvPr/>
        </p:nvGrpSpPr>
        <p:grpSpPr bwMode="auto">
          <a:xfrm>
            <a:off x="5072063" y="71438"/>
            <a:ext cx="3557603" cy="1500187"/>
            <a:chOff x="5286379" y="71438"/>
            <a:chExt cx="3557622" cy="1500174"/>
          </a:xfrm>
        </p:grpSpPr>
        <p:sp>
          <p:nvSpPr>
            <p:cNvPr id="13" name="مخطط انسيابي: مهلة 12"/>
            <p:cNvSpPr/>
            <p:nvPr/>
          </p:nvSpPr>
          <p:spPr>
            <a:xfrm flipH="1">
              <a:off x="5286379" y="71438"/>
              <a:ext cx="3143288" cy="1500174"/>
            </a:xfrm>
            <a:prstGeom prst="flowChartDelay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5" name="صورة 1" descr="MR900434665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29601" y="371460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929190" y="500063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تحقق من </a:t>
            </a:r>
            <a:r>
              <a:rPr lang="ar-EG" sz="3600" b="1" dirty="0" smtClean="0">
                <a:latin typeface="Calibri" pitchFamily="34" charset="0"/>
              </a:rPr>
              <a:t>فهمك:</a:t>
            </a:r>
            <a:endParaRPr lang="ar-EG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يو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ا أن العدد في منزلة الجزء من عشرة هو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3" name="موجة مزدوجة 2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21517" name="صورة 1" descr="MR900434665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6" name="مستطيل ذو زاوية واحدة مخدوشة ودائرية 5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  <p:sp>
        <p:nvSpPr>
          <p:cNvPr id="8" name="مستطيل ذو زاويتين مستديرتين في نفس الجانب 7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4" name="مجموعة 10"/>
          <p:cNvGrpSpPr>
            <a:grpSpLocks/>
          </p:cNvGrpSpPr>
          <p:nvPr/>
        </p:nvGrpSpPr>
        <p:grpSpPr bwMode="auto">
          <a:xfrm>
            <a:off x="7643834" y="3571882"/>
            <a:ext cx="714375" cy="857250"/>
            <a:chOff x="8072462" y="3429000"/>
            <a:chExt cx="714380" cy="857256"/>
          </a:xfrm>
        </p:grpSpPr>
        <p:sp>
          <p:nvSpPr>
            <p:cNvPr id="9" name="نجمة مكونة من 10 نقاط 8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1516" name="مربع نص 9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785918" y="3711581"/>
            <a:ext cx="5857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0,329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عشرة.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1357267" y="4786321"/>
            <a:ext cx="6429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0٫329 ≈  0٫3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ثالان 1، 2  قرّبْ كلاَّ ممّا يأتي إلى المنزل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,329 إلى أقربِ جزءٍ من عشر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5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٫329 ≈  0٫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 autoUpdateAnimBg="0"/>
      <p:bldP spid="7" grpId="0" autoUpdateAnimBg="0"/>
      <p:bldP spid="8" grpId="0" animBg="1" autoUpdateAnimBg="0"/>
      <p:bldP spid="12" grpId="0" autoUpdateAnimBg="0"/>
      <p:bldP spid="15390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ذو زاويتين مستديرتين في نفس الجانب 21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4" name="مجموعة 13"/>
          <p:cNvGrpSpPr>
            <a:grpSpLocks/>
          </p:cNvGrpSpPr>
          <p:nvPr/>
        </p:nvGrpSpPr>
        <p:grpSpPr bwMode="auto">
          <a:xfrm>
            <a:off x="7643834" y="3571882"/>
            <a:ext cx="714375" cy="857250"/>
            <a:chOff x="8072462" y="3429000"/>
            <a:chExt cx="714380" cy="857256"/>
          </a:xfrm>
        </p:grpSpPr>
        <p:sp>
          <p:nvSpPr>
            <p:cNvPr id="15" name="نجمة مكونة من 10 نقاط 1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2540" name="مربع نص 15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714480" y="3783019"/>
            <a:ext cx="5857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1,75 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عدد كلي. </a:t>
            </a: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643063" y="4926013"/>
            <a:ext cx="6429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1٫75 ≈ 2 </a:t>
            </a:r>
            <a:endParaRPr lang="en-US" sz="3600" dirty="0">
              <a:solidFill>
                <a:srgbClr val="0000FF"/>
              </a:solidFill>
            </a:endParaRPr>
          </a:p>
        </p:txBody>
      </p:sp>
      <p:grpSp>
        <p:nvGrpSpPr>
          <p:cNvPr id="14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16" name="موجة مزدوجة 15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8" name="صورة 1" descr="MR900434665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20" name="مستطيل ذو زاوية واحدة مخدوشة ودائرية 19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,75 إلى أقربِ عدد ك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٫75 ≈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ستطيل ذو زاويتين مستديرتين في نفس الجانب 22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24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25" name="موجة مزدوجة 24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26" name="صورة 1" descr="MR900434665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28" name="مستطيل ذو زاوية واحدة مخدوشة ودائرية 27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133499" y="3711581"/>
            <a:ext cx="686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45,522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مئة. </a:t>
            </a:r>
            <a:endParaRPr lang="ar-EG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4" name="مجموعة 18"/>
          <p:cNvGrpSpPr>
            <a:grpSpLocks/>
          </p:cNvGrpSpPr>
          <p:nvPr/>
        </p:nvGrpSpPr>
        <p:grpSpPr bwMode="auto">
          <a:xfrm>
            <a:off x="7643834" y="3571876"/>
            <a:ext cx="714375" cy="857250"/>
            <a:chOff x="8072462" y="3429000"/>
            <a:chExt cx="714380" cy="857256"/>
          </a:xfrm>
        </p:grpSpPr>
        <p:sp>
          <p:nvSpPr>
            <p:cNvPr id="20" name="نجمة مكونة من 10 نقاط 19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3564" name="مربع نص 20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214438" y="5000636"/>
            <a:ext cx="7000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45٫522 ≈ 45٫52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5,522 إلى أقربِ جزءٍ من م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5٫522 ≈ 45٫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ذو زاويتين مستديرتين في نفس الجانب 13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4" name="مجموعة 21"/>
          <p:cNvGrpSpPr>
            <a:grpSpLocks/>
          </p:cNvGrpSpPr>
          <p:nvPr/>
        </p:nvGrpSpPr>
        <p:grpSpPr bwMode="auto">
          <a:xfrm>
            <a:off x="7643834" y="3714758"/>
            <a:ext cx="714375" cy="857250"/>
            <a:chOff x="8072462" y="3429000"/>
            <a:chExt cx="714380" cy="857256"/>
          </a:xfrm>
        </p:grpSpPr>
        <p:sp>
          <p:nvSpPr>
            <p:cNvPr id="23" name="نجمة مكونة من 10 نقاط 22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4588" name="مربع نص 23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4</a:t>
              </a:r>
            </a:p>
          </p:txBody>
        </p:sp>
      </p:grp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1142976" y="3783020"/>
            <a:ext cx="6867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0,5888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ألف. </a:t>
            </a:r>
            <a:endParaRPr lang="ar-EG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1214438" y="4929188"/>
            <a:ext cx="7000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0٫5888 ≈  0٫589</a:t>
            </a:r>
            <a:endParaRPr lang="en-US" sz="3600" dirty="0">
              <a:solidFill>
                <a:srgbClr val="0000FF"/>
              </a:solidFill>
            </a:endParaRPr>
          </a:p>
        </p:txBody>
      </p:sp>
      <p:grpSp>
        <p:nvGrpSpPr>
          <p:cNvPr id="15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16" name="موجة مزدوجة 15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7" name="صورة 1" descr="MR900434665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20" name="مستطيل ذو زاوية واحدة مخدوشة ودائرية 19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,5888 إلى أقربِ جزءٍ من أل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٫5888 ≈  0٫5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ذو زاويتين مستديرتين في نفس الجانب 13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8"/>
          <p:cNvGrpSpPr>
            <a:grpSpLocks/>
          </p:cNvGrpSpPr>
          <p:nvPr/>
        </p:nvGrpSpPr>
        <p:grpSpPr bwMode="auto">
          <a:xfrm>
            <a:off x="7643834" y="3643314"/>
            <a:ext cx="714375" cy="857250"/>
            <a:chOff x="8072462" y="3429000"/>
            <a:chExt cx="714380" cy="857256"/>
          </a:xfrm>
        </p:grpSpPr>
        <p:sp>
          <p:nvSpPr>
            <p:cNvPr id="10" name="نجمة مكونة من 10 نقاط 9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5612" name="مربع نص 10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5</a:t>
              </a:r>
            </a:p>
          </p:txBody>
        </p:sp>
      </p:grp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928662" y="3854457"/>
            <a:ext cx="686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7,67597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عشرة </a:t>
            </a:r>
            <a:r>
              <a:rPr lang="ar-EG" sz="3600" b="1" dirty="0" smtClean="0">
                <a:latin typeface="Calibri" pitchFamily="34" charset="0"/>
              </a:rPr>
              <a:t>آلاف</a:t>
            </a:r>
            <a:endParaRPr lang="ar-EG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1071590" y="4929188"/>
            <a:ext cx="7429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7٫67597 ≈ 7٫6760 </a:t>
            </a:r>
            <a:endParaRPr lang="en-US" sz="3600" dirty="0">
              <a:solidFill>
                <a:srgbClr val="0000FF"/>
              </a:solidFill>
            </a:endParaRPr>
          </a:p>
        </p:txBody>
      </p:sp>
      <p:grpSp>
        <p:nvGrpSpPr>
          <p:cNvPr id="15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16" name="موجة مزدوجة 15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7" name="صورة 1" descr="MR900434665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19" name="مستطيل ذو زاوية واحدة مخدوشة ودائرية 18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نير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,67597 إلى أقربِ جزءٍ من عشرة آل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٫67597 ≈ 7٫67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ذو زاويتين مستديرتين في نفس الجانب 14"/>
          <p:cNvSpPr/>
          <p:nvPr/>
        </p:nvSpPr>
        <p:spPr>
          <a:xfrm>
            <a:off x="1071538" y="3500440"/>
            <a:ext cx="6929438" cy="2500328"/>
          </a:xfrm>
          <a:prstGeom prst="round2SameRect">
            <a:avLst>
              <a:gd name="adj1" fmla="val 0"/>
              <a:gd name="adj2" fmla="val 27675"/>
            </a:avLst>
          </a:prstGeom>
          <a:solidFill>
            <a:srgbClr val="FFFF66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12"/>
          <p:cNvGrpSpPr>
            <a:grpSpLocks/>
          </p:cNvGrpSpPr>
          <p:nvPr/>
        </p:nvGrpSpPr>
        <p:grpSpPr bwMode="auto">
          <a:xfrm>
            <a:off x="7643834" y="3714752"/>
            <a:ext cx="714375" cy="857250"/>
            <a:chOff x="8072462" y="3429000"/>
            <a:chExt cx="714380" cy="857256"/>
          </a:xfrm>
        </p:grpSpPr>
        <p:sp>
          <p:nvSpPr>
            <p:cNvPr id="14" name="نجمة مكونة من 10 نقاط 13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6636" name="مربع نص 14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6</a:t>
              </a:r>
            </a:p>
          </p:txBody>
        </p:sp>
      </p:grp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1214438" y="3854457"/>
            <a:ext cx="686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34,59 إلى </a:t>
            </a:r>
            <a:r>
              <a:rPr lang="ar-EG" sz="3600" b="1" dirty="0" smtClean="0">
                <a:latin typeface="Calibri" pitchFamily="34" charset="0"/>
              </a:rPr>
              <a:t>أقرب عشرة</a:t>
            </a:r>
            <a:endParaRPr lang="ar-EG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1143028" y="4929188"/>
            <a:ext cx="7429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34٫59 ≈ 34٫6 </a:t>
            </a:r>
            <a:endParaRPr lang="en-US" sz="3600" dirty="0">
              <a:solidFill>
                <a:srgbClr val="0000FF"/>
              </a:solidFill>
            </a:endParaRPr>
          </a:p>
        </p:txBody>
      </p:sp>
      <p:grpSp>
        <p:nvGrpSpPr>
          <p:cNvPr id="17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18" name="موجة مزدوجة 17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9" name="صورة 1" descr="MR900434665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  <p:sp>
        <p:nvSpPr>
          <p:cNvPr id="22" name="مستطيل ذو زاوية واحدة مخدوشة ودائرية 21"/>
          <p:cNvSpPr/>
          <p:nvPr/>
        </p:nvSpPr>
        <p:spPr>
          <a:xfrm>
            <a:off x="357188" y="1571625"/>
            <a:ext cx="8429625" cy="1500188"/>
          </a:xfrm>
          <a:prstGeom prst="snipRoundRect">
            <a:avLst/>
          </a:prstGeom>
          <a:gradFill flip="none" rotWithShape="1"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428625" y="1643050"/>
            <a:ext cx="8143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المثالان 1،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قرب</a:t>
            </a:r>
            <a:r>
              <a:rPr lang="ar-SA" sz="4000" b="1" dirty="0" smtClean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ك</a:t>
            </a:r>
            <a:r>
              <a:rPr lang="ar-SA" sz="4000" b="1" dirty="0" smtClean="0">
                <a:latin typeface="Calibri" pitchFamily="34" charset="0"/>
              </a:rPr>
              <a:t>ُ</a:t>
            </a:r>
            <a:r>
              <a:rPr lang="ar-EG" sz="4000" b="1" dirty="0" smtClean="0">
                <a:latin typeface="Calibri" pitchFamily="34" charset="0"/>
              </a:rPr>
              <a:t>لا</a:t>
            </a:r>
            <a:r>
              <a:rPr lang="ar-SA" sz="4000" b="1" dirty="0" smtClean="0">
                <a:latin typeface="Calibri" pitchFamily="34" charset="0"/>
              </a:rPr>
              <a:t>ًّ</a:t>
            </a:r>
            <a:r>
              <a:rPr lang="ar-EG" sz="4000" b="1" dirty="0" smtClean="0">
                <a:latin typeface="Calibri" pitchFamily="34" charset="0"/>
              </a:rPr>
              <a:t> مما </a:t>
            </a:r>
            <a:r>
              <a:rPr lang="ar-EG" sz="4000" b="1" dirty="0">
                <a:latin typeface="Calibri" pitchFamily="34" charset="0"/>
              </a:rPr>
              <a:t>يأتي إلى </a:t>
            </a:r>
            <a:r>
              <a:rPr lang="ar-EG" sz="4000" b="1" dirty="0" smtClean="0">
                <a:latin typeface="Calibri" pitchFamily="34" charset="0"/>
              </a:rPr>
              <a:t>المنزلة المشار </a:t>
            </a:r>
            <a:r>
              <a:rPr lang="ar-EG" sz="40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,59 إلى أقربِ عش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٫59 ≈ 34٫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حطة طرفية 5"/>
          <p:cNvSpPr/>
          <p:nvPr/>
        </p:nvSpPr>
        <p:spPr>
          <a:xfrm>
            <a:off x="0" y="642918"/>
            <a:ext cx="2428875" cy="1071562"/>
          </a:xfrm>
          <a:prstGeom prst="flowChartTerminator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14314" y="857232"/>
            <a:ext cx="200023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المثال 3</a:t>
            </a:r>
          </a:p>
        </p:txBody>
      </p:sp>
      <p:sp>
        <p:nvSpPr>
          <p:cNvPr id="8" name="مستطيل مخدوش من كلا الطرفين 7"/>
          <p:cNvSpPr/>
          <p:nvPr/>
        </p:nvSpPr>
        <p:spPr>
          <a:xfrm flipV="1">
            <a:off x="857250" y="2143116"/>
            <a:ext cx="7286650" cy="3357563"/>
          </a:xfrm>
          <a:prstGeom prst="snip2Same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8"/>
          <p:cNvGrpSpPr>
            <a:grpSpLocks/>
          </p:cNvGrpSpPr>
          <p:nvPr/>
        </p:nvGrpSpPr>
        <p:grpSpPr bwMode="auto">
          <a:xfrm>
            <a:off x="7786688" y="2357438"/>
            <a:ext cx="714375" cy="857250"/>
            <a:chOff x="8072462" y="3429000"/>
            <a:chExt cx="714380" cy="857256"/>
          </a:xfrm>
          <a:solidFill>
            <a:srgbClr val="FF33CC"/>
          </a:solidFill>
        </p:grpSpPr>
        <p:sp>
          <p:nvSpPr>
            <p:cNvPr id="10" name="نجمة مكونة من 10 نقاط 9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660" name="مربع نص 10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7</a:t>
              </a:r>
            </a:p>
          </p:txBody>
        </p:sp>
      </p:grp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285874" y="2443163"/>
            <a:ext cx="62865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قياس: </a:t>
            </a:r>
            <a:r>
              <a:rPr lang="ar-EG" sz="3600" b="1" dirty="0" smtClean="0">
                <a:latin typeface="Calibri" pitchFamily="34" charset="0"/>
              </a:rPr>
              <a:t>يبلغ طول شريط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البلاستيك </a:t>
            </a:r>
            <a:r>
              <a:rPr lang="ar-EG" sz="3600" b="1" dirty="0">
                <a:latin typeface="Calibri" pitchFamily="34" charset="0"/>
              </a:rPr>
              <a:t>2,969 </a:t>
            </a:r>
            <a:r>
              <a:rPr lang="ar-EG" sz="3600" b="1" dirty="0" smtClean="0">
                <a:latin typeface="Calibri" pitchFamily="34" charset="0"/>
              </a:rPr>
              <a:t>متر. أوجد طوله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متر.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571629" y="3714752"/>
            <a:ext cx="65722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بما أن العدد في المنزلة هو</a:t>
            </a:r>
            <a:r>
              <a:rPr lang="ar-SA" sz="3200" b="1" dirty="0" smtClean="0">
                <a:solidFill>
                  <a:srgbClr val="0000FF"/>
                </a:solidFill>
              </a:rPr>
              <a:t> </a:t>
            </a:r>
            <a:r>
              <a:rPr lang="ar-EG" sz="3200" b="1" dirty="0" smtClean="0">
                <a:solidFill>
                  <a:srgbClr val="0000FF"/>
                </a:solidFill>
              </a:rPr>
              <a:t>9</a:t>
            </a:r>
            <a:r>
              <a:rPr lang="ar-SA" sz="3200" b="1" dirty="0" smtClean="0">
                <a:solidFill>
                  <a:srgbClr val="0000FF"/>
                </a:solidFill>
              </a:rPr>
              <a:t/>
            </a:r>
            <a:br>
              <a:rPr lang="ar-SA" sz="3200" b="1" dirty="0" smtClean="0">
                <a:solidFill>
                  <a:srgbClr val="0000FF"/>
                </a:solidFill>
              </a:rPr>
            </a:br>
            <a:r>
              <a:rPr lang="ar-EG" sz="3200" b="1" dirty="0" smtClean="0">
                <a:solidFill>
                  <a:srgbClr val="0000FF"/>
                </a:solidFill>
              </a:rPr>
              <a:t>إذن</a:t>
            </a:r>
            <a:r>
              <a:rPr lang="ar-SA" sz="3200" b="1" dirty="0" smtClean="0">
                <a:solidFill>
                  <a:srgbClr val="0000FF"/>
                </a:solidFill>
              </a:rPr>
              <a:t>،</a:t>
            </a:r>
            <a:r>
              <a:rPr lang="ar-EG" sz="3200" b="1" dirty="0" smtClean="0">
                <a:solidFill>
                  <a:srgbClr val="0000FF"/>
                </a:solidFill>
              </a:rPr>
              <a:t> أضف واحد</a:t>
            </a:r>
            <a:r>
              <a:rPr lang="ar-SA" sz="3200" b="1" dirty="0" smtClean="0">
                <a:solidFill>
                  <a:srgbClr val="0000FF"/>
                </a:solidFill>
              </a:rPr>
              <a:t>ً</a:t>
            </a:r>
            <a:r>
              <a:rPr lang="ar-EG" sz="3200" b="1" dirty="0" smtClean="0">
                <a:solidFill>
                  <a:srgbClr val="0000FF"/>
                </a:solidFill>
              </a:rPr>
              <a:t>ا إلي المنزلة التي بعدها وهي 2  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algn="ctr"/>
            <a:r>
              <a:rPr lang="ar-EG" sz="3200" b="1" dirty="0" smtClean="0">
                <a:solidFill>
                  <a:srgbClr val="0000FF"/>
                </a:solidFill>
              </a:rPr>
              <a:t>إذن 2٫969 ≈ 3 أمتار.</a:t>
            </a:r>
          </a:p>
        </p:txBody>
      </p:sp>
      <p:pic>
        <p:nvPicPr>
          <p:cNvPr id="14" name="صورة 13" descr="بلاستيك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000504"/>
            <a:ext cx="1304925" cy="17859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grpSp>
        <p:nvGrpSpPr>
          <p:cNvPr id="15" name="مجموعة 3"/>
          <p:cNvGrpSpPr>
            <a:grpSpLocks/>
          </p:cNvGrpSpPr>
          <p:nvPr/>
        </p:nvGrpSpPr>
        <p:grpSpPr bwMode="auto">
          <a:xfrm>
            <a:off x="5715000" y="142875"/>
            <a:ext cx="2819416" cy="1285875"/>
            <a:chOff x="5357819" y="142852"/>
            <a:chExt cx="3147278" cy="1285884"/>
          </a:xfrm>
        </p:grpSpPr>
        <p:sp>
          <p:nvSpPr>
            <p:cNvPr id="16" name="موجة مزدوجة 15"/>
            <p:cNvSpPr/>
            <p:nvPr/>
          </p:nvSpPr>
          <p:spPr>
            <a:xfrm>
              <a:off x="5357819" y="142852"/>
              <a:ext cx="2500442" cy="1285884"/>
            </a:xfrm>
            <a:prstGeom prst="doubleWave">
              <a:avLst>
                <a:gd name="adj1" fmla="val 1500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7" name="صورة 1" descr="MR900434665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90697" y="371445"/>
              <a:ext cx="914400" cy="9144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857769" y="428604"/>
            <a:ext cx="235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</a:rPr>
              <a:t>تأكد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ثال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ياس  يبلغُ طولُ شريطٍ من البلاستيك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ا أن العدد في المنزلة هو9 إذن أض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خماسي 1"/>
          <p:cNvSpPr/>
          <p:nvPr/>
        </p:nvSpPr>
        <p:spPr>
          <a:xfrm rot="9873754">
            <a:off x="5715000" y="621405"/>
            <a:ext cx="3000375" cy="1143000"/>
          </a:xfrm>
          <a:prstGeom prst="homePlat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904908">
            <a:off x="5747275" y="816053"/>
            <a:ext cx="3071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فكرة الدرس</a:t>
            </a:r>
          </a:p>
        </p:txBody>
      </p:sp>
      <p:sp>
        <p:nvSpPr>
          <p:cNvPr id="4" name="مخطط انسيابي: بيانات مخزّنة 3"/>
          <p:cNvSpPr/>
          <p:nvPr/>
        </p:nvSpPr>
        <p:spPr>
          <a:xfrm>
            <a:off x="2214563" y="2928938"/>
            <a:ext cx="4929187" cy="1785937"/>
          </a:xfrm>
          <a:prstGeom prst="flowChartOnlineStorage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357422" y="3506932"/>
            <a:ext cx="40719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أقرب الكسور العشرية</a:t>
            </a:r>
            <a:endParaRPr lang="ar-EG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صورة 6" descr="ثقف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519235"/>
            <a:ext cx="2014537" cy="15525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قرَبُ الكسورَ العشري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grpSp>
        <p:nvGrpSpPr>
          <p:cNvPr id="6" name="مجموعة 5"/>
          <p:cNvGrpSpPr>
            <a:grpSpLocks/>
          </p:cNvGrpSpPr>
          <p:nvPr/>
        </p:nvGrpSpPr>
        <p:grpSpPr bwMode="auto">
          <a:xfrm>
            <a:off x="3428992" y="1857364"/>
            <a:ext cx="5286412" cy="3286125"/>
            <a:chOff x="2571698" y="1928802"/>
            <a:chExt cx="5429326" cy="3429024"/>
          </a:xfrm>
        </p:grpSpPr>
        <p:sp>
          <p:nvSpPr>
            <p:cNvPr id="4" name="مستطيل ذو زاوية واحدة مخدوشة 3"/>
            <p:cNvSpPr/>
            <p:nvPr/>
          </p:nvSpPr>
          <p:spPr>
            <a:xfrm>
              <a:off x="2571736" y="2071264"/>
              <a:ext cx="5429288" cy="3286562"/>
            </a:xfrm>
            <a:prstGeom prst="snip1Rect">
              <a:avLst>
                <a:gd name="adj" fmla="val 254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موجة 4"/>
            <p:cNvSpPr/>
            <p:nvPr/>
          </p:nvSpPr>
          <p:spPr>
            <a:xfrm>
              <a:off x="2571698" y="1928802"/>
              <a:ext cx="5429326" cy="1429588"/>
            </a:xfrm>
            <a:prstGeom prst="wav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357686" y="2214554"/>
            <a:ext cx="37861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إرشادات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للتمارين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643717" y="3214676"/>
            <a:ext cx="171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للتمارين</a:t>
            </a:r>
          </a:p>
          <a:p>
            <a:pPr algn="ctr"/>
            <a:r>
              <a:rPr lang="ar-EG" sz="3600" b="1" dirty="0">
                <a:latin typeface="Calibri" pitchFamily="34" charset="0"/>
              </a:rPr>
              <a:t>8- 15</a:t>
            </a:r>
          </a:p>
          <a:p>
            <a:pPr algn="ctr"/>
            <a:r>
              <a:rPr lang="ar-EG" sz="3600" b="1" dirty="0">
                <a:latin typeface="Calibri" pitchFamily="34" charset="0"/>
              </a:rPr>
              <a:t>16، 17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500430" y="3214686"/>
            <a:ext cx="3143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انظر الأمثلة</a:t>
            </a:r>
          </a:p>
          <a:p>
            <a:pPr algn="ctr"/>
            <a:r>
              <a:rPr lang="ar-EG" sz="3600" b="1" dirty="0">
                <a:latin typeface="Calibri" pitchFamily="34" charset="0"/>
              </a:rPr>
              <a:t>1، 2</a:t>
            </a:r>
          </a:p>
          <a:p>
            <a:pPr algn="ctr"/>
            <a:r>
              <a:rPr lang="ar-EG" sz="3600" b="1" dirty="0">
                <a:latin typeface="Calibri" pitchFamily="34" charset="0"/>
              </a:rPr>
              <a:t>3</a:t>
            </a:r>
          </a:p>
        </p:txBody>
      </p:sp>
      <p:pic>
        <p:nvPicPr>
          <p:cNvPr id="10" name="صورة 9" descr="ورقة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357430"/>
            <a:ext cx="2143125" cy="13239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ب,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 uiExpand="1" build="allAtOnce"/>
      <p:bldP spid="9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وجة مزدوجة 3"/>
          <p:cNvSpPr/>
          <p:nvPr/>
        </p:nvSpPr>
        <p:spPr>
          <a:xfrm>
            <a:off x="1000125" y="1428750"/>
            <a:ext cx="7072313" cy="1357313"/>
          </a:xfrm>
          <a:prstGeom prst="doubleWav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-357188" y="1782763"/>
            <a:ext cx="814387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مما </a:t>
            </a:r>
            <a:r>
              <a:rPr lang="ar-EG" sz="3600" b="1" dirty="0">
                <a:latin typeface="Calibri" pitchFamily="34" charset="0"/>
              </a:rPr>
              <a:t>يأتي إلى </a:t>
            </a:r>
            <a:r>
              <a:rPr lang="ar-EG" sz="3600" b="1" dirty="0" smtClean="0">
                <a:latin typeface="Calibri" pitchFamily="34" charset="0"/>
              </a:rPr>
              <a:t>المنزلة المشار </a:t>
            </a:r>
            <a:r>
              <a:rPr lang="ar-EG" sz="3600" b="1" dirty="0">
                <a:latin typeface="Calibri" pitchFamily="34" charset="0"/>
              </a:rPr>
              <a:t>إليها:</a:t>
            </a:r>
          </a:p>
        </p:txBody>
      </p:sp>
      <p:sp>
        <p:nvSpPr>
          <p:cNvPr id="6" name="مستطيل ذو زاوية واحدة مخدوشة ودائرية 5"/>
          <p:cNvSpPr/>
          <p:nvPr/>
        </p:nvSpPr>
        <p:spPr>
          <a:xfrm flipH="1">
            <a:off x="1143000" y="3000375"/>
            <a:ext cx="6929438" cy="3643313"/>
          </a:xfrm>
          <a:prstGeom prst="snipRoundRect">
            <a:avLst>
              <a:gd name="adj1" fmla="val 11919"/>
              <a:gd name="adj2" fmla="val 16667"/>
            </a:avLst>
          </a:prstGeom>
          <a:gradFill>
            <a:gsLst>
              <a:gs pos="0">
                <a:srgbClr val="85C2FF"/>
              </a:gs>
              <a:gs pos="100000">
                <a:srgbClr val="FFEBFA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grpSp>
        <p:nvGrpSpPr>
          <p:cNvPr id="2" name="مجموعة 6"/>
          <p:cNvGrpSpPr>
            <a:grpSpLocks/>
          </p:cNvGrpSpPr>
          <p:nvPr/>
        </p:nvGrpSpPr>
        <p:grpSpPr bwMode="auto">
          <a:xfrm>
            <a:off x="7715272" y="3286125"/>
            <a:ext cx="714375" cy="857250"/>
            <a:chOff x="8072462" y="3429000"/>
            <a:chExt cx="714380" cy="857256"/>
          </a:xfrm>
        </p:grpSpPr>
        <p:sp>
          <p:nvSpPr>
            <p:cNvPr id="8" name="نجمة مكونة من 10 نقاط 7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29713" name="مربع نص 8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latin typeface="Calibri" pitchFamily="34" charset="0"/>
                </a:rPr>
                <a:t>8</a:t>
              </a:r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071563" y="3357563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7,445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عشرة. 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مجموعة 10"/>
          <p:cNvGrpSpPr>
            <a:grpSpLocks/>
          </p:cNvGrpSpPr>
          <p:nvPr/>
        </p:nvGrpSpPr>
        <p:grpSpPr bwMode="auto">
          <a:xfrm>
            <a:off x="7715272" y="4786313"/>
            <a:ext cx="714375" cy="857250"/>
            <a:chOff x="8072462" y="3429000"/>
            <a:chExt cx="714380" cy="857256"/>
          </a:xfrm>
        </p:grpSpPr>
        <p:sp>
          <p:nvSpPr>
            <p:cNvPr id="12" name="نجمة مكونة من 10 نقاط 11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29711" name="مربع نص 12"/>
            <p:cNvSpPr txBox="1">
              <a:spLocks noChangeArrowheads="1"/>
            </p:cNvSpPr>
            <p:nvPr/>
          </p:nvSpPr>
          <p:spPr bwMode="auto">
            <a:xfrm>
              <a:off x="8215338" y="3568487"/>
              <a:ext cx="4286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latin typeface="Calibri" pitchFamily="34" charset="0"/>
                </a:rPr>
                <a:t>9</a:t>
              </a:r>
            </a:p>
          </p:txBody>
        </p:sp>
      </p:grp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071563" y="4854575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7,999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عشرة. 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1285875" y="4071938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7٫445 ≈ </a:t>
            </a:r>
            <a:r>
              <a:rPr lang="ar-EG" sz="3200" b="1" dirty="0" smtClean="0">
                <a:solidFill>
                  <a:srgbClr val="C00000"/>
                </a:solidFill>
              </a:rPr>
              <a:t>7٫4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1142976" y="5715000"/>
            <a:ext cx="700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solidFill>
                  <a:srgbClr val="C00000"/>
                </a:solidFill>
              </a:rPr>
              <a:t>7٫999 ≈ 8٫0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709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 smtClean="0">
                <a:latin typeface="Calibri" pitchFamily="34" charset="0"/>
              </a:rPr>
              <a:t>تدرب, </a:t>
            </a:r>
            <a:r>
              <a:rPr lang="ar-EG" sz="3600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7" name="مخطط انسيابي: محطة طرفية 16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1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رّبْ كلاَّ ممّا يأتي إلى المنزلةِ المشارِ إل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,445 إلى أقربِ جزءٍ من عشر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٫445 ≈ 7٫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,999 إلى أقربِ جزءٍ من عشر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٫999 ≈ 8٫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4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ذو زاوية واحدة مخدوشة ودائرية 18"/>
          <p:cNvSpPr/>
          <p:nvPr/>
        </p:nvSpPr>
        <p:spPr>
          <a:xfrm flipH="1">
            <a:off x="1143000" y="3000375"/>
            <a:ext cx="6929438" cy="3643313"/>
          </a:xfrm>
          <a:prstGeom prst="snipRoundRect">
            <a:avLst>
              <a:gd name="adj1" fmla="val 11919"/>
              <a:gd name="adj2" fmla="val 16667"/>
            </a:avLst>
          </a:prstGeom>
          <a:gradFill>
            <a:gsLst>
              <a:gs pos="0">
                <a:srgbClr val="85C2FF"/>
              </a:gs>
              <a:gs pos="100000">
                <a:srgbClr val="FFEBFA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grpSp>
        <p:nvGrpSpPr>
          <p:cNvPr id="2" name="مجموعة 14"/>
          <p:cNvGrpSpPr>
            <a:grpSpLocks/>
          </p:cNvGrpSpPr>
          <p:nvPr/>
        </p:nvGrpSpPr>
        <p:grpSpPr bwMode="auto">
          <a:xfrm>
            <a:off x="7572402" y="3429000"/>
            <a:ext cx="857250" cy="857250"/>
            <a:chOff x="7929586" y="3429000"/>
            <a:chExt cx="857256" cy="857256"/>
          </a:xfrm>
        </p:grpSpPr>
        <p:sp>
          <p:nvSpPr>
            <p:cNvPr id="16" name="نجمة مكونة من 10 نقاط 15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0737" name="مربع نص 16"/>
            <p:cNvSpPr txBox="1">
              <a:spLocks noChangeArrowheads="1"/>
            </p:cNvSpPr>
            <p:nvPr/>
          </p:nvSpPr>
          <p:spPr bwMode="auto">
            <a:xfrm>
              <a:off x="7929586" y="3568487"/>
              <a:ext cx="7858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10</a:t>
              </a:r>
            </a:p>
          </p:txBody>
        </p:sp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071563" y="3357563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5,68 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عدد كلي</a:t>
            </a:r>
            <a:r>
              <a:rPr lang="ar-EG" sz="3600" b="1" dirty="0" smtClean="0">
                <a:latin typeface="Calibri" pitchFamily="34" charset="0"/>
              </a:rPr>
              <a:t>.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مجموعة 18"/>
          <p:cNvGrpSpPr>
            <a:grpSpLocks/>
          </p:cNvGrpSpPr>
          <p:nvPr/>
        </p:nvGrpSpPr>
        <p:grpSpPr bwMode="auto">
          <a:xfrm>
            <a:off x="7572395" y="5000625"/>
            <a:ext cx="857250" cy="857250"/>
            <a:chOff x="7929586" y="3429000"/>
            <a:chExt cx="857256" cy="857256"/>
          </a:xfrm>
        </p:grpSpPr>
        <p:sp>
          <p:nvSpPr>
            <p:cNvPr id="20" name="نجمة مكونة من 10 نقاط 19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0735" name="مربع نص 20"/>
            <p:cNvSpPr txBox="1">
              <a:spLocks noChangeArrowheads="1"/>
            </p:cNvSpPr>
            <p:nvPr/>
          </p:nvSpPr>
          <p:spPr bwMode="auto">
            <a:xfrm>
              <a:off x="7929586" y="3568487"/>
              <a:ext cx="7858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11</a:t>
              </a:r>
            </a:p>
          </p:txBody>
        </p:sp>
      </p:grp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1143000" y="5143500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10,49 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عدد كلي</a:t>
            </a:r>
            <a:r>
              <a:rPr lang="ar-EG" sz="3600" b="1" dirty="0" smtClean="0">
                <a:latin typeface="Calibri" pitchFamily="34" charset="0"/>
              </a:rPr>
              <a:t>.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1071563" y="4157663"/>
            <a:ext cx="6715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5٫68 ≈ </a:t>
            </a:r>
            <a:r>
              <a:rPr lang="ar-EG" sz="3600" b="1" dirty="0" smtClean="0">
                <a:solidFill>
                  <a:srgbClr val="C00000"/>
                </a:solidFill>
              </a:rPr>
              <a:t>6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7" name="موجة مزدوجة 16"/>
          <p:cNvSpPr/>
          <p:nvPr/>
        </p:nvSpPr>
        <p:spPr>
          <a:xfrm>
            <a:off x="1000125" y="1428750"/>
            <a:ext cx="7072313" cy="1357313"/>
          </a:xfrm>
          <a:prstGeom prst="doubleWav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357290" y="5783263"/>
            <a:ext cx="6215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10٫49 ≈ </a:t>
            </a:r>
            <a:r>
              <a:rPr lang="ar-EG" sz="3600" b="1" dirty="0" smtClean="0">
                <a:solidFill>
                  <a:srgbClr val="C00000"/>
                </a:solidFill>
              </a:rPr>
              <a:t>10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1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 smtClean="0">
                <a:latin typeface="Calibri" pitchFamily="34" charset="0"/>
              </a:rPr>
              <a:t>تدرب, </a:t>
            </a:r>
            <a:r>
              <a:rPr lang="ar-EG" sz="3600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3" name="مخطط انسيابي: محطة طرفية 22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10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1071538" y="1782763"/>
            <a:ext cx="6715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مما </a:t>
            </a:r>
            <a:r>
              <a:rPr lang="ar-EG" sz="3600" b="1" dirty="0">
                <a:latin typeface="Calibri" pitchFamily="34" charset="0"/>
              </a:rPr>
              <a:t>يأتي إلى </a:t>
            </a:r>
            <a:r>
              <a:rPr lang="ar-EG" sz="3600" b="1" dirty="0" smtClean="0">
                <a:latin typeface="Calibri" pitchFamily="34" charset="0"/>
              </a:rPr>
              <a:t>المنزلة المشار </a:t>
            </a:r>
            <a:r>
              <a:rPr lang="ar-EG" sz="36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,68 إلى أقربِ عدد ك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٫68 ≈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,49 إلى أقربِ عدد ك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٫49 ≈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ذو زاوية واحدة مخدوشة ودائرية 21"/>
          <p:cNvSpPr/>
          <p:nvPr/>
        </p:nvSpPr>
        <p:spPr>
          <a:xfrm flipH="1">
            <a:off x="1143000" y="3000375"/>
            <a:ext cx="6929438" cy="3643313"/>
          </a:xfrm>
          <a:prstGeom prst="snipRoundRect">
            <a:avLst>
              <a:gd name="adj1" fmla="val 11919"/>
              <a:gd name="adj2" fmla="val 16667"/>
            </a:avLst>
          </a:prstGeom>
          <a:gradFill>
            <a:gsLst>
              <a:gs pos="0">
                <a:srgbClr val="85C2FF"/>
              </a:gs>
              <a:gs pos="100000">
                <a:srgbClr val="FFEBFA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grpSp>
        <p:nvGrpSpPr>
          <p:cNvPr id="3" name="مجموعة 6"/>
          <p:cNvGrpSpPr>
            <a:grpSpLocks/>
          </p:cNvGrpSpPr>
          <p:nvPr/>
        </p:nvGrpSpPr>
        <p:grpSpPr bwMode="auto">
          <a:xfrm>
            <a:off x="7643834" y="3286124"/>
            <a:ext cx="785813" cy="857250"/>
            <a:chOff x="8001024" y="3429000"/>
            <a:chExt cx="785818" cy="857256"/>
          </a:xfrm>
        </p:grpSpPr>
        <p:sp>
          <p:nvSpPr>
            <p:cNvPr id="8" name="نجمة مكونة من 10 نقاط 7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1763" name="مربع نص 8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>
                  <a:latin typeface="Calibri" pitchFamily="34" charset="0"/>
                </a:rPr>
                <a:t>12</a:t>
              </a:r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928688" y="3286125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2,499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مئة. 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4" name="مجموعة 10"/>
          <p:cNvGrpSpPr>
            <a:grpSpLocks/>
          </p:cNvGrpSpPr>
          <p:nvPr/>
        </p:nvGrpSpPr>
        <p:grpSpPr bwMode="auto">
          <a:xfrm>
            <a:off x="7643834" y="5072074"/>
            <a:ext cx="785813" cy="857250"/>
            <a:chOff x="8001024" y="3429000"/>
            <a:chExt cx="785818" cy="857256"/>
          </a:xfrm>
        </p:grpSpPr>
        <p:sp>
          <p:nvSpPr>
            <p:cNvPr id="12" name="نجمة مكونة من 10 نقاط 11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1761" name="مربع نص 12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>
                  <a:latin typeface="Calibri" pitchFamily="34" charset="0"/>
                </a:rPr>
                <a:t>13</a:t>
              </a:r>
            </a:p>
          </p:txBody>
        </p:sp>
      </p:grp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081088" y="5143512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40,458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مئة. 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1785938" y="4071942"/>
            <a:ext cx="585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2٫499 ≈ </a:t>
            </a:r>
            <a:r>
              <a:rPr lang="ar-EG" sz="3600" b="1" dirty="0" smtClean="0">
                <a:solidFill>
                  <a:srgbClr val="C00000"/>
                </a:solidFill>
              </a:rPr>
              <a:t>2٫50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500212" y="5786454"/>
            <a:ext cx="657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40٫458 ≈ </a:t>
            </a:r>
            <a:r>
              <a:rPr lang="ar-EG" sz="3600" b="1" dirty="0" smtClean="0">
                <a:solidFill>
                  <a:srgbClr val="C00000"/>
                </a:solidFill>
              </a:rPr>
              <a:t>40٫46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3" name="موجة مزدوجة 22"/>
          <p:cNvSpPr/>
          <p:nvPr/>
        </p:nvSpPr>
        <p:spPr>
          <a:xfrm>
            <a:off x="1000125" y="1428750"/>
            <a:ext cx="7072313" cy="1357313"/>
          </a:xfrm>
          <a:prstGeom prst="doubleWav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dirty="0" smtClean="0">
                <a:latin typeface="Calibri" pitchFamily="34" charset="0"/>
              </a:rPr>
              <a:t>تدرب, </a:t>
            </a:r>
            <a:r>
              <a:rPr lang="ar-EG" sz="3600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5" name="مخطط انسيابي: محطة طرفية 24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071538" y="1782763"/>
            <a:ext cx="6715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مما </a:t>
            </a:r>
            <a:r>
              <a:rPr lang="ar-EG" sz="3600" b="1" dirty="0">
                <a:latin typeface="Calibri" pitchFamily="34" charset="0"/>
              </a:rPr>
              <a:t>يأتي إلى </a:t>
            </a:r>
            <a:r>
              <a:rPr lang="ar-EG" sz="3600" b="1" dirty="0" smtClean="0">
                <a:latin typeface="Calibri" pitchFamily="34" charset="0"/>
              </a:rPr>
              <a:t>المنزلة المشار </a:t>
            </a:r>
            <a:r>
              <a:rPr lang="ar-EG" sz="36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,499 إلى أقربِ جزءٍ من مئ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٫499 ≈ 2٫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,458 إلى أقربِ جزءٍ من مئ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0٫458 ≈ 40٫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ذو زاوية واحدة مخدوشة ودائرية 16"/>
          <p:cNvSpPr/>
          <p:nvPr/>
        </p:nvSpPr>
        <p:spPr>
          <a:xfrm flipH="1">
            <a:off x="1143000" y="3000375"/>
            <a:ext cx="6929438" cy="3643313"/>
          </a:xfrm>
          <a:prstGeom prst="snipRoundRect">
            <a:avLst>
              <a:gd name="adj1" fmla="val 11919"/>
              <a:gd name="adj2" fmla="val 16667"/>
            </a:avLst>
          </a:prstGeom>
          <a:gradFill>
            <a:gsLst>
              <a:gs pos="0">
                <a:srgbClr val="85C2FF"/>
              </a:gs>
              <a:gs pos="100000">
                <a:srgbClr val="FFEBFA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grpSp>
        <p:nvGrpSpPr>
          <p:cNvPr id="3" name="مجموعة 14"/>
          <p:cNvGrpSpPr>
            <a:grpSpLocks/>
          </p:cNvGrpSpPr>
          <p:nvPr/>
        </p:nvGrpSpPr>
        <p:grpSpPr bwMode="auto">
          <a:xfrm>
            <a:off x="7643834" y="3500438"/>
            <a:ext cx="785812" cy="857250"/>
            <a:chOff x="8001024" y="3429000"/>
            <a:chExt cx="785818" cy="857256"/>
          </a:xfrm>
        </p:grpSpPr>
        <p:sp>
          <p:nvSpPr>
            <p:cNvPr id="16" name="نجمة مكونة من 10 نقاط 15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2787" name="مربع نص 16"/>
            <p:cNvSpPr txBox="1">
              <a:spLocks noChangeArrowheads="1"/>
            </p:cNvSpPr>
            <p:nvPr/>
          </p:nvSpPr>
          <p:spPr bwMode="auto">
            <a:xfrm>
              <a:off x="8001024" y="3571876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>
                  <a:latin typeface="Calibri" pitchFamily="34" charset="0"/>
                </a:rPr>
                <a:t>14</a:t>
              </a:r>
            </a:p>
          </p:txBody>
        </p:sp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143000" y="3571875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5,4572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ألف.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4" name="مجموعة 18"/>
          <p:cNvGrpSpPr>
            <a:grpSpLocks/>
          </p:cNvGrpSpPr>
          <p:nvPr/>
        </p:nvGrpSpPr>
        <p:grpSpPr bwMode="auto">
          <a:xfrm>
            <a:off x="7643834" y="5000626"/>
            <a:ext cx="785812" cy="857250"/>
            <a:chOff x="8001024" y="3429000"/>
            <a:chExt cx="785818" cy="857256"/>
          </a:xfrm>
        </p:grpSpPr>
        <p:sp>
          <p:nvSpPr>
            <p:cNvPr id="20" name="نجمة مكونة من 10 نقاط 19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2785" name="مربع نص 20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 dirty="0">
                  <a:latin typeface="Calibri" pitchFamily="34" charset="0"/>
                </a:rPr>
                <a:t>15</a:t>
              </a:r>
            </a:p>
          </p:txBody>
        </p:sp>
      </p:grp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-71470" y="5214938"/>
            <a:ext cx="7572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45,0189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ألف.</a:t>
            </a:r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2000250" y="4487863"/>
            <a:ext cx="5857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5٫4572 ≈ </a:t>
            </a:r>
            <a:r>
              <a:rPr lang="ar-EG" sz="3200" b="1" dirty="0" smtClean="0">
                <a:solidFill>
                  <a:srgbClr val="C00000"/>
                </a:solidFill>
              </a:rPr>
              <a:t>5٫457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643089" y="5916613"/>
            <a:ext cx="671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45٫0189 ≈ </a:t>
            </a:r>
            <a:r>
              <a:rPr lang="ar-EG" sz="3200" b="1" dirty="0" smtClean="0">
                <a:solidFill>
                  <a:srgbClr val="C00000"/>
                </a:solidFill>
              </a:rPr>
              <a:t>45٫019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9" name="موجة مزدوجة 18"/>
          <p:cNvSpPr/>
          <p:nvPr/>
        </p:nvSpPr>
        <p:spPr>
          <a:xfrm>
            <a:off x="1000125" y="1428750"/>
            <a:ext cx="7072313" cy="1357313"/>
          </a:xfrm>
          <a:prstGeom prst="doubleWav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21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3" name="مخطط انسيابي: محطة طرفية 22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10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1071538" y="1782763"/>
            <a:ext cx="6715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لا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 مما </a:t>
            </a:r>
            <a:r>
              <a:rPr lang="ar-EG" sz="3600" b="1" dirty="0">
                <a:latin typeface="Calibri" pitchFamily="34" charset="0"/>
              </a:rPr>
              <a:t>يأتي إلى </a:t>
            </a:r>
            <a:r>
              <a:rPr lang="ar-EG" sz="3600" b="1" dirty="0" smtClean="0">
                <a:latin typeface="Calibri" pitchFamily="34" charset="0"/>
              </a:rPr>
              <a:t>المنزلة المشار </a:t>
            </a:r>
            <a:r>
              <a:rPr lang="ar-EG" sz="3600" b="1" dirty="0">
                <a:latin typeface="Calibri" pitchFamily="34" charset="0"/>
              </a:rPr>
              <a:t>إليها: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,4572 إلى أقربِ جزءٍ من ألف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٫4572 ≈ 5٫4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5,0189 إلى أقربِ جزءٍ من ألف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5٫0189 ≈ 45٫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8001000" y="1571625"/>
            <a:ext cx="785813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3804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16</a:t>
              </a:r>
            </a:p>
          </p:txBody>
        </p:sp>
      </p:grpSp>
      <p:grpSp>
        <p:nvGrpSpPr>
          <p:cNvPr id="3" name="مجموعة 8"/>
          <p:cNvGrpSpPr>
            <a:grpSpLocks/>
          </p:cNvGrpSpPr>
          <p:nvPr/>
        </p:nvGrpSpPr>
        <p:grpSpPr bwMode="auto">
          <a:xfrm>
            <a:off x="1643063" y="1928813"/>
            <a:ext cx="6215085" cy="4214812"/>
            <a:chOff x="1214414" y="1928802"/>
            <a:chExt cx="6786635" cy="4214842"/>
          </a:xfrm>
        </p:grpSpPr>
        <p:sp>
          <p:nvSpPr>
            <p:cNvPr id="7" name="مخطط انسيابي: مستند 6"/>
            <p:cNvSpPr/>
            <p:nvPr/>
          </p:nvSpPr>
          <p:spPr>
            <a:xfrm>
              <a:off x="1214414" y="1928802"/>
              <a:ext cx="6786610" cy="4214842"/>
            </a:xfrm>
            <a:prstGeom prst="flowChartDocumen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موجة مزدوجة 7"/>
            <p:cNvSpPr/>
            <p:nvPr/>
          </p:nvSpPr>
          <p:spPr>
            <a:xfrm>
              <a:off x="1214414" y="1928806"/>
              <a:ext cx="6786635" cy="4000541"/>
            </a:xfrm>
            <a:prstGeom prst="doubleWave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785918" y="2460630"/>
            <a:ext cx="5715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أسعار: </a:t>
            </a:r>
            <a:r>
              <a:rPr lang="ar-EG" sz="3600" b="1" dirty="0" smtClean="0">
                <a:latin typeface="Calibri" pitchFamily="34" charset="0"/>
              </a:rPr>
              <a:t>يبلغ </a:t>
            </a:r>
            <a:r>
              <a:rPr lang="ar-EG" sz="3600" b="1" dirty="0">
                <a:latin typeface="Calibri" pitchFamily="34" charset="0"/>
              </a:rPr>
              <a:t>ثمن 6 </a:t>
            </a:r>
            <a:r>
              <a:rPr lang="ar-EG" sz="3600" b="1" dirty="0" smtClean="0">
                <a:latin typeface="Calibri" pitchFamily="34" charset="0"/>
              </a:rPr>
              <a:t>حبات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البسكويت </a:t>
            </a:r>
            <a:r>
              <a:rPr lang="ar-EG" sz="3600" b="1" dirty="0">
                <a:latin typeface="Calibri" pitchFamily="34" charset="0"/>
              </a:rPr>
              <a:t>4,25 </a:t>
            </a:r>
            <a:r>
              <a:rPr lang="ar-EG" sz="3600" b="1" dirty="0" smtClean="0">
                <a:latin typeface="Calibri" pitchFamily="34" charset="0"/>
              </a:rPr>
              <a:t>ريالات.</a:t>
            </a:r>
            <a:endParaRPr lang="ar-SA" sz="3600" b="1" dirty="0" smtClean="0">
              <a:latin typeface="Calibri" pitchFamily="34" charset="0"/>
            </a:endParaRPr>
          </a:p>
          <a:p>
            <a:pPr algn="ctr"/>
            <a:r>
              <a:rPr lang="ar-EG" sz="3600" b="1" dirty="0" smtClean="0">
                <a:latin typeface="Calibri" pitchFamily="34" charset="0"/>
              </a:rPr>
              <a:t>قرب </a:t>
            </a:r>
            <a:r>
              <a:rPr lang="ar-EG" sz="3600" b="1" dirty="0">
                <a:latin typeface="Calibri" pitchFamily="34" charset="0"/>
              </a:rPr>
              <a:t>هذا </a:t>
            </a:r>
            <a:r>
              <a:rPr lang="ar-EG" sz="3600" b="1" dirty="0" smtClean="0">
                <a:latin typeface="Calibri" pitchFamily="34" charset="0"/>
              </a:rPr>
              <a:t>الثمن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ريال.</a:t>
            </a:r>
            <a:r>
              <a:rPr lang="ar-SA" sz="3600" b="1" dirty="0" smtClean="0">
                <a:latin typeface="Calibri" pitchFamily="34" charset="0"/>
              </a:rPr>
              <a:t> 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14480" y="4286250"/>
            <a:ext cx="58578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>
                <a:solidFill>
                  <a:srgbClr val="C00000"/>
                </a:solidFill>
              </a:rPr>
              <a:t>بما أن 2أصغر من 5 فإن </a:t>
            </a:r>
            <a:r>
              <a:rPr lang="ar-EG" sz="3200" b="1" dirty="0" smtClean="0">
                <a:solidFill>
                  <a:srgbClr val="C00000"/>
                </a:solidFill>
              </a:rPr>
              <a:t>4 تبق</a:t>
            </a:r>
            <a:r>
              <a:rPr lang="ar-SA" sz="3200" b="1" dirty="0" smtClean="0">
                <a:solidFill>
                  <a:srgbClr val="C00000"/>
                </a:solidFill>
              </a:rPr>
              <a:t>ى</a:t>
            </a:r>
            <a:r>
              <a:rPr lang="ar-EG" sz="3200" b="1" dirty="0" smtClean="0">
                <a:solidFill>
                  <a:srgbClr val="C00000"/>
                </a:solidFill>
              </a:rPr>
              <a:t> كما</a:t>
            </a:r>
            <a:r>
              <a:rPr lang="ar-SA" sz="3200" b="1" dirty="0" smtClean="0">
                <a:solidFill>
                  <a:srgbClr val="C00000"/>
                </a:solidFill>
              </a:rPr>
              <a:t> </a:t>
            </a:r>
            <a:r>
              <a:rPr lang="ar-EG" sz="3200" b="1" dirty="0" smtClean="0">
                <a:solidFill>
                  <a:srgbClr val="C00000"/>
                </a:solidFill>
              </a:rPr>
              <a:t>هي</a:t>
            </a:r>
            <a:r>
              <a:rPr lang="ar-SA" sz="3200" b="1" dirty="0" smtClean="0">
                <a:solidFill>
                  <a:srgbClr val="C00000"/>
                </a:solidFill>
              </a:rPr>
              <a:t>.</a:t>
            </a:r>
            <a:r>
              <a:rPr lang="ar-EG" sz="3200" b="1" dirty="0" smtClean="0">
                <a:solidFill>
                  <a:srgbClr val="C00000"/>
                </a:solidFill>
              </a:rPr>
              <a:t> </a:t>
            </a:r>
            <a:r>
              <a:rPr lang="ar-EG" sz="3200" b="1" dirty="0">
                <a:solidFill>
                  <a:srgbClr val="C00000"/>
                </a:solidFill>
              </a:rPr>
              <a:t>إذن 4٫25 ≈ 4 </a:t>
            </a:r>
            <a:r>
              <a:rPr lang="ar-EG" sz="3200" b="1" dirty="0" smtClean="0">
                <a:solidFill>
                  <a:srgbClr val="C00000"/>
                </a:solidFill>
              </a:rPr>
              <a:t>ريال</a:t>
            </a:r>
            <a:r>
              <a:rPr lang="ar-SA" sz="3200" b="1" dirty="0" err="1" smtClean="0">
                <a:solidFill>
                  <a:srgbClr val="C00000"/>
                </a:solidFill>
              </a:rPr>
              <a:t>ات</a:t>
            </a:r>
            <a:r>
              <a:rPr lang="ar-EG" sz="3200" b="1" dirty="0" smtClean="0">
                <a:solidFill>
                  <a:srgbClr val="C00000"/>
                </a:solidFill>
              </a:rPr>
              <a:t>.</a:t>
            </a:r>
            <a:endParaRPr lang="ar-EG" sz="3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2" name="صورة 11" descr="سشش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57188"/>
            <a:ext cx="2190750" cy="1500187"/>
          </a:xfrm>
          <a:prstGeom prst="roundRect">
            <a:avLst>
              <a:gd name="adj" fmla="val 4302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4" name="مخطط انسيابي: محطة طرفية 13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عار  يبلغُ ثمن 6 حبات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2أصغر من 5 فإن 4 تبق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وجة 6"/>
          <p:cNvSpPr/>
          <p:nvPr/>
        </p:nvSpPr>
        <p:spPr bwMode="auto">
          <a:xfrm>
            <a:off x="1214437" y="1997095"/>
            <a:ext cx="6929463" cy="4068762"/>
          </a:xfrm>
          <a:prstGeom prst="wave">
            <a:avLst>
              <a:gd name="adj1" fmla="val 5819"/>
              <a:gd name="adj2" fmla="val 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18" name="صورة 17" descr="vdhgjj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11220">
            <a:off x="2211890" y="1618554"/>
            <a:ext cx="2428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16" descr="vdhgjj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52777">
            <a:off x="1443262" y="1532961"/>
            <a:ext cx="2428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12" descr="vdhgjj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05987">
            <a:off x="751258" y="1759967"/>
            <a:ext cx="2428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وجة 7"/>
          <p:cNvSpPr/>
          <p:nvPr/>
        </p:nvSpPr>
        <p:spPr bwMode="auto">
          <a:xfrm flipH="1">
            <a:off x="1214414" y="1785957"/>
            <a:ext cx="6929460" cy="4429125"/>
          </a:xfrm>
          <a:prstGeom prst="wav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357290" y="2817832"/>
            <a:ext cx="67151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4000" b="1" dirty="0">
                <a:solidFill>
                  <a:srgbClr val="FF33CC"/>
                </a:solidFill>
                <a:latin typeface="Calibri" pitchFamily="34" charset="0"/>
              </a:rPr>
              <a:t>عملة: </a:t>
            </a:r>
            <a:r>
              <a:rPr lang="ar-EG" sz="4000" b="1" dirty="0" smtClean="0">
                <a:latin typeface="Calibri" pitchFamily="34" charset="0"/>
              </a:rPr>
              <a:t>تبلغ قيمة الريال السعودي </a:t>
            </a:r>
            <a:r>
              <a:rPr lang="ar-EG" sz="4000" b="1" dirty="0">
                <a:latin typeface="Calibri" pitchFamily="34" charset="0"/>
              </a:rPr>
              <a:t>0,2667من الدولار </a:t>
            </a:r>
            <a:r>
              <a:rPr lang="ar-EG" sz="4000" b="1" dirty="0" smtClean="0">
                <a:latin typeface="Calibri" pitchFamily="34" charset="0"/>
              </a:rPr>
              <a:t>الأمريكي.</a:t>
            </a:r>
            <a:endParaRPr lang="ar-SA" sz="4000" b="1" dirty="0" smtClean="0">
              <a:latin typeface="Calibri" pitchFamily="34" charset="0"/>
            </a:endParaRPr>
          </a:p>
          <a:p>
            <a:pPr algn="justLow"/>
            <a:r>
              <a:rPr lang="ar-EG" sz="4000" b="1" dirty="0" smtClean="0">
                <a:latin typeface="Calibri" pitchFamily="34" charset="0"/>
              </a:rPr>
              <a:t>قرب </a:t>
            </a:r>
            <a:r>
              <a:rPr lang="ar-EG" sz="4000" b="1" dirty="0">
                <a:latin typeface="Calibri" pitchFamily="34" charset="0"/>
              </a:rPr>
              <a:t>هذا العدد إلى </a:t>
            </a:r>
            <a:r>
              <a:rPr lang="ar-EG" sz="4000" b="1" dirty="0" smtClean="0">
                <a:latin typeface="Calibri" pitchFamily="34" charset="0"/>
              </a:rPr>
              <a:t>أقرب جزء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مئة.</a:t>
            </a:r>
            <a:endParaRPr lang="ar-EG" sz="4000" b="1" dirty="0">
              <a:latin typeface="Calibri" pitchFamily="34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85918" y="47149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0</a:t>
            </a:r>
            <a:r>
              <a:rPr lang="ar-EG" sz="3600" b="1" dirty="0">
                <a:solidFill>
                  <a:srgbClr val="FF0000"/>
                </a:solidFill>
              </a:rPr>
              <a:t>,</a:t>
            </a:r>
            <a:r>
              <a:rPr lang="ar-SA" sz="3600" b="1" dirty="0">
                <a:solidFill>
                  <a:srgbClr val="FF0000"/>
                </a:solidFill>
              </a:rPr>
              <a:t>2667 ≈ 0</a:t>
            </a:r>
            <a:r>
              <a:rPr lang="ar-EG" sz="3600" b="1" dirty="0">
                <a:solidFill>
                  <a:srgbClr val="FF0000"/>
                </a:solidFill>
              </a:rPr>
              <a:t>,</a:t>
            </a:r>
            <a:r>
              <a:rPr lang="ar-SA" sz="3600" b="1" dirty="0">
                <a:solidFill>
                  <a:srgbClr val="FF0000"/>
                </a:solidFill>
              </a:rPr>
              <a:t>27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" name="صورة 11" descr="دولار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50" y="5300663"/>
            <a:ext cx="2786063" cy="12001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5" name="مخطط انسيابي: محطة طرفية 14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8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grpSp>
        <p:nvGrpSpPr>
          <p:cNvPr id="3" name="مجموعة 3"/>
          <p:cNvGrpSpPr>
            <a:grpSpLocks/>
          </p:cNvGrpSpPr>
          <p:nvPr/>
        </p:nvGrpSpPr>
        <p:grpSpPr bwMode="auto">
          <a:xfrm>
            <a:off x="6357950" y="1857364"/>
            <a:ext cx="785813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4829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latin typeface="Calibri" pitchFamily="34" charset="0"/>
                </a:rPr>
                <a:t>17</a:t>
              </a:r>
            </a:p>
          </p:txBody>
        </p:sp>
      </p:grp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ملة  تبلغُ قيمةُ الريالِ السعوديّ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,2667 ≈ 0,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642938" y="2143116"/>
            <a:ext cx="8072437" cy="4143384"/>
          </a:xfrm>
          <a:prstGeom prst="roundRect">
            <a:avLst>
              <a:gd name="adj" fmla="val 8805"/>
            </a:avLst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4"/>
          <p:cNvGrpSpPr>
            <a:grpSpLocks/>
          </p:cNvGrpSpPr>
          <p:nvPr/>
        </p:nvGrpSpPr>
        <p:grpSpPr bwMode="auto">
          <a:xfrm>
            <a:off x="5857880" y="4522884"/>
            <a:ext cx="785813" cy="857250"/>
            <a:chOff x="8001024" y="3429000"/>
            <a:chExt cx="785818" cy="857256"/>
          </a:xfrm>
        </p:grpSpPr>
        <p:sp>
          <p:nvSpPr>
            <p:cNvPr id="6" name="نجمة مكونة من 10 نقاط 5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5852" name="مربع نص 6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18</a:t>
              </a:r>
            </a:p>
          </p:txBody>
        </p:sp>
      </p:grp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928662" y="2285992"/>
            <a:ext cx="7429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آلة حاسبة: </a:t>
            </a:r>
            <a:r>
              <a:rPr lang="ar-EG" sz="3600" b="1" dirty="0" smtClean="0">
                <a:latin typeface="Calibri" pitchFamily="34" charset="0"/>
              </a:rPr>
              <a:t>تظهر الآلة الحاسبة منازل عديدة عند إجرائها العمليات الحسابية، قرب الأعداد </a:t>
            </a:r>
            <a:r>
              <a:rPr lang="ar-EG" sz="3600" b="1" dirty="0">
                <a:latin typeface="Calibri" pitchFamily="34" charset="0"/>
              </a:rPr>
              <a:t>الآتية التي </a:t>
            </a:r>
            <a:r>
              <a:rPr lang="ar-EG" sz="3600" b="1" dirty="0" smtClean="0">
                <a:latin typeface="Calibri" pitchFamily="34" charset="0"/>
              </a:rPr>
              <a:t>ظهرتْ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شاشة الآلة الحاسبة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ألف: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714608" y="4522884"/>
            <a:ext cx="2928937" cy="92868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143108" y="4665759"/>
            <a:ext cx="3500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0.2491666667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13" name="صورة 12" descr="حسلب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714356"/>
            <a:ext cx="2628900" cy="130492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7" name="مخطط انسيابي: محطة طرفية 16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428728" y="5715016"/>
            <a:ext cx="6357982" cy="78319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FF0000"/>
                </a:solidFill>
              </a:rPr>
              <a:t>0٫2491666667 ≈ 0٫249  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آلةُ حاسبةُ  تُظهرُ الآلةُ الحاسبةُ مناز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،24916666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٫2491666667 ≈ 0٫2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  <p:bldP spid="10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642938" y="2143116"/>
            <a:ext cx="8072437" cy="4143384"/>
          </a:xfrm>
          <a:prstGeom prst="roundRect">
            <a:avLst>
              <a:gd name="adj" fmla="val 8805"/>
            </a:avLst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5"/>
          <p:cNvGrpSpPr>
            <a:grpSpLocks/>
          </p:cNvGrpSpPr>
          <p:nvPr/>
        </p:nvGrpSpPr>
        <p:grpSpPr bwMode="auto">
          <a:xfrm>
            <a:off x="5857884" y="4572008"/>
            <a:ext cx="785813" cy="857250"/>
            <a:chOff x="8001024" y="3429000"/>
            <a:chExt cx="785818" cy="857256"/>
          </a:xfrm>
        </p:grpSpPr>
        <p:sp>
          <p:nvSpPr>
            <p:cNvPr id="7" name="نجمة مكونة من 10 نقاط 6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7899" name="مربع نص 7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latin typeface="Calibri" pitchFamily="34" charset="0"/>
                </a:rPr>
                <a:t>19</a:t>
              </a:r>
            </a:p>
          </p:txBody>
        </p:sp>
      </p:grpSp>
      <p:sp>
        <p:nvSpPr>
          <p:cNvPr id="11" name="مستطيل مستدير الزوايا 10"/>
          <p:cNvSpPr/>
          <p:nvPr/>
        </p:nvSpPr>
        <p:spPr>
          <a:xfrm>
            <a:off x="2786049" y="4572008"/>
            <a:ext cx="2928938" cy="92868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2643174" y="4786321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1054.677828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928662" y="2285992"/>
            <a:ext cx="7429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آلة حاسبة: </a:t>
            </a:r>
            <a:r>
              <a:rPr lang="ar-EG" sz="3600" b="1" dirty="0" smtClean="0">
                <a:latin typeface="Calibri" pitchFamily="34" charset="0"/>
              </a:rPr>
              <a:t>تظهر الآلة الحاسبة منازل عديدة عند إجرائها العمليات الحسابية، قرب الأعداد </a:t>
            </a:r>
            <a:r>
              <a:rPr lang="ar-EG" sz="3600" b="1" dirty="0">
                <a:latin typeface="Calibri" pitchFamily="34" charset="0"/>
              </a:rPr>
              <a:t>الآتية التي </a:t>
            </a:r>
            <a:r>
              <a:rPr lang="ar-EG" sz="3600" b="1" dirty="0" smtClean="0">
                <a:latin typeface="Calibri" pitchFamily="34" charset="0"/>
              </a:rPr>
              <a:t>ظهرتْ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شاشة الآلة الحاسبة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ألف: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20" name="صورة 19" descr="حسلب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714356"/>
            <a:ext cx="2628900" cy="130492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2" name="مخطط انسيابي: محطة طرفية 21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143030" y="5789079"/>
            <a:ext cx="6929432" cy="78319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1054٫677828 ≈ 1054٫678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54،6778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آلةُ حاسبةُ  تُظهرُ الآلةُ الحاسبةُ مناز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54٫677828 ≈ 1054٫6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/>
      <p:bldP spid="17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642938" y="2143116"/>
            <a:ext cx="8072437" cy="4143384"/>
          </a:xfrm>
          <a:prstGeom prst="roundRect">
            <a:avLst>
              <a:gd name="adj" fmla="val 8805"/>
            </a:avLst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4"/>
          <p:cNvGrpSpPr>
            <a:grpSpLocks/>
          </p:cNvGrpSpPr>
          <p:nvPr/>
        </p:nvGrpSpPr>
        <p:grpSpPr bwMode="auto">
          <a:xfrm>
            <a:off x="5857861" y="4568621"/>
            <a:ext cx="785813" cy="860643"/>
            <a:chOff x="8001024" y="3429000"/>
            <a:chExt cx="785818" cy="860649"/>
          </a:xfrm>
        </p:grpSpPr>
        <p:sp>
          <p:nvSpPr>
            <p:cNvPr id="6" name="نجمة مكونة من 10 نقاط 5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9947" name="مربع نص 6"/>
            <p:cNvSpPr txBox="1">
              <a:spLocks noChangeArrowheads="1"/>
            </p:cNvSpPr>
            <p:nvPr/>
          </p:nvSpPr>
          <p:spPr bwMode="auto">
            <a:xfrm>
              <a:off x="8001024" y="3643318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 dirty="0">
                  <a:latin typeface="Calibri" pitchFamily="34" charset="0"/>
                </a:rPr>
                <a:t>20</a:t>
              </a:r>
            </a:p>
          </p:txBody>
        </p:sp>
      </p:grpSp>
      <p:sp>
        <p:nvSpPr>
          <p:cNvPr id="9" name="مستطيل مستدير الزوايا 8"/>
          <p:cNvSpPr/>
          <p:nvPr/>
        </p:nvSpPr>
        <p:spPr>
          <a:xfrm>
            <a:off x="2714611" y="4572007"/>
            <a:ext cx="2928938" cy="92868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643174" y="4714882"/>
            <a:ext cx="2857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Calibri" pitchFamily="34" charset="0"/>
              </a:rPr>
              <a:t>21.25103904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928662" y="2285992"/>
            <a:ext cx="7429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</a:rPr>
              <a:t>آلة حاسبة: </a:t>
            </a:r>
            <a:r>
              <a:rPr lang="ar-EG" sz="3600" b="1" dirty="0" smtClean="0">
                <a:latin typeface="Calibri" pitchFamily="34" charset="0"/>
              </a:rPr>
              <a:t>تظهر الآلة الحاسبة منازل عديدة عند إجرائها العمليات الحسابية، قرب الأعداد </a:t>
            </a:r>
            <a:r>
              <a:rPr lang="ar-EG" sz="3600" b="1" dirty="0">
                <a:latin typeface="Calibri" pitchFamily="34" charset="0"/>
              </a:rPr>
              <a:t>الآتية التي </a:t>
            </a:r>
            <a:r>
              <a:rPr lang="ar-EG" sz="3600" b="1" dirty="0" smtClean="0">
                <a:latin typeface="Calibri" pitchFamily="34" charset="0"/>
              </a:rPr>
              <a:t>ظهرتْ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شاشة الآلة الحاسبة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ألف: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14" name="صورة 13" descr="حسلب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714356"/>
            <a:ext cx="2628900" cy="130492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6" name="مخطط انسيابي: محطة طرفية 15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28728" y="5860517"/>
            <a:ext cx="6286544" cy="78319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21٫25103904 ≈ 21٫251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،251039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٫25103904 ≈ 21٫2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بوس زينة 1"/>
          <p:cNvSpPr/>
          <p:nvPr/>
        </p:nvSpPr>
        <p:spPr>
          <a:xfrm>
            <a:off x="5857875" y="71438"/>
            <a:ext cx="2428875" cy="1214437"/>
          </a:xfrm>
          <a:prstGeom prst="plaqu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" name="مستطيل 3"/>
          <p:cNvSpPr/>
          <p:nvPr/>
        </p:nvSpPr>
        <p:spPr>
          <a:xfrm>
            <a:off x="6394450" y="214313"/>
            <a:ext cx="14318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n-cs"/>
              </a:rPr>
              <a:t>استعد</a:t>
            </a:r>
            <a:endParaRPr lang="ar-EG" sz="5400" b="1" dirty="0">
              <a:latin typeface="+mn-lt"/>
              <a:cs typeface="+mn-cs"/>
            </a:endParaRPr>
          </a:p>
        </p:txBody>
      </p:sp>
      <p:sp>
        <p:nvSpPr>
          <p:cNvPr id="5" name="مخطط انسيابي: مستند 4"/>
          <p:cNvSpPr/>
          <p:nvPr/>
        </p:nvSpPr>
        <p:spPr>
          <a:xfrm>
            <a:off x="357188" y="1428750"/>
            <a:ext cx="8572500" cy="4286250"/>
          </a:xfrm>
          <a:prstGeom prst="flowChartDocument">
            <a:avLst/>
          </a:prstGeom>
          <a:solidFill>
            <a:srgbClr val="66FF66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85786" y="1531798"/>
            <a:ext cx="75723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أسعار: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الجدول المجاور يبين أسعار الجملة لخمسة أصناف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من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البضائع،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كما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أعلن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عنها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أحد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المراكز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التجارية.</a:t>
            </a:r>
            <a:endParaRPr lang="ar-EG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3" name="مجموعة 10"/>
          <p:cNvGrpSpPr>
            <a:grpSpLocks/>
          </p:cNvGrpSpPr>
          <p:nvPr/>
        </p:nvGrpSpPr>
        <p:grpSpPr bwMode="auto">
          <a:xfrm>
            <a:off x="8286750" y="3370286"/>
            <a:ext cx="857250" cy="773094"/>
            <a:chOff x="7786710" y="2571744"/>
            <a:chExt cx="1071570" cy="772957"/>
          </a:xfrm>
        </p:grpSpPr>
        <p:sp>
          <p:nvSpPr>
            <p:cNvPr id="7" name="شكل بيضاوي 6"/>
            <p:cNvSpPr/>
            <p:nvPr/>
          </p:nvSpPr>
          <p:spPr>
            <a:xfrm>
              <a:off x="7929586" y="2571744"/>
              <a:ext cx="928694" cy="7142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131" name="مربع نص 9"/>
            <p:cNvSpPr txBox="1">
              <a:spLocks noChangeArrowheads="1"/>
            </p:cNvSpPr>
            <p:nvPr/>
          </p:nvSpPr>
          <p:spPr bwMode="auto">
            <a:xfrm>
              <a:off x="7786710" y="2636816"/>
              <a:ext cx="857256" cy="707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dirty="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42875" y="3497268"/>
            <a:ext cx="8072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قرب الأسعار الموجودة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الجدول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ريال.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21" name="صورة 20" descr="مك.jpe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13" y="5286375"/>
            <a:ext cx="1857375" cy="13573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 descr="هخخخ.jpe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3240" y="0"/>
            <a:ext cx="1933575" cy="1414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دّ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سعار  الجدولُ المجاورُ يبينُ أسعار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ched_butto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قرّبِ الأسعارَ الموجودةَ في الجدولِ إلى أقربِ ريال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57188" y="1143000"/>
            <a:ext cx="7858125" cy="22860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2" name="مجموعة 4"/>
          <p:cNvGrpSpPr>
            <a:grpSpLocks/>
          </p:cNvGrpSpPr>
          <p:nvPr/>
        </p:nvGrpSpPr>
        <p:grpSpPr bwMode="auto">
          <a:xfrm>
            <a:off x="8286750" y="1000125"/>
            <a:ext cx="785813" cy="857250"/>
            <a:chOff x="8001024" y="3429000"/>
            <a:chExt cx="785818" cy="857256"/>
          </a:xfrm>
        </p:grpSpPr>
        <p:sp>
          <p:nvSpPr>
            <p:cNvPr id="6" name="نجمة مكونة من 10 نقاط 5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2028" name="مربع نص 6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21</a:t>
              </a:r>
            </a:p>
          </p:txBody>
        </p:sp>
      </p:grp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57188" y="1143000"/>
            <a:ext cx="7786687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</a:rPr>
              <a:t>دراجات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ar-EG" sz="3600" b="1" dirty="0" smtClean="0">
                <a:latin typeface="Calibri" pitchFamily="34" charset="0"/>
              </a:rPr>
              <a:t>الجدول </a:t>
            </a:r>
            <a:r>
              <a:rPr lang="ar-EG" sz="3600" b="1" dirty="0">
                <a:latin typeface="Calibri" pitchFamily="34" charset="0"/>
              </a:rPr>
              <a:t>المجاور يبين </a:t>
            </a:r>
            <a:r>
              <a:rPr lang="ar-EG" sz="3600" b="1" dirty="0" smtClean="0">
                <a:latin typeface="Calibri" pitchFamily="34" charset="0"/>
              </a:rPr>
              <a:t>معدل سرعة عدد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المتسابقين </a:t>
            </a:r>
            <a:r>
              <a:rPr lang="ar-EG" sz="3600" b="1" dirty="0">
                <a:latin typeface="Calibri" pitchFamily="34" charset="0"/>
              </a:rPr>
              <a:t>في سباق </a:t>
            </a:r>
            <a:r>
              <a:rPr lang="ar-EG" sz="3600" b="1" dirty="0" smtClean="0">
                <a:latin typeface="Calibri" pitchFamily="34" charset="0"/>
              </a:rPr>
              <a:t>الدراجات. فهل تقريب الأعداد الواردة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معدلات السرعة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جزء من </a:t>
            </a:r>
            <a:r>
              <a:rPr lang="ar-EG" sz="3600" b="1" dirty="0" smtClean="0">
                <a:latin typeface="Calibri" pitchFamily="34" charset="0"/>
              </a:rPr>
              <a:t>عشرة يسهل عملية ترتيبها تصاعدي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ا</a:t>
            </a:r>
            <a:r>
              <a:rPr lang="ar-EG" sz="3600" b="1" dirty="0">
                <a:latin typeface="Calibri" pitchFamily="34" charset="0"/>
              </a:rPr>
              <a:t>؟ </a:t>
            </a:r>
            <a:r>
              <a:rPr lang="ar-EG" sz="3600" b="1" dirty="0" smtClean="0">
                <a:latin typeface="Calibri" pitchFamily="34" charset="0"/>
              </a:rPr>
              <a:t>وضح ذلك.</a:t>
            </a:r>
            <a:endParaRPr lang="ar-EG" sz="3600" b="1" dirty="0">
              <a:latin typeface="Calibri" pitchFamily="34" charset="0"/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/>
        </p:nvGraphicFramePr>
        <p:xfrm>
          <a:off x="476250" y="3500438"/>
          <a:ext cx="6096000" cy="32147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87410"/>
                <a:gridCol w="3708590"/>
              </a:tblGrid>
              <a:tr h="535785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85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52" name="مربع نص 11"/>
          <p:cNvSpPr txBox="1">
            <a:spLocks noChangeArrowheads="1"/>
          </p:cNvSpPr>
          <p:nvPr/>
        </p:nvSpPr>
        <p:spPr bwMode="auto">
          <a:xfrm>
            <a:off x="3714750" y="3487738"/>
            <a:ext cx="2071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الفائز</a:t>
            </a:r>
          </a:p>
        </p:txBody>
      </p:sp>
      <p:sp>
        <p:nvSpPr>
          <p:cNvPr id="26653" name="مربع نص 12"/>
          <p:cNvSpPr txBox="1">
            <a:spLocks noChangeArrowheads="1"/>
          </p:cNvSpPr>
          <p:nvPr/>
        </p:nvSpPr>
        <p:spPr bwMode="auto">
          <a:xfrm>
            <a:off x="142875" y="3500438"/>
            <a:ext cx="3786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 smtClean="0">
                <a:latin typeface="Calibri" pitchFamily="34" charset="0"/>
              </a:rPr>
              <a:t>معدل </a:t>
            </a:r>
            <a:r>
              <a:rPr lang="ar-EG" sz="3200" b="1" dirty="0">
                <a:latin typeface="Calibri" pitchFamily="34" charset="0"/>
              </a:rPr>
              <a:t>السرعة كلم / ساعة</a:t>
            </a:r>
          </a:p>
        </p:txBody>
      </p:sp>
      <p:sp>
        <p:nvSpPr>
          <p:cNvPr id="26654" name="مربع نص 13"/>
          <p:cNvSpPr txBox="1">
            <a:spLocks noChangeArrowheads="1"/>
          </p:cNvSpPr>
          <p:nvPr/>
        </p:nvSpPr>
        <p:spPr bwMode="auto">
          <a:xfrm>
            <a:off x="4214813" y="405923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أحمد</a:t>
            </a:r>
          </a:p>
        </p:txBody>
      </p:sp>
      <p:sp>
        <p:nvSpPr>
          <p:cNvPr id="26655" name="مربع نص 14"/>
          <p:cNvSpPr txBox="1">
            <a:spLocks noChangeArrowheads="1"/>
          </p:cNvSpPr>
          <p:nvPr/>
        </p:nvSpPr>
        <p:spPr bwMode="auto">
          <a:xfrm>
            <a:off x="1500175" y="404653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21,354</a:t>
            </a:r>
          </a:p>
        </p:txBody>
      </p:sp>
      <p:sp>
        <p:nvSpPr>
          <p:cNvPr id="26656" name="مربع نص 15"/>
          <p:cNvSpPr txBox="1">
            <a:spLocks noChangeArrowheads="1"/>
          </p:cNvSpPr>
          <p:nvPr/>
        </p:nvSpPr>
        <p:spPr bwMode="auto">
          <a:xfrm>
            <a:off x="4286250" y="461803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سليمان</a:t>
            </a:r>
          </a:p>
        </p:txBody>
      </p:sp>
      <p:sp>
        <p:nvSpPr>
          <p:cNvPr id="26657" name="مربع نص 16"/>
          <p:cNvSpPr txBox="1">
            <a:spLocks noChangeArrowheads="1"/>
          </p:cNvSpPr>
          <p:nvPr/>
        </p:nvSpPr>
        <p:spPr bwMode="auto">
          <a:xfrm>
            <a:off x="1428738" y="4572000"/>
            <a:ext cx="1714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20,553</a:t>
            </a:r>
          </a:p>
        </p:txBody>
      </p:sp>
      <p:sp>
        <p:nvSpPr>
          <p:cNvPr id="26658" name="مربع نص 17"/>
          <p:cNvSpPr txBox="1">
            <a:spLocks noChangeArrowheads="1"/>
          </p:cNvSpPr>
          <p:nvPr/>
        </p:nvSpPr>
        <p:spPr bwMode="auto">
          <a:xfrm>
            <a:off x="4286250" y="5116513"/>
            <a:ext cx="1714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سعيد</a:t>
            </a:r>
          </a:p>
        </p:txBody>
      </p:sp>
      <p:sp>
        <p:nvSpPr>
          <p:cNvPr id="26659" name="مربع نص 18"/>
          <p:cNvSpPr txBox="1">
            <a:spLocks noChangeArrowheads="1"/>
          </p:cNvSpPr>
          <p:nvPr/>
        </p:nvSpPr>
        <p:spPr bwMode="auto">
          <a:xfrm>
            <a:off x="1357290" y="5143512"/>
            <a:ext cx="1714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20,94</a:t>
            </a:r>
          </a:p>
        </p:txBody>
      </p:sp>
      <p:sp>
        <p:nvSpPr>
          <p:cNvPr id="26660" name="مربع نص 19"/>
          <p:cNvSpPr txBox="1">
            <a:spLocks noChangeArrowheads="1"/>
          </p:cNvSpPr>
          <p:nvPr/>
        </p:nvSpPr>
        <p:spPr bwMode="auto">
          <a:xfrm>
            <a:off x="4286250" y="5616575"/>
            <a:ext cx="1714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محمد</a:t>
            </a:r>
          </a:p>
        </p:txBody>
      </p:sp>
      <p:sp>
        <p:nvSpPr>
          <p:cNvPr id="26661" name="مربع نص 20"/>
          <p:cNvSpPr txBox="1">
            <a:spLocks noChangeArrowheads="1"/>
          </p:cNvSpPr>
          <p:nvPr/>
        </p:nvSpPr>
        <p:spPr bwMode="auto">
          <a:xfrm>
            <a:off x="1357290" y="5688013"/>
            <a:ext cx="1714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19,93</a:t>
            </a:r>
          </a:p>
        </p:txBody>
      </p:sp>
      <p:sp>
        <p:nvSpPr>
          <p:cNvPr id="26662" name="مربع نص 21"/>
          <p:cNvSpPr txBox="1">
            <a:spLocks noChangeArrowheads="1"/>
          </p:cNvSpPr>
          <p:nvPr/>
        </p:nvSpPr>
        <p:spPr bwMode="auto">
          <a:xfrm>
            <a:off x="4286250" y="6202363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Calibri" pitchFamily="34" charset="0"/>
              </a:rPr>
              <a:t>عامر</a:t>
            </a:r>
          </a:p>
        </p:txBody>
      </p:sp>
      <p:sp>
        <p:nvSpPr>
          <p:cNvPr id="26663" name="مربع نص 22"/>
          <p:cNvSpPr txBox="1">
            <a:spLocks noChangeArrowheads="1"/>
          </p:cNvSpPr>
          <p:nvPr/>
        </p:nvSpPr>
        <p:spPr bwMode="auto">
          <a:xfrm>
            <a:off x="1428728" y="6130925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20,02</a:t>
            </a:r>
          </a:p>
        </p:txBody>
      </p:sp>
      <p:pic>
        <p:nvPicPr>
          <p:cNvPr id="24" name="صورة 23" descr="مننن.jpe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67513" y="4019550"/>
            <a:ext cx="1876425" cy="16954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مربع نص 2"/>
          <p:cNvSpPr txBox="1">
            <a:spLocks noChangeArrowheads="1"/>
          </p:cNvSpPr>
          <p:nvPr/>
        </p:nvSpPr>
        <p:spPr bwMode="auto">
          <a:xfrm>
            <a:off x="3857625" y="42862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تدرب, </a:t>
            </a:r>
            <a:r>
              <a:rPr lang="ar-EG" sz="3600" b="1" dirty="0">
                <a:latin typeface="Calibri" pitchFamily="34" charset="0"/>
              </a:rPr>
              <a:t>وحل المسائل</a:t>
            </a:r>
          </a:p>
        </p:txBody>
      </p:sp>
      <p:sp>
        <p:nvSpPr>
          <p:cNvPr id="26" name="مخطط انسيابي: محطة طرفية 25"/>
          <p:cNvSpPr/>
          <p:nvPr/>
        </p:nvSpPr>
        <p:spPr>
          <a:xfrm>
            <a:off x="4286250" y="285750"/>
            <a:ext cx="4357688" cy="928688"/>
          </a:xfrm>
          <a:prstGeom prst="flowChartTerminator">
            <a:avLst/>
          </a:prstGeom>
          <a:blipFill>
            <a:blip r:embed="rId1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4286278" y="428625"/>
            <a:ext cx="428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تدرب, </a:t>
            </a:r>
            <a:r>
              <a:rPr lang="ar-EG" sz="4000" b="1" dirty="0">
                <a:latin typeface="Calibri" pitchFamily="34" charset="0"/>
              </a:rPr>
              <a:t>وحل المسائل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درَاجات  الجدولُ المجاور يبين معد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6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ائ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66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عدلُ السرعة كلم   سا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66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6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66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سليم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66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66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س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66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6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حم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6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6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عام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66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6652" grpId="0"/>
      <p:bldP spid="26652" grpId="1"/>
      <p:bldP spid="26653" grpId="0"/>
      <p:bldP spid="26653" grpId="1"/>
      <p:bldP spid="26654" grpId="0"/>
      <p:bldP spid="26654" grpId="1"/>
      <p:bldP spid="26655" grpId="0"/>
      <p:bldP spid="26655" grpId="1"/>
      <p:bldP spid="26656" grpId="0"/>
      <p:bldP spid="26656" grpId="1"/>
      <p:bldP spid="26657" grpId="0"/>
      <p:bldP spid="26657" grpId="1"/>
      <p:bldP spid="26658" grpId="0"/>
      <p:bldP spid="26658" grpId="1"/>
      <p:bldP spid="26659" grpId="0"/>
      <p:bldP spid="26659" grpId="1"/>
      <p:bldP spid="26660" grpId="0"/>
      <p:bldP spid="26660" grpId="1"/>
      <p:bldP spid="26661" grpId="0"/>
      <p:bldP spid="26661" grpId="1"/>
      <p:bldP spid="26662" grpId="0"/>
      <p:bldP spid="26662" grpId="1"/>
      <p:bldP spid="2666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جسم مشطوف الحواف 22"/>
          <p:cNvSpPr/>
          <p:nvPr/>
        </p:nvSpPr>
        <p:spPr>
          <a:xfrm>
            <a:off x="1142976" y="785794"/>
            <a:ext cx="7286676" cy="2500315"/>
          </a:xfrm>
          <a:prstGeom prst="bevel">
            <a:avLst>
              <a:gd name="adj" fmla="val 101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1785918" y="1061380"/>
            <a:ext cx="5929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000" b="1" dirty="0" smtClean="0">
                <a:solidFill>
                  <a:srgbClr val="C00000"/>
                </a:solidFill>
              </a:rPr>
              <a:t>لا، فعند التقريب تصبح معدلات سرعة بعض المتسابقين متساوية، وذلك لا يسهل عملية الترتيب.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5" name="صورة 24" descr="سباق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0121" y="3459119"/>
            <a:ext cx="3786187" cy="28352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و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، فعند التقريب تصبح معد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8143875" y="1857375"/>
            <a:ext cx="785813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4042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22</a:t>
              </a:r>
            </a:p>
          </p:txBody>
        </p:sp>
      </p:grpSp>
      <p:sp>
        <p:nvSpPr>
          <p:cNvPr id="7" name="شبه منحرف 6"/>
          <p:cNvSpPr/>
          <p:nvPr/>
        </p:nvSpPr>
        <p:spPr>
          <a:xfrm>
            <a:off x="428625" y="1643063"/>
            <a:ext cx="8215313" cy="3071812"/>
          </a:xfrm>
          <a:prstGeom prst="trapezoid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143000" y="1714500"/>
            <a:ext cx="6715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مسألة </a:t>
            </a:r>
            <a:r>
              <a:rPr lang="ar-E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مفتوحة: </a:t>
            </a:r>
            <a:r>
              <a:rPr lang="ar-EG" sz="3600" b="1" dirty="0" smtClean="0">
                <a:latin typeface="Calibri" pitchFamily="34" charset="0"/>
              </a:rPr>
              <a:t>أعط</a:t>
            </a:r>
            <a:r>
              <a:rPr lang="ar-SA" sz="3600" b="1" dirty="0" smtClean="0">
                <a:latin typeface="Calibri" pitchFamily="34" charset="0"/>
              </a:rPr>
              <a:t>ِ</a:t>
            </a:r>
            <a:r>
              <a:rPr lang="ar-EG" sz="3600" b="1" dirty="0" smtClean="0">
                <a:latin typeface="Calibri" pitchFamily="34" charset="0"/>
              </a:rPr>
              <a:t> مثال</a:t>
            </a:r>
            <a:r>
              <a:rPr lang="ar-SA" sz="3600" b="1" dirty="0" smtClean="0">
                <a:latin typeface="Calibri" pitchFamily="34" charset="0"/>
              </a:rPr>
              <a:t>ً</a:t>
            </a:r>
            <a:r>
              <a:rPr lang="ar-EG" sz="3600" b="1" dirty="0" smtClean="0">
                <a:latin typeface="Calibri" pitchFamily="34" charset="0"/>
              </a:rPr>
              <a:t>ا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كسر عشري يكون ناتج </a:t>
            </a:r>
            <a:r>
              <a:rPr lang="ar-EG" sz="3600" b="1" dirty="0">
                <a:latin typeface="Calibri" pitchFamily="34" charset="0"/>
              </a:rPr>
              <a:t>تقريبه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عشرة </a:t>
            </a:r>
            <a:r>
              <a:rPr lang="ar-EG" sz="3600" b="1" dirty="0">
                <a:latin typeface="Calibri" pitchFamily="34" charset="0"/>
              </a:rPr>
              <a:t>هو 15,0، وإلى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مئة15,00</a:t>
            </a:r>
            <a:r>
              <a:rPr lang="ar-EG" sz="3600" b="1" dirty="0">
                <a:latin typeface="Calibri" pitchFamily="34" charset="0"/>
              </a:rPr>
              <a:t>.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928794" y="3714750"/>
            <a:ext cx="52149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solidFill>
                  <a:srgbClr val="C00000"/>
                </a:solidFill>
              </a:rPr>
              <a:t>الكسر العشري هو: 14٫998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1" name="صورة 10" descr="حساب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000625"/>
            <a:ext cx="2776538" cy="171450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وجة 2"/>
          <p:cNvSpPr/>
          <p:nvPr/>
        </p:nvSpPr>
        <p:spPr>
          <a:xfrm>
            <a:off x="4286250" y="285750"/>
            <a:ext cx="4572000" cy="1428750"/>
          </a:xfrm>
          <a:prstGeom prst="wav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5" name="مربع نص 3"/>
          <p:cNvSpPr txBox="1">
            <a:spLocks noChangeArrowheads="1"/>
          </p:cNvSpPr>
          <p:nvPr/>
        </p:nvSpPr>
        <p:spPr bwMode="auto">
          <a:xfrm>
            <a:off x="3929063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 smtClean="0">
                <a:latin typeface="Calibri" pitchFamily="34" charset="0"/>
              </a:rPr>
              <a:t>مسائل مهارات </a:t>
            </a:r>
            <a:r>
              <a:rPr lang="ar-EG" sz="3600" b="1" dirty="0">
                <a:latin typeface="Calibri" pitchFamily="34" charset="0"/>
              </a:rPr>
              <a:t>التفكير </a:t>
            </a:r>
            <a:r>
              <a:rPr lang="ar-EG" sz="3600" b="1" dirty="0" smtClean="0">
                <a:latin typeface="Calibri" pitchFamily="34" charset="0"/>
              </a:rPr>
              <a:t>العليا:</a:t>
            </a:r>
            <a:endParaRPr lang="ar-EG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ألة مفتوحةٌ  أعط مثالاً على كسر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كسر العشري هو  14٫9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وجة 2"/>
          <p:cNvSpPr/>
          <p:nvPr/>
        </p:nvSpPr>
        <p:spPr>
          <a:xfrm>
            <a:off x="4286250" y="285750"/>
            <a:ext cx="4572000" cy="1428750"/>
          </a:xfrm>
          <a:prstGeom prst="wav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5059" name="مربع نص 3"/>
          <p:cNvSpPr txBox="1">
            <a:spLocks noChangeArrowheads="1"/>
          </p:cNvSpPr>
          <p:nvPr/>
        </p:nvSpPr>
        <p:spPr bwMode="auto">
          <a:xfrm>
            <a:off x="3929063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مسائل مهارات التفكير </a:t>
            </a:r>
            <a:r>
              <a:rPr lang="ar-EG" sz="3600" b="1" dirty="0" smtClean="0">
                <a:latin typeface="Calibri" pitchFamily="34" charset="0"/>
              </a:rPr>
              <a:t>العليا: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5" name="تمرير عمودي 4"/>
          <p:cNvSpPr/>
          <p:nvPr/>
        </p:nvSpPr>
        <p:spPr>
          <a:xfrm>
            <a:off x="500063" y="1928813"/>
            <a:ext cx="7715250" cy="4572000"/>
          </a:xfrm>
          <a:prstGeom prst="verticalScroll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7929563" y="2500313"/>
            <a:ext cx="785812" cy="857250"/>
            <a:chOff x="8001024" y="3429000"/>
            <a:chExt cx="785818" cy="857256"/>
          </a:xfrm>
        </p:grpSpPr>
        <p:sp>
          <p:nvSpPr>
            <p:cNvPr id="7" name="نجمة مكونة من 10 نقاط 6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5066" name="مربع نص 7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23</a:t>
              </a:r>
            </a:p>
          </p:txBody>
        </p:sp>
      </p:grp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428750" y="2857500"/>
            <a:ext cx="60721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تحد: </a:t>
            </a:r>
            <a:r>
              <a:rPr lang="ar-EG" sz="3600" b="1" dirty="0">
                <a:latin typeface="Calibri" pitchFamily="34" charset="0"/>
              </a:rPr>
              <a:t>ما العدد الذي إذا قربته 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عشرة </a:t>
            </a:r>
            <a:r>
              <a:rPr lang="ar-EG" sz="3600" b="1" dirty="0">
                <a:latin typeface="Calibri" pitchFamily="34" charset="0"/>
              </a:rPr>
              <a:t>يصبح 6,1، وإلى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مئة </a:t>
            </a:r>
            <a:r>
              <a:rPr lang="ar-EG" sz="3600" b="1" dirty="0">
                <a:latin typeface="Calibri" pitchFamily="34" charset="0"/>
              </a:rPr>
              <a:t>يصبح 6,08، وإلى </a:t>
            </a:r>
            <a:r>
              <a:rPr lang="ar-EG" sz="3600" b="1" dirty="0" smtClean="0">
                <a:latin typeface="Calibri" pitchFamily="34" charset="0"/>
              </a:rPr>
              <a:t>أقرب جزء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ألف </a:t>
            </a:r>
            <a:r>
              <a:rPr lang="ar-EG" sz="3600" b="1" dirty="0">
                <a:latin typeface="Calibri" pitchFamily="34" charset="0"/>
              </a:rPr>
              <a:t>يصبح الناتج 6,083؟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643174" y="5286388"/>
            <a:ext cx="3500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solidFill>
                  <a:srgbClr val="C00000"/>
                </a:solidFill>
              </a:rPr>
              <a:t>العدد هو: 6٫0827</a:t>
            </a:r>
            <a:endParaRPr lang="en-US" sz="3600" dirty="0" smtClean="0">
              <a:solidFill>
                <a:srgbClr val="C00000"/>
              </a:solidFill>
            </a:endParaRPr>
          </a:p>
          <a:p>
            <a:endParaRPr lang="ar-EG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صورة 10" descr="is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63" y="88900"/>
            <a:ext cx="1625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ّ  ما العدد الذي إذا قربته إلى أقرب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 هو  6٫08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3286125" y="1000125"/>
            <a:ext cx="785813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6096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24</a:t>
              </a:r>
            </a:p>
          </p:txBody>
        </p:sp>
      </p:grpSp>
      <p:sp>
        <p:nvSpPr>
          <p:cNvPr id="7" name="زاوية مطوية 6"/>
          <p:cNvSpPr/>
          <p:nvPr/>
        </p:nvSpPr>
        <p:spPr>
          <a:xfrm>
            <a:off x="428625" y="1928813"/>
            <a:ext cx="8501063" cy="4572021"/>
          </a:xfrm>
          <a:prstGeom prst="foldedCorner">
            <a:avLst>
              <a:gd name="adj" fmla="val 7189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14375" y="2000250"/>
            <a:ext cx="79295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600" b="1" dirty="0">
                <a:solidFill>
                  <a:srgbClr val="FF0000"/>
                </a:solidFill>
                <a:latin typeface="Calibri" pitchFamily="34" charset="0"/>
              </a:rPr>
              <a:t>اختر طريقة: </a:t>
            </a:r>
            <a:r>
              <a:rPr lang="ar-EG" sz="3600" b="1" dirty="0" smtClean="0">
                <a:latin typeface="Calibri" pitchFamily="34" charset="0"/>
              </a:rPr>
              <a:t>يحرق أحمد السعرات الحرارية الآتية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أربعة أيام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أثناء ممارسته رياضة </a:t>
            </a:r>
            <a:r>
              <a:rPr lang="ar-EG" sz="3600" b="1" dirty="0">
                <a:latin typeface="Calibri" pitchFamily="34" charset="0"/>
              </a:rPr>
              <a:t>المشي: 149,6، 150,1، 150,4، 149,8 </a:t>
            </a:r>
            <a:r>
              <a:rPr lang="ar-EG" sz="3600" b="1" dirty="0" smtClean="0">
                <a:latin typeface="Calibri" pitchFamily="34" charset="0"/>
              </a:rPr>
              <a:t>سعر</a:t>
            </a:r>
            <a:r>
              <a:rPr lang="ar-SA" sz="3600" b="1" dirty="0" smtClean="0">
                <a:latin typeface="Calibri" pitchFamily="34" charset="0"/>
              </a:rPr>
              <a:t>ً</a:t>
            </a:r>
            <a:r>
              <a:rPr lang="ar-EG" sz="3600" b="1" dirty="0" smtClean="0">
                <a:latin typeface="Calibri" pitchFamily="34" charset="0"/>
              </a:rPr>
              <a:t>ا.</a:t>
            </a:r>
            <a:endParaRPr lang="ar-SA" sz="3600" b="1" dirty="0" smtClean="0">
              <a:latin typeface="Calibri" pitchFamily="34" charset="0"/>
            </a:endParaRPr>
          </a:p>
          <a:p>
            <a:pPr algn="justLow"/>
            <a:r>
              <a:rPr lang="ar-EG" sz="3600" b="1" dirty="0" smtClean="0">
                <a:latin typeface="Calibri" pitchFamily="34" charset="0"/>
              </a:rPr>
              <a:t>فأي</a:t>
            </a:r>
            <a:r>
              <a:rPr lang="ar-SA" sz="3600" b="1" dirty="0" smtClean="0">
                <a:latin typeface="Calibri" pitchFamily="34" charset="0"/>
              </a:rPr>
              <a:t>ُّ</a:t>
            </a:r>
            <a:r>
              <a:rPr lang="ar-EG" sz="3600" b="1" dirty="0" smtClean="0">
                <a:latin typeface="Calibri" pitchFamily="34" charset="0"/>
              </a:rPr>
              <a:t> الطرق الآتية يمكن لأحمد </a:t>
            </a:r>
            <a:r>
              <a:rPr lang="ar-EG" sz="3600" b="1" dirty="0">
                <a:latin typeface="Calibri" pitchFamily="34" charset="0"/>
              </a:rPr>
              <a:t>استعمالها </a:t>
            </a:r>
            <a:r>
              <a:rPr lang="ar-EG" sz="3600" b="1" dirty="0" smtClean="0">
                <a:latin typeface="Calibri" pitchFamily="34" charset="0"/>
              </a:rPr>
              <a:t>لإيجاد معدل السعرات </a:t>
            </a:r>
            <a:r>
              <a:rPr lang="ar-EG" sz="3600" b="1" dirty="0">
                <a:latin typeface="Calibri" pitchFamily="34" charset="0"/>
              </a:rPr>
              <a:t>التي </a:t>
            </a:r>
            <a:r>
              <a:rPr lang="ar-EG" sz="3600" b="1" dirty="0" smtClean="0">
                <a:latin typeface="Calibri" pitchFamily="34" charset="0"/>
              </a:rPr>
              <a:t>تم حرقها يومي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ا مقربة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>
                <a:latin typeface="Calibri" pitchFamily="34" charset="0"/>
              </a:rPr>
              <a:t>عدد كلي. ثم </a:t>
            </a:r>
            <a:r>
              <a:rPr lang="ar-EG" sz="3600" b="1" dirty="0" smtClean="0">
                <a:latin typeface="Calibri" pitchFamily="34" charset="0"/>
              </a:rPr>
              <a:t>استعمله لحل المسألة.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429375" y="5500707"/>
            <a:ext cx="2214563" cy="785813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0" name="مستطيل 9"/>
          <p:cNvSpPr/>
          <p:nvPr/>
        </p:nvSpPr>
        <p:spPr>
          <a:xfrm>
            <a:off x="3571875" y="5500707"/>
            <a:ext cx="2000250" cy="785813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1" name="مستطيل 10"/>
          <p:cNvSpPr/>
          <p:nvPr/>
        </p:nvSpPr>
        <p:spPr>
          <a:xfrm>
            <a:off x="785813" y="5500707"/>
            <a:ext cx="2000250" cy="785813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357967" y="5572145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latin typeface="Calibri" pitchFamily="34" charset="0"/>
              </a:rPr>
              <a:t>الحساب </a:t>
            </a:r>
            <a:r>
              <a:rPr lang="ar-EG" sz="3200" b="1" dirty="0">
                <a:latin typeface="Calibri" pitchFamily="34" charset="0"/>
              </a:rPr>
              <a:t>الذهني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500446" y="5572145"/>
            <a:ext cx="2214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الورقة والقلم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857250" y="5572145"/>
            <a:ext cx="1643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latin typeface="Calibri" pitchFamily="34" charset="0"/>
              </a:rPr>
              <a:t>التقدير</a:t>
            </a:r>
            <a:endParaRPr lang="ar-EG" sz="3200" b="1" dirty="0">
              <a:latin typeface="Calibri" pitchFamily="34" charset="0"/>
            </a:endParaRPr>
          </a:p>
        </p:txBody>
      </p:sp>
      <p:pic>
        <p:nvPicPr>
          <p:cNvPr id="16" name="صورة 15" descr="خهع.jpe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428625"/>
            <a:ext cx="1781175" cy="13239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وجة 2"/>
          <p:cNvSpPr/>
          <p:nvPr/>
        </p:nvSpPr>
        <p:spPr>
          <a:xfrm>
            <a:off x="4286250" y="285750"/>
            <a:ext cx="4572000" cy="1428750"/>
          </a:xfrm>
          <a:prstGeom prst="wav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6094" name="مربع نص 3"/>
          <p:cNvSpPr txBox="1">
            <a:spLocks noChangeArrowheads="1"/>
          </p:cNvSpPr>
          <p:nvPr/>
        </p:nvSpPr>
        <p:spPr bwMode="auto">
          <a:xfrm>
            <a:off x="3929063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مسائل مهارات التفكير </a:t>
            </a:r>
            <a:r>
              <a:rPr lang="ar-EG" sz="3600" b="1" dirty="0" smtClean="0">
                <a:latin typeface="Calibri" pitchFamily="34" charset="0"/>
              </a:rPr>
              <a:t>العليا:</a:t>
            </a:r>
            <a:endParaRPr lang="ar-EG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ر طريقة  يحرقُ أحمدُ السعراتِ الحراري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حسابُ الذه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ورقة والق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قدير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3286125" y="1000125"/>
            <a:ext cx="785813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6096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24</a:t>
              </a:r>
            </a:p>
          </p:txBody>
        </p:sp>
      </p:grpSp>
      <p:sp>
        <p:nvSpPr>
          <p:cNvPr id="7" name="زاوية مطوية 6"/>
          <p:cNvSpPr/>
          <p:nvPr/>
        </p:nvSpPr>
        <p:spPr>
          <a:xfrm>
            <a:off x="428625" y="2285992"/>
            <a:ext cx="8501063" cy="2928958"/>
          </a:xfrm>
          <a:prstGeom prst="foldedCorne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857278" y="2786058"/>
            <a:ext cx="76438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/>
              <a:t>التقدير: </a:t>
            </a:r>
            <a:r>
              <a:rPr lang="ar-EG" sz="4000" b="1" dirty="0" smtClean="0">
                <a:solidFill>
                  <a:srgbClr val="C00000"/>
                </a:solidFill>
              </a:rPr>
              <a:t>لأنه يريد مجموعها مقرب</a:t>
            </a:r>
            <a:r>
              <a:rPr lang="ar-SA" sz="4000" b="1" dirty="0" smtClean="0">
                <a:solidFill>
                  <a:srgbClr val="C00000"/>
                </a:solidFill>
              </a:rPr>
              <a:t>ً</a:t>
            </a:r>
            <a:r>
              <a:rPr lang="ar-EG" sz="4000" b="1" dirty="0" smtClean="0">
                <a:solidFill>
                  <a:srgbClr val="C00000"/>
                </a:solidFill>
              </a:rPr>
              <a:t>ا إلى أقرب عدد</a:t>
            </a:r>
            <a:r>
              <a:rPr lang="ar-SA" sz="4000" b="1" dirty="0" smtClean="0">
                <a:solidFill>
                  <a:srgbClr val="C00000"/>
                </a:solidFill>
              </a:rPr>
              <a:t>ٍ</a:t>
            </a:r>
            <a:r>
              <a:rPr lang="ar-EG" sz="4000" b="1" dirty="0" smtClean="0">
                <a:solidFill>
                  <a:srgbClr val="C00000"/>
                </a:solidFill>
              </a:rPr>
              <a:t> كلي</a:t>
            </a:r>
            <a:r>
              <a:rPr lang="ar-SA" sz="4000" b="1" dirty="0" smtClean="0">
                <a:solidFill>
                  <a:srgbClr val="C00000"/>
                </a:solidFill>
              </a:rPr>
              <a:t>ٍّ</a:t>
            </a:r>
            <a:r>
              <a:rPr lang="ar-EG" sz="4000" b="1" dirty="0" smtClean="0">
                <a:solidFill>
                  <a:srgbClr val="C00000"/>
                </a:solidFill>
              </a:rPr>
              <a:t> وليس مجموعها بالضبط.</a:t>
            </a:r>
            <a:r>
              <a:rPr lang="ar-SA" sz="4000" b="1" dirty="0" smtClean="0">
                <a:solidFill>
                  <a:srgbClr val="C00000"/>
                </a:solidFill>
              </a:rPr>
              <a:t/>
            </a:r>
            <a:br>
              <a:rPr lang="ar-SA" sz="4000" b="1" dirty="0" smtClean="0">
                <a:solidFill>
                  <a:srgbClr val="C00000"/>
                </a:solidFill>
              </a:rPr>
            </a:br>
            <a:r>
              <a:rPr lang="ar-EG" sz="4000" b="1" dirty="0" smtClean="0">
                <a:solidFill>
                  <a:srgbClr val="C00000"/>
                </a:solidFill>
              </a:rPr>
              <a:t>يحرق أحمد</a:t>
            </a:r>
            <a:r>
              <a:rPr lang="ar-SA" sz="4000" b="1" dirty="0" smtClean="0">
                <a:solidFill>
                  <a:srgbClr val="C00000"/>
                </a:solidFill>
              </a:rPr>
              <a:t>ُ</a:t>
            </a:r>
            <a:r>
              <a:rPr lang="ar-EG" sz="4000" b="1" dirty="0" smtClean="0">
                <a:solidFill>
                  <a:srgbClr val="C00000"/>
                </a:solidFill>
              </a:rPr>
              <a:t> كل</a:t>
            </a:r>
            <a:r>
              <a:rPr lang="ar-SA" sz="4000" b="1" dirty="0" smtClean="0">
                <a:solidFill>
                  <a:srgbClr val="C00000"/>
                </a:solidFill>
              </a:rPr>
              <a:t>َّ</a:t>
            </a:r>
            <a:r>
              <a:rPr lang="ar-EG" sz="4000" b="1" dirty="0" smtClean="0">
                <a:solidFill>
                  <a:srgbClr val="C00000"/>
                </a:solidFill>
              </a:rPr>
              <a:t> يوم 150 سعر</a:t>
            </a:r>
            <a:r>
              <a:rPr lang="ar-SA" sz="4000" b="1" dirty="0" smtClean="0">
                <a:solidFill>
                  <a:srgbClr val="C00000"/>
                </a:solidFill>
              </a:rPr>
              <a:t>ً</a:t>
            </a:r>
            <a:r>
              <a:rPr lang="ar-EG" sz="4000" b="1" dirty="0" smtClean="0">
                <a:solidFill>
                  <a:srgbClr val="C00000"/>
                </a:solidFill>
              </a:rPr>
              <a:t>ا حراري</a:t>
            </a:r>
            <a:r>
              <a:rPr lang="ar-SA" sz="4000" b="1" dirty="0" smtClean="0">
                <a:solidFill>
                  <a:srgbClr val="C00000"/>
                </a:solidFill>
              </a:rPr>
              <a:t>ًّ</a:t>
            </a:r>
            <a:r>
              <a:rPr lang="ar-EG" sz="4000" b="1" dirty="0" smtClean="0">
                <a:solidFill>
                  <a:srgbClr val="C00000"/>
                </a:solidFill>
              </a:rPr>
              <a:t>ا تقريب</a:t>
            </a:r>
            <a:r>
              <a:rPr lang="ar-SA" sz="4000" b="1" dirty="0" smtClean="0">
                <a:solidFill>
                  <a:srgbClr val="C00000"/>
                </a:solidFill>
              </a:rPr>
              <a:t>ً</a:t>
            </a:r>
            <a:r>
              <a:rPr lang="ar-EG" sz="4000" b="1" dirty="0" smtClean="0">
                <a:solidFill>
                  <a:srgbClr val="C00000"/>
                </a:solidFill>
              </a:rPr>
              <a:t>ا.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6" name="صورة 15" descr="خهع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428625"/>
            <a:ext cx="1781175" cy="13239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وجة 2"/>
          <p:cNvSpPr/>
          <p:nvPr/>
        </p:nvSpPr>
        <p:spPr>
          <a:xfrm>
            <a:off x="4286250" y="285750"/>
            <a:ext cx="4572000" cy="1428750"/>
          </a:xfrm>
          <a:prstGeom prst="wav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6094" name="مربع نص 3"/>
          <p:cNvSpPr txBox="1">
            <a:spLocks noChangeArrowheads="1"/>
          </p:cNvSpPr>
          <p:nvPr/>
        </p:nvSpPr>
        <p:spPr bwMode="auto">
          <a:xfrm>
            <a:off x="3929063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مسائل مهارات التفكير </a:t>
            </a:r>
            <a:r>
              <a:rPr lang="ar-EG" sz="3600" b="1" dirty="0" smtClean="0">
                <a:latin typeface="Calibri" pitchFamily="34" charset="0"/>
              </a:rPr>
              <a:t>العليا:</a:t>
            </a:r>
            <a:endParaRPr lang="ar-EG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دير  لأنه يريد مجموعها مقر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>
            <a:grpSpLocks/>
          </p:cNvGrpSpPr>
          <p:nvPr/>
        </p:nvGrpSpPr>
        <p:grpSpPr bwMode="auto">
          <a:xfrm>
            <a:off x="7215188" y="1714500"/>
            <a:ext cx="785812" cy="857250"/>
            <a:chOff x="8001024" y="3429000"/>
            <a:chExt cx="785818" cy="857256"/>
          </a:xfrm>
        </p:grpSpPr>
        <p:sp>
          <p:nvSpPr>
            <p:cNvPr id="5" name="نجمة مكونة من 10 نقاط 4"/>
            <p:cNvSpPr/>
            <p:nvPr/>
          </p:nvSpPr>
          <p:spPr>
            <a:xfrm>
              <a:off x="8072462" y="3429000"/>
              <a:ext cx="714380" cy="857256"/>
            </a:xfrm>
            <a:prstGeom prst="star10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7119" name="مربع نص 5"/>
            <p:cNvSpPr txBox="1">
              <a:spLocks noChangeArrowheads="1"/>
            </p:cNvSpPr>
            <p:nvPr/>
          </p:nvSpPr>
          <p:spPr bwMode="auto">
            <a:xfrm>
              <a:off x="8001024" y="3639925"/>
              <a:ext cx="7143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>
                  <a:latin typeface="Calibri" pitchFamily="34" charset="0"/>
                </a:rPr>
                <a:t>25</a:t>
              </a:r>
            </a:p>
          </p:txBody>
        </p:sp>
      </p:grpSp>
      <p:grpSp>
        <p:nvGrpSpPr>
          <p:cNvPr id="3" name="مجموعة 8"/>
          <p:cNvGrpSpPr>
            <a:grpSpLocks/>
          </p:cNvGrpSpPr>
          <p:nvPr/>
        </p:nvGrpSpPr>
        <p:grpSpPr bwMode="auto">
          <a:xfrm>
            <a:off x="3833813" y="1785938"/>
            <a:ext cx="2667000" cy="771525"/>
            <a:chOff x="3833826" y="1785926"/>
            <a:chExt cx="2667000" cy="771525"/>
          </a:xfrm>
        </p:grpSpPr>
        <p:pic>
          <p:nvPicPr>
            <p:cNvPr id="47116" name="صورة 6" descr="2486_1191978755gif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781563" y="838189"/>
              <a:ext cx="771525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7" name="مربع نص 7"/>
            <p:cNvSpPr txBox="1">
              <a:spLocks noChangeArrowheads="1"/>
            </p:cNvSpPr>
            <p:nvPr/>
          </p:nvSpPr>
          <p:spPr bwMode="auto">
            <a:xfrm>
              <a:off x="4000496" y="1857364"/>
              <a:ext cx="157163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ar-EG" sz="3600">
                <a:latin typeface="Calibri" pitchFamily="34" charset="0"/>
              </a:endParaRPr>
            </a:p>
          </p:txBody>
        </p:sp>
      </p:grpSp>
      <p:sp>
        <p:nvSpPr>
          <p:cNvPr id="10" name="مستطيل مستدير الزوايا 9"/>
          <p:cNvSpPr/>
          <p:nvPr/>
        </p:nvSpPr>
        <p:spPr>
          <a:xfrm>
            <a:off x="500034" y="3000372"/>
            <a:ext cx="8215370" cy="2643206"/>
          </a:xfrm>
          <a:prstGeom prst="round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214414" y="3357562"/>
            <a:ext cx="69294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لماذا يقرب العدد 6,73 إلى </a:t>
            </a:r>
            <a:r>
              <a:rPr lang="ar-EG" sz="4000" b="1" dirty="0" smtClean="0">
                <a:latin typeface="Calibri" pitchFamily="34" charset="0"/>
              </a:rPr>
              <a:t>أقرب جزء </a:t>
            </a:r>
            <a:r>
              <a:rPr lang="ar-EG" sz="4000" b="1" dirty="0">
                <a:latin typeface="Calibri" pitchFamily="34" charset="0"/>
              </a:rPr>
              <a:t>منْ </a:t>
            </a:r>
            <a:r>
              <a:rPr lang="ar-EG" sz="4000" b="1" dirty="0" smtClean="0">
                <a:latin typeface="Calibri" pitchFamily="34" charset="0"/>
              </a:rPr>
              <a:t>عشرة </a:t>
            </a:r>
            <a:r>
              <a:rPr lang="ar-EG" sz="4000" b="1" dirty="0">
                <a:latin typeface="Calibri" pitchFamily="34" charset="0"/>
              </a:rPr>
              <a:t>إلى 6,7</a:t>
            </a:r>
            <a:r>
              <a:rPr lang="ar-EG" sz="4000" b="1" dirty="0" smtClean="0">
                <a:latin typeface="Calibri" pitchFamily="34" charset="0"/>
              </a:rPr>
              <a:t>؟</a:t>
            </a:r>
            <a:r>
              <a:rPr lang="ar-SA" sz="4000" b="1" dirty="0" smtClean="0">
                <a:latin typeface="Calibri" pitchFamily="34" charset="0"/>
              </a:rPr>
              <a:t/>
            </a:r>
            <a:br>
              <a:rPr lang="ar-SA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فسر تبريرك مستعمل</a:t>
            </a:r>
            <a:r>
              <a:rPr lang="ar-SA" sz="4000" b="1" dirty="0" smtClean="0">
                <a:latin typeface="Calibri" pitchFamily="34" charset="0"/>
              </a:rPr>
              <a:t>ً</a:t>
            </a:r>
            <a:r>
              <a:rPr lang="ar-EG" sz="4000" b="1" dirty="0" smtClean="0">
                <a:latin typeface="Calibri" pitchFamily="34" charset="0"/>
              </a:rPr>
              <a:t>ا </a:t>
            </a:r>
            <a:r>
              <a:rPr lang="ar-EG" sz="4000" b="1" dirty="0" err="1" smtClean="0">
                <a:latin typeface="Calibri" pitchFamily="34" charset="0"/>
              </a:rPr>
              <a:t>ا</a:t>
            </a:r>
            <a:r>
              <a:rPr lang="ar-EG" sz="4000" b="1" dirty="0" smtClean="0">
                <a:latin typeface="Calibri" pitchFamily="34" charset="0"/>
              </a:rPr>
              <a:t>لطريقة</a:t>
            </a:r>
            <a:r>
              <a:rPr lang="ar-SA" sz="4000" b="1" dirty="0" smtClean="0">
                <a:latin typeface="Calibri" pitchFamily="34" charset="0"/>
              </a:rPr>
              <a:t>َ</a:t>
            </a:r>
            <a:r>
              <a:rPr lang="ar-EG" sz="4000" b="1" dirty="0" smtClean="0">
                <a:latin typeface="Calibri" pitchFamily="34" charset="0"/>
              </a:rPr>
              <a:t> المناسبة</a:t>
            </a:r>
            <a:r>
              <a:rPr lang="ar-SA" sz="4000" b="1" dirty="0" smtClean="0">
                <a:latin typeface="Calibri" pitchFamily="34" charset="0"/>
              </a:rPr>
              <a:t>َ</a:t>
            </a:r>
            <a:r>
              <a:rPr lang="ar-EG" sz="4000" b="1" dirty="0" smtClean="0">
                <a:latin typeface="Calibri" pitchFamily="34" charset="0"/>
              </a:rPr>
              <a:t>.</a:t>
            </a:r>
            <a:endParaRPr lang="ar-EG" sz="4000" b="1" dirty="0">
              <a:latin typeface="Calibri" pitchFamily="34" charset="0"/>
            </a:endParaRPr>
          </a:p>
        </p:txBody>
      </p:sp>
      <p:pic>
        <p:nvPicPr>
          <p:cNvPr id="13" name="صورة 12" descr="3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75" y="857250"/>
            <a:ext cx="976313" cy="9286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وجة 2"/>
          <p:cNvSpPr/>
          <p:nvPr/>
        </p:nvSpPr>
        <p:spPr>
          <a:xfrm>
            <a:off x="4286250" y="285750"/>
            <a:ext cx="4572000" cy="1428750"/>
          </a:xfrm>
          <a:prstGeom prst="wav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47114" name="مربع نص 3"/>
          <p:cNvSpPr txBox="1">
            <a:spLocks noChangeArrowheads="1"/>
          </p:cNvSpPr>
          <p:nvPr/>
        </p:nvSpPr>
        <p:spPr bwMode="auto">
          <a:xfrm>
            <a:off x="3929063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مسائل مهارات التفكير </a:t>
            </a:r>
            <a:r>
              <a:rPr lang="ar-EG" sz="3600" b="1" dirty="0" smtClean="0">
                <a:latin typeface="Calibri" pitchFamily="34" charset="0"/>
              </a:rPr>
              <a:t>العليا: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4506913" y="1714488"/>
            <a:ext cx="10652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400" b="1" dirty="0">
                <a:latin typeface="Calibri" pitchFamily="34" charset="0"/>
              </a:rPr>
              <a:t>اكتب</a:t>
            </a: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ماذا يقرب العدد 6,73 إلى أقرب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1428728" y="3643314"/>
            <a:ext cx="6400800" cy="1368425"/>
          </a:xfrm>
          <a:prstGeom prst="round2SameRect">
            <a:avLst>
              <a:gd name="adj1" fmla="val 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مربع نص 11"/>
          <p:cNvSpPr txBox="1"/>
          <p:nvPr/>
        </p:nvSpPr>
        <p:spPr>
          <a:xfrm>
            <a:off x="928663" y="1428750"/>
            <a:ext cx="7429526" cy="2032754"/>
          </a:xfrm>
          <a:prstGeom prst="round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</a:rPr>
              <a:t>يقرب العدد 6٫73 لأقرب جزء من عشرة إلى 6٫7 لأن 6٫73 أقرب إلى 6٫7 منها إلى 6٫8 كما هو موضح على خط الأعداد.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قرب العدد 6٫73 لأقرب جز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ewter My Computer25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21" y="2509838"/>
            <a:ext cx="5857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86021" y="2925763"/>
            <a:ext cx="4273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FFFF00"/>
                </a:solidFill>
              </a:rPr>
              <a:t>تدريب على اختبار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CKLC168.WM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1575" y="785813"/>
            <a:ext cx="724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8613" y="1071563"/>
            <a:ext cx="59023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</a:rPr>
              <a:t>26) يبين الجدول أدناه الكثافة السكانية (لكل كلم2) لبعض دول الخليج العربي.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2857472" y="3143250"/>
          <a:ext cx="4000528" cy="3357585"/>
        </p:xfrm>
        <a:graphic>
          <a:graphicData uri="http://schemas.openxmlformats.org/drawingml/2006/table">
            <a:tbl>
              <a:tblPr rtl="1"/>
              <a:tblGrid>
                <a:gridCol w="2023081"/>
                <a:gridCol w="1977447"/>
              </a:tblGrid>
              <a:tr h="6715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549910" algn="l"/>
                        </a:tabLs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143500" y="3201988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الدولة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817" name="مربع نص 5"/>
          <p:cNvSpPr txBox="1">
            <a:spLocks noChangeArrowheads="1"/>
          </p:cNvSpPr>
          <p:nvPr/>
        </p:nvSpPr>
        <p:spPr bwMode="auto">
          <a:xfrm>
            <a:off x="2857502" y="3214688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الكثافة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643438" y="3844925"/>
            <a:ext cx="2214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السعودية</a:t>
            </a:r>
            <a:endParaRPr lang="en-US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000375" y="3929063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11,39</a:t>
            </a:r>
            <a:endParaRPr lang="en-US" sz="20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643438" y="4500563"/>
            <a:ext cx="2214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البحرين</a:t>
            </a:r>
            <a:endParaRPr lang="en-US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000375" y="4559300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2,13</a:t>
            </a:r>
            <a:endParaRPr lang="en-US" sz="20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714875" y="5214938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الإمارات</a:t>
            </a:r>
            <a:endParaRPr lang="en-US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000375" y="5214938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53,97</a:t>
            </a:r>
            <a:endParaRPr lang="en-US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786313" y="5857875"/>
            <a:ext cx="2214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عمان</a:t>
            </a:r>
            <a:endParaRPr lang="en-US" sz="20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071813" y="5845175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3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8,31</a:t>
            </a:r>
            <a:endParaRPr lang="en-US" sz="20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clam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ين الجدول أدناه الكثافة السك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سعو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بح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إم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م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817" grpId="0"/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15"/>
          <p:cNvGraphicFramePr>
            <a:graphicFrameLocks noGrp="1"/>
          </p:cNvGraphicFramePr>
          <p:nvPr/>
        </p:nvGraphicFramePr>
        <p:xfrm>
          <a:off x="2428875" y="928688"/>
          <a:ext cx="6096000" cy="367900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75009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42924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07205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750081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572153" y="1000125"/>
            <a:ext cx="292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الصنف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2428881" y="1000125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السعر بالريال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6171" name="مربع نص 18"/>
          <p:cNvSpPr txBox="1">
            <a:spLocks noChangeArrowheads="1"/>
          </p:cNvSpPr>
          <p:nvPr/>
        </p:nvSpPr>
        <p:spPr bwMode="auto">
          <a:xfrm>
            <a:off x="5715027" y="16430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 smtClean="0">
                <a:latin typeface="Calibri" pitchFamily="34" charset="0"/>
              </a:rPr>
              <a:t>شوكولات</a:t>
            </a:r>
            <a:r>
              <a:rPr lang="ar-SA" sz="3200" b="1" dirty="0" smtClean="0">
                <a:latin typeface="Calibri" pitchFamily="34" charset="0"/>
              </a:rPr>
              <a:t>ة</a:t>
            </a:r>
            <a:endParaRPr lang="ar-EG" sz="3200" b="1" dirty="0">
              <a:latin typeface="Calibri" pitchFamily="34" charset="0"/>
            </a:endParaRPr>
          </a:p>
        </p:txBody>
      </p:sp>
      <p:sp>
        <p:nvSpPr>
          <p:cNvPr id="6172" name="مربع نص 19"/>
          <p:cNvSpPr txBox="1">
            <a:spLocks noChangeArrowheads="1"/>
          </p:cNvSpPr>
          <p:nvPr/>
        </p:nvSpPr>
        <p:spPr bwMode="auto">
          <a:xfrm>
            <a:off x="5500718" y="2201858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حلوى</a:t>
            </a:r>
          </a:p>
        </p:txBody>
      </p:sp>
      <p:sp>
        <p:nvSpPr>
          <p:cNvPr id="6173" name="مربع نص 20"/>
          <p:cNvSpPr txBox="1">
            <a:spLocks noChangeArrowheads="1"/>
          </p:cNvSpPr>
          <p:nvPr/>
        </p:nvSpPr>
        <p:spPr bwMode="auto">
          <a:xfrm>
            <a:off x="5643590" y="2773363"/>
            <a:ext cx="2786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بسكويت</a:t>
            </a:r>
          </a:p>
        </p:txBody>
      </p:sp>
      <p:sp>
        <p:nvSpPr>
          <p:cNvPr id="6174" name="مربع نص 21"/>
          <p:cNvSpPr txBox="1">
            <a:spLocks noChangeArrowheads="1"/>
          </p:cNvSpPr>
          <p:nvPr/>
        </p:nvSpPr>
        <p:spPr bwMode="auto">
          <a:xfrm>
            <a:off x="5572152" y="33448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مناديل</a:t>
            </a:r>
          </a:p>
        </p:txBody>
      </p:sp>
      <p:sp>
        <p:nvSpPr>
          <p:cNvPr id="6175" name="مربع نص 22"/>
          <p:cNvSpPr txBox="1">
            <a:spLocks noChangeArrowheads="1"/>
          </p:cNvSpPr>
          <p:nvPr/>
        </p:nvSpPr>
        <p:spPr bwMode="auto">
          <a:xfrm>
            <a:off x="5572152" y="39163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حليب</a:t>
            </a:r>
          </a:p>
        </p:txBody>
      </p:sp>
      <p:sp>
        <p:nvSpPr>
          <p:cNvPr id="6176" name="مربع نص 23"/>
          <p:cNvSpPr txBox="1">
            <a:spLocks noChangeArrowheads="1"/>
          </p:cNvSpPr>
          <p:nvPr/>
        </p:nvSpPr>
        <p:spPr bwMode="auto">
          <a:xfrm>
            <a:off x="2500317" y="170180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8,75</a:t>
            </a:r>
          </a:p>
        </p:txBody>
      </p:sp>
      <p:sp>
        <p:nvSpPr>
          <p:cNvPr id="6177" name="مربع نص 24"/>
          <p:cNvSpPr txBox="1">
            <a:spLocks noChangeArrowheads="1"/>
          </p:cNvSpPr>
          <p:nvPr/>
        </p:nvSpPr>
        <p:spPr bwMode="auto">
          <a:xfrm>
            <a:off x="2500317" y="22018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7,95</a:t>
            </a:r>
          </a:p>
        </p:txBody>
      </p:sp>
      <p:sp>
        <p:nvSpPr>
          <p:cNvPr id="6178" name="مربع نص 25"/>
          <p:cNvSpPr txBox="1">
            <a:spLocks noChangeArrowheads="1"/>
          </p:cNvSpPr>
          <p:nvPr/>
        </p:nvSpPr>
        <p:spPr bwMode="auto">
          <a:xfrm>
            <a:off x="2500317" y="284480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6,25</a:t>
            </a:r>
          </a:p>
        </p:txBody>
      </p:sp>
      <p:sp>
        <p:nvSpPr>
          <p:cNvPr id="6179" name="مربع نص 26"/>
          <p:cNvSpPr txBox="1">
            <a:spLocks noChangeArrowheads="1"/>
          </p:cNvSpPr>
          <p:nvPr/>
        </p:nvSpPr>
        <p:spPr bwMode="auto">
          <a:xfrm>
            <a:off x="2500317" y="33448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1,75</a:t>
            </a:r>
          </a:p>
        </p:txBody>
      </p:sp>
      <p:sp>
        <p:nvSpPr>
          <p:cNvPr id="6180" name="مربع نص 27"/>
          <p:cNvSpPr txBox="1">
            <a:spLocks noChangeArrowheads="1"/>
          </p:cNvSpPr>
          <p:nvPr/>
        </p:nvSpPr>
        <p:spPr bwMode="auto">
          <a:xfrm>
            <a:off x="2500317" y="398780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5,55</a:t>
            </a:r>
          </a:p>
        </p:txBody>
      </p:sp>
      <p:pic>
        <p:nvPicPr>
          <p:cNvPr id="29" name="صورة 28" descr="بسكويت.jpe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2071678"/>
            <a:ext cx="1785938" cy="13001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صورة 29" descr="مناديل.jpe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3929066"/>
            <a:ext cx="1643062" cy="1433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نف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عرُ بالريال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شوكولا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ل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سكو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ناد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ح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171" grpId="0"/>
      <p:bldP spid="6172" grpId="0"/>
      <p:bldP spid="6173" grpId="0"/>
      <p:bldP spid="6174" grpId="0"/>
      <p:bldP spid="6175" grpId="0"/>
      <p:bldP spid="6176" grpId="0"/>
      <p:bldP spid="6177" grpId="0"/>
      <p:bldP spid="6178" grpId="0"/>
      <p:bldP spid="6179" grpId="0"/>
      <p:bldP spid="618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-46.WM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8" y="785813"/>
            <a:ext cx="8402637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50938" y="1571625"/>
            <a:ext cx="6778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/>
              <a:t>ما الكثافة السكانية لدولة الإمارات إلى أقرب جزء من عشرة؟</a:t>
            </a:r>
            <a:endParaRPr lang="en-US" sz="3600" dirty="0"/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6286512" y="2711450"/>
            <a:ext cx="147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أ) 52,0</a:t>
            </a:r>
            <a:endParaRPr lang="ar-EG" sz="4000" dirty="0">
              <a:solidFill>
                <a:srgbClr val="00206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56361" y="3425829"/>
            <a:ext cx="1673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ب) 54,0</a:t>
            </a:r>
            <a:endParaRPr lang="ar-EG" sz="4000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00298" y="2711449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جـ) 53,9</a:t>
            </a:r>
            <a:endParaRPr lang="ar-EG" sz="4000" dirty="0">
              <a:solidFill>
                <a:srgbClr val="00206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00298" y="3425825"/>
            <a:ext cx="1533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د) 53,8</a:t>
            </a:r>
            <a:endParaRPr lang="ar-EG" sz="4000" dirty="0">
              <a:solidFill>
                <a:srgbClr val="002060"/>
              </a:solidFill>
            </a:endParaRPr>
          </a:p>
        </p:txBody>
      </p:sp>
      <p:cxnSp>
        <p:nvCxnSpPr>
          <p:cNvPr id="10" name="رابط مستقيم 9"/>
          <p:cNvCxnSpPr/>
          <p:nvPr/>
        </p:nvCxnSpPr>
        <p:spPr>
          <a:xfrm rot="10800000">
            <a:off x="6429375" y="4000500"/>
            <a:ext cx="1357313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كثافة السكانية لدولة الإم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) 52,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) 54,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جـ) 53,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د) 53,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جواب الصحيح 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5537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RAME-46.W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8" y="785813"/>
            <a:ext cx="8402637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50938" y="1571625"/>
            <a:ext cx="6778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/>
              <a:t>27) إذا بلغت سرعة الرياح في أحد أيام السنة 32,275 كلم لكل ساعة، فما أقرب عدد كلي لهذه السرعة؟</a:t>
            </a:r>
            <a:endParaRPr lang="en-US" sz="3200" dirty="0"/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6513513" y="3068638"/>
            <a:ext cx="1344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أ) </a:t>
            </a:r>
            <a:r>
              <a:rPr lang="ar-EG" sz="3600" b="1" dirty="0">
                <a:solidFill>
                  <a:srgbClr val="002060"/>
                </a:solidFill>
              </a:rPr>
              <a:t>322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357938" y="3783013"/>
            <a:ext cx="1544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ب) </a:t>
            </a:r>
            <a:r>
              <a:rPr lang="ar-EG" sz="3600" b="1" dirty="0">
                <a:solidFill>
                  <a:srgbClr val="002060"/>
                </a:solidFill>
              </a:rPr>
              <a:t>300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54325" y="2997200"/>
            <a:ext cx="1319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جـ) 32</a:t>
            </a:r>
            <a:endParaRPr lang="ar-EG" sz="4000" dirty="0">
              <a:solidFill>
                <a:srgbClr val="00206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28938" y="3783013"/>
            <a:ext cx="1144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49275" algn="l"/>
              </a:tabLst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</a:rPr>
              <a:t>د) 30</a:t>
            </a:r>
            <a:endParaRPr lang="ar-EG" sz="4000" dirty="0">
              <a:solidFill>
                <a:srgbClr val="00206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rot="10800000">
            <a:off x="2786063" y="3643313"/>
            <a:ext cx="1357312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بلغت سرعة الرياح في أحد أي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) 3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) 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جـ)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)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جواب الصحيح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5537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ewter My Computer25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2509838"/>
            <a:ext cx="5857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71688" y="2925763"/>
            <a:ext cx="4273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FFFF00"/>
                </a:solidFill>
              </a:rPr>
              <a:t>مراجعة تراكمية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R035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7941">
            <a:off x="1017228" y="-166725"/>
            <a:ext cx="7078871" cy="663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rot="-595968">
            <a:off x="1071563" y="2511285"/>
            <a:ext cx="685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قارن بين </a:t>
            </a:r>
            <a:r>
              <a:rPr lang="ar-EG" sz="3600" b="1" dirty="0" err="1"/>
              <a:t>الكسرين</a:t>
            </a:r>
            <a:r>
              <a:rPr lang="ar-EG" sz="3600" b="1" dirty="0"/>
              <a:t> العشريين في كل مما يأتي </a:t>
            </a:r>
            <a:r>
              <a:rPr lang="ar-EG" sz="3600" b="1" dirty="0" smtClean="0"/>
              <a:t>مستعمل</a:t>
            </a:r>
            <a:r>
              <a:rPr lang="ar-SA" sz="3600" b="1" dirty="0" smtClean="0"/>
              <a:t>ً</a:t>
            </a:r>
            <a:r>
              <a:rPr lang="ar-EG" sz="3600" b="1" dirty="0" smtClean="0"/>
              <a:t>ا </a:t>
            </a:r>
            <a:r>
              <a:rPr lang="ar-EG" sz="3600" b="1" dirty="0"/>
              <a:t>(&gt;، &lt;، =): </a:t>
            </a:r>
            <a:r>
              <a:rPr lang="ar-EG" sz="2400" b="1" dirty="0">
                <a:solidFill>
                  <a:srgbClr val="FF0000"/>
                </a:solidFill>
              </a:rPr>
              <a:t>(الدرس 3 – 2)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ارن بين الكسرين العشريين في كل م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CKLN042.W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1071563"/>
            <a:ext cx="785812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rot="-180417">
            <a:off x="1052513" y="1531938"/>
            <a:ext cx="7218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28)  8,64          8,065</a:t>
            </a:r>
            <a:endParaRPr lang="en-US" sz="4000" dirty="0"/>
          </a:p>
        </p:txBody>
      </p:sp>
      <p:sp>
        <p:nvSpPr>
          <p:cNvPr id="4" name="شكل بيضاوي 3"/>
          <p:cNvSpPr/>
          <p:nvPr/>
        </p:nvSpPr>
        <p:spPr>
          <a:xfrm>
            <a:off x="5072063" y="1357313"/>
            <a:ext cx="928687" cy="10001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-180417">
            <a:off x="1157288" y="2817813"/>
            <a:ext cx="7216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29) 2,50038         25,083</a:t>
            </a:r>
            <a:endParaRPr lang="en-US" sz="4000" dirty="0"/>
          </a:p>
        </p:txBody>
      </p:sp>
      <p:sp>
        <p:nvSpPr>
          <p:cNvPr id="6" name="شكل بيضاوي 5"/>
          <p:cNvSpPr/>
          <p:nvPr/>
        </p:nvSpPr>
        <p:spPr>
          <a:xfrm>
            <a:off x="4500563" y="2714625"/>
            <a:ext cx="928687" cy="10001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-180417">
            <a:off x="1157288" y="4103688"/>
            <a:ext cx="7216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30) 12,004          12,042</a:t>
            </a:r>
            <a:endParaRPr lang="en-US" sz="4000" dirty="0"/>
          </a:p>
        </p:txBody>
      </p:sp>
      <p:sp>
        <p:nvSpPr>
          <p:cNvPr id="8" name="شكل بيضاوي 7"/>
          <p:cNvSpPr/>
          <p:nvPr/>
        </p:nvSpPr>
        <p:spPr>
          <a:xfrm>
            <a:off x="4652963" y="3929063"/>
            <a:ext cx="928687" cy="10001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357813" y="1506538"/>
            <a:ext cx="484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&gt;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4857750" y="2928938"/>
            <a:ext cx="428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&lt;</a:t>
            </a:r>
            <a:endParaRPr lang="ar-EG" sz="4000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4929188" y="4071938"/>
            <a:ext cx="428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&lt;</a:t>
            </a:r>
            <a:endParaRPr lang="ar-EG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8)  8,64          8,0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8)  8,64          8,065 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9) 2,50038         25,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9) 2,50038         25,083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0) 12,004          12,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0) 12,004          12,042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2875" y="928688"/>
            <a:ext cx="8786813" cy="5572125"/>
            <a:chOff x="714348" y="1928802"/>
            <a:chExt cx="7643866" cy="4572032"/>
          </a:xfrm>
        </p:grpSpPr>
        <p:grpSp>
          <p:nvGrpSpPr>
            <p:cNvPr id="56325" name="Group 3"/>
            <p:cNvGrpSpPr>
              <a:grpSpLocks/>
            </p:cNvGrpSpPr>
            <p:nvPr/>
          </p:nvGrpSpPr>
          <p:grpSpPr bwMode="auto">
            <a:xfrm>
              <a:off x="714348" y="1928802"/>
              <a:ext cx="7643866" cy="4572032"/>
              <a:chOff x="714348" y="285728"/>
              <a:chExt cx="6643734" cy="6072230"/>
            </a:xfrm>
          </p:grpSpPr>
          <p:sp>
            <p:nvSpPr>
              <p:cNvPr id="7" name="Snip Diagonal Corner Rectangle 4"/>
              <p:cNvSpPr/>
              <p:nvPr/>
            </p:nvSpPr>
            <p:spPr>
              <a:xfrm>
                <a:off x="714348" y="285728"/>
                <a:ext cx="6072385" cy="5501337"/>
              </a:xfrm>
              <a:prstGeom prst="snip2Diag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Snip Diagonal Corner Rectangle 5"/>
              <p:cNvSpPr/>
              <p:nvPr/>
            </p:nvSpPr>
            <p:spPr>
              <a:xfrm>
                <a:off x="1285697" y="856621"/>
                <a:ext cx="6072385" cy="5501337"/>
              </a:xfrm>
              <a:prstGeom prst="snip2Diag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Snip Diagonal Corner Rectangle 6"/>
              <p:cNvSpPr/>
              <p:nvPr/>
            </p:nvSpPr>
            <p:spPr>
              <a:xfrm>
                <a:off x="1000023" y="571174"/>
                <a:ext cx="6072385" cy="5501337"/>
              </a:xfrm>
              <a:prstGeom prst="snip2DiagRect">
                <a:avLst/>
              </a:prstGeom>
              <a:solidFill>
                <a:srgbClr val="00FF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6" name="TextBox 2"/>
            <p:cNvSpPr txBox="1"/>
            <p:nvPr/>
          </p:nvSpPr>
          <p:spPr>
            <a:xfrm>
              <a:off x="1500141" y="2714253"/>
              <a:ext cx="6000469" cy="5848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atin typeface="+mn-lt"/>
                <a:cs typeface="+mn-cs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00063" y="1500188"/>
            <a:ext cx="764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/>
              <a:t>31) اكتب "اثنان وثلاثون وخمس من مئة" بالصيغة القياسية. </a:t>
            </a:r>
            <a:r>
              <a:rPr lang="ar-EG" sz="3600" b="1" dirty="0">
                <a:solidFill>
                  <a:srgbClr val="FF0000"/>
                </a:solidFill>
              </a:rPr>
              <a:t>(الدرس 3 – 1)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71500" y="3857625"/>
            <a:ext cx="7715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32</a:t>
            </a:r>
            <a:r>
              <a:rPr lang="ar-EG" sz="4800" b="1" dirty="0">
                <a:solidFill>
                  <a:srgbClr val="FF0000"/>
                </a:solidFill>
              </a:rPr>
              <a:t>,</a:t>
            </a:r>
            <a:r>
              <a:rPr lang="ar-SA" sz="4800" b="1" dirty="0">
                <a:solidFill>
                  <a:srgbClr val="FF0000"/>
                </a:solidFill>
              </a:rPr>
              <a:t>05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 اثنان وثلاثون وخمس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2,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324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7"/>
          <p:cNvGrpSpPr>
            <a:grpSpLocks/>
          </p:cNvGrpSpPr>
          <p:nvPr/>
        </p:nvGrpSpPr>
        <p:grpSpPr bwMode="auto">
          <a:xfrm>
            <a:off x="142875" y="928688"/>
            <a:ext cx="8786813" cy="5572125"/>
            <a:chOff x="714348" y="1928802"/>
            <a:chExt cx="7643866" cy="4572032"/>
          </a:xfrm>
        </p:grpSpPr>
        <p:grpSp>
          <p:nvGrpSpPr>
            <p:cNvPr id="57350" name="Group 3"/>
            <p:cNvGrpSpPr>
              <a:grpSpLocks/>
            </p:cNvGrpSpPr>
            <p:nvPr/>
          </p:nvGrpSpPr>
          <p:grpSpPr bwMode="auto">
            <a:xfrm>
              <a:off x="714348" y="1928802"/>
              <a:ext cx="7643866" cy="4572032"/>
              <a:chOff x="714348" y="285728"/>
              <a:chExt cx="6643734" cy="6072230"/>
            </a:xfrm>
          </p:grpSpPr>
          <p:sp>
            <p:nvSpPr>
              <p:cNvPr id="7" name="Snip Diagonal Corner Rectangle 4"/>
              <p:cNvSpPr/>
              <p:nvPr/>
            </p:nvSpPr>
            <p:spPr>
              <a:xfrm>
                <a:off x="714348" y="285728"/>
                <a:ext cx="6072385" cy="5501337"/>
              </a:xfrm>
              <a:prstGeom prst="snip2Diag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Snip Diagonal Corner Rectangle 5"/>
              <p:cNvSpPr/>
              <p:nvPr/>
            </p:nvSpPr>
            <p:spPr>
              <a:xfrm>
                <a:off x="1285697" y="856621"/>
                <a:ext cx="6072385" cy="5501337"/>
              </a:xfrm>
              <a:prstGeom prst="snip2Diag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Snip Diagonal Corner Rectangle 6"/>
              <p:cNvSpPr/>
              <p:nvPr/>
            </p:nvSpPr>
            <p:spPr>
              <a:xfrm>
                <a:off x="1000023" y="571174"/>
                <a:ext cx="6072385" cy="5501337"/>
              </a:xfrm>
              <a:prstGeom prst="snip2DiagRect">
                <a:avLst/>
              </a:prstGeom>
              <a:solidFill>
                <a:srgbClr val="00FF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6" name="TextBox 2"/>
            <p:cNvSpPr txBox="1"/>
            <p:nvPr/>
          </p:nvSpPr>
          <p:spPr>
            <a:xfrm>
              <a:off x="1500141" y="2714253"/>
              <a:ext cx="6000469" cy="5848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atin typeface="+mn-lt"/>
                <a:cs typeface="+mn-cs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85785" y="1500188"/>
            <a:ext cx="735808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/>
            <a:r>
              <a:rPr lang="ar-EG" sz="3600" b="1" dirty="0"/>
              <a:t>32) إذا كان ثمن تذكرة الدرجة الأولى في القطار من </a:t>
            </a:r>
            <a:r>
              <a:rPr lang="ar-EG" sz="3600" b="1" dirty="0" err="1"/>
              <a:t>الدمام</a:t>
            </a:r>
            <a:r>
              <a:rPr lang="ar-EG" sz="3600" b="1" dirty="0"/>
              <a:t> إلى </a:t>
            </a:r>
            <a:r>
              <a:rPr lang="ar-EG" sz="3600" b="1" dirty="0" err="1"/>
              <a:t>بقيق</a:t>
            </a:r>
            <a:r>
              <a:rPr lang="ar-EG" sz="3600" b="1" dirty="0"/>
              <a:t> 25 </a:t>
            </a:r>
            <a:r>
              <a:rPr lang="ar-EG" sz="3600" b="1" dirty="0" smtClean="0"/>
              <a:t>ريال</a:t>
            </a:r>
            <a:r>
              <a:rPr lang="ar-SA" sz="3600" b="1" dirty="0" smtClean="0"/>
              <a:t>ً</a:t>
            </a:r>
            <a:r>
              <a:rPr lang="ar-EG" sz="3600" b="1" dirty="0" smtClean="0"/>
              <a:t>ا </a:t>
            </a:r>
            <a:r>
              <a:rPr lang="ar-EG" sz="3600" b="1" dirty="0"/>
              <a:t>للكبار، و13 </a:t>
            </a:r>
            <a:r>
              <a:rPr lang="ar-EG" sz="3600" b="1" dirty="0" smtClean="0"/>
              <a:t>ريال</a:t>
            </a:r>
            <a:r>
              <a:rPr lang="ar-SA" sz="3600" b="1" dirty="0" smtClean="0"/>
              <a:t>ً</a:t>
            </a:r>
            <a:r>
              <a:rPr lang="ar-EG" sz="3600" b="1" dirty="0" smtClean="0"/>
              <a:t>ا </a:t>
            </a:r>
            <a:r>
              <a:rPr lang="ar-EG" sz="3600" b="1" dirty="0"/>
              <a:t>للطفل. فاكتب العبارة التي تمثل تكلفة تذاكر شخصين من الكبار، و3 من الأطفال</a:t>
            </a:r>
            <a:r>
              <a:rPr lang="ar-EG" sz="3600" b="1" dirty="0" smtClean="0"/>
              <a:t>،</a:t>
            </a:r>
            <a:endParaRPr lang="ar-SA" sz="3600" b="1" dirty="0" smtClean="0"/>
          </a:p>
          <a:p>
            <a:pPr algn="justLow"/>
            <a:r>
              <a:rPr lang="ar-EG" sz="3600" b="1" dirty="0" smtClean="0"/>
              <a:t>ثم </a:t>
            </a:r>
            <a:r>
              <a:rPr lang="ar-EG" sz="3600" b="1" dirty="0"/>
              <a:t>أوجد قيمتها. </a:t>
            </a:r>
            <a:r>
              <a:rPr lang="ar-EG" sz="3600" b="1" dirty="0">
                <a:solidFill>
                  <a:srgbClr val="FF0000"/>
                </a:solidFill>
              </a:rPr>
              <a:t>(الدرس 3 – 1)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00063" y="4711714"/>
            <a:ext cx="7715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2(25) + 3(13)	= 50 + </a:t>
            </a:r>
            <a:r>
              <a:rPr lang="ar-EG" sz="3600" b="1" dirty="0" smtClean="0">
                <a:solidFill>
                  <a:srgbClr val="FF0000"/>
                </a:solidFill>
              </a:rPr>
              <a:t>39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32" y="4748231"/>
            <a:ext cx="621509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								= </a:t>
            </a:r>
            <a:r>
              <a:rPr lang="ar-EG" sz="4000" b="1" dirty="0" smtClean="0">
                <a:solidFill>
                  <a:srgbClr val="FF0000"/>
                </a:solidFill>
              </a:rPr>
              <a:t>89</a:t>
            </a:r>
            <a:r>
              <a:rPr lang="ar-SA" sz="4000" b="1" dirty="0" smtClean="0">
                <a:solidFill>
                  <a:srgbClr val="FF0000"/>
                </a:solidFill>
              </a:rPr>
              <a:t> ريالًا</a:t>
            </a:r>
            <a:r>
              <a:rPr lang="ar-EG" sz="4000" b="1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 ثمن تذكرة الدرجة الأ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(25) + 3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89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3249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R035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7941">
            <a:off x="1381125" y="-538163"/>
            <a:ext cx="6650038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rot="-595968">
            <a:off x="1071563" y="2135188"/>
            <a:ext cx="6858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الاستعداد </a:t>
            </a:r>
            <a:r>
              <a:rPr lang="ar-EG" sz="4800" b="1" dirty="0">
                <a:solidFill>
                  <a:srgbClr val="FF0000"/>
                </a:solidFill>
              </a:rPr>
              <a:t>للدرس اللاحق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R011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428750"/>
            <a:ext cx="78581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Process 2"/>
          <p:cNvSpPr/>
          <p:nvPr/>
        </p:nvSpPr>
        <p:spPr>
          <a:xfrm>
            <a:off x="2000250" y="3000375"/>
            <a:ext cx="4429125" cy="1285875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EG" sz="4800" b="1" dirty="0">
                <a:solidFill>
                  <a:srgbClr val="FF0000"/>
                </a:solidFill>
              </a:rPr>
              <a:t>مهارة سابقة: أوجد ناتج كل مما يأتي: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سابقة  أوجد ناتج كل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0033.WM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" y="1357313"/>
            <a:ext cx="82153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85813" y="1714500"/>
            <a:ext cx="6786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33</a:t>
            </a:r>
            <a:r>
              <a:rPr lang="ar-EG" sz="4000" b="1" dirty="0" smtClean="0">
                <a:solidFill>
                  <a:srgbClr val="FF0000"/>
                </a:solidFill>
              </a:rPr>
              <a:t>)</a:t>
            </a:r>
            <a:r>
              <a:rPr lang="ar-SA" sz="4000" b="1" dirty="0" smtClean="0">
                <a:solidFill>
                  <a:srgbClr val="FF0000"/>
                </a:solidFill>
              </a:rPr>
              <a:t>		</a:t>
            </a:r>
            <a:r>
              <a:rPr lang="ar-EG" sz="4000" b="1" dirty="0" smtClean="0">
                <a:solidFill>
                  <a:srgbClr val="FF0000"/>
                </a:solidFill>
              </a:rPr>
              <a:t> 43 </a:t>
            </a:r>
            <a:r>
              <a:rPr lang="ar-EG" sz="4000" b="1" dirty="0">
                <a:solidFill>
                  <a:srgbClr val="FF0000"/>
                </a:solidFill>
              </a:rPr>
              <a:t>+15 =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143107" y="1785938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58</a:t>
            </a:r>
            <a:endParaRPr lang="en-US" sz="36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4375" y="2786063"/>
            <a:ext cx="6786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34</a:t>
            </a:r>
            <a:r>
              <a:rPr lang="ar-EG" sz="4000" b="1" dirty="0" smtClean="0">
                <a:solidFill>
                  <a:srgbClr val="FF0000"/>
                </a:solidFill>
              </a:rPr>
              <a:t>)</a:t>
            </a:r>
            <a:r>
              <a:rPr lang="ar-SA" sz="4000" b="1" dirty="0" smtClean="0">
                <a:solidFill>
                  <a:srgbClr val="FF0000"/>
                </a:solidFill>
              </a:rPr>
              <a:t>		</a:t>
            </a:r>
            <a:r>
              <a:rPr lang="ar-EG" sz="4000" b="1" dirty="0" smtClean="0">
                <a:solidFill>
                  <a:srgbClr val="FF0000"/>
                </a:solidFill>
              </a:rPr>
              <a:t> </a:t>
            </a:r>
            <a:r>
              <a:rPr lang="ar-EG" sz="4000" b="1" dirty="0">
                <a:solidFill>
                  <a:srgbClr val="FF0000"/>
                </a:solidFill>
              </a:rPr>
              <a:t>68 + 37=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000232" y="2854325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105</a:t>
            </a:r>
            <a:endParaRPr lang="en-US" sz="36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14375" y="3748088"/>
            <a:ext cx="6786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35</a:t>
            </a:r>
            <a:r>
              <a:rPr lang="ar-EG" sz="4000" b="1" dirty="0" smtClean="0">
                <a:solidFill>
                  <a:srgbClr val="FF0000"/>
                </a:solidFill>
              </a:rPr>
              <a:t>)</a:t>
            </a:r>
            <a:r>
              <a:rPr lang="ar-SA" sz="4000" b="1" dirty="0" smtClean="0">
                <a:solidFill>
                  <a:srgbClr val="FF0000"/>
                </a:solidFill>
              </a:rPr>
              <a:t>		</a:t>
            </a:r>
            <a:r>
              <a:rPr lang="ar-EG" sz="4000" b="1" dirty="0" smtClean="0">
                <a:solidFill>
                  <a:srgbClr val="FF0000"/>
                </a:solidFill>
              </a:rPr>
              <a:t> </a:t>
            </a:r>
            <a:r>
              <a:rPr lang="ar-EG" sz="4000" b="1" dirty="0">
                <a:solidFill>
                  <a:srgbClr val="FF0000"/>
                </a:solidFill>
              </a:rPr>
              <a:t>85 – 23=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000232" y="3783013"/>
            <a:ext cx="185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62</a:t>
            </a:r>
            <a:endParaRPr lang="en-US" sz="36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14375" y="4676775"/>
            <a:ext cx="6786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</a:rPr>
              <a:t>36</a:t>
            </a:r>
            <a:r>
              <a:rPr lang="ar-EG" sz="4000" b="1" dirty="0" smtClean="0">
                <a:solidFill>
                  <a:srgbClr val="FF0000"/>
                </a:solidFill>
              </a:rPr>
              <a:t>)</a:t>
            </a:r>
            <a:r>
              <a:rPr lang="ar-SA" sz="4000" b="1" dirty="0" smtClean="0">
                <a:solidFill>
                  <a:srgbClr val="FF0000"/>
                </a:solidFill>
              </a:rPr>
              <a:t>		</a:t>
            </a:r>
            <a:r>
              <a:rPr lang="ar-EG" sz="4000" b="1" dirty="0" smtClean="0">
                <a:solidFill>
                  <a:srgbClr val="FF0000"/>
                </a:solidFill>
              </a:rPr>
              <a:t> </a:t>
            </a:r>
            <a:r>
              <a:rPr lang="ar-EG" sz="4000" b="1" dirty="0">
                <a:solidFill>
                  <a:srgbClr val="FF0000"/>
                </a:solidFill>
              </a:rPr>
              <a:t>52 – 29=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2071669" y="471170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23</a:t>
            </a:r>
            <a:endParaRPr lang="en-US" sz="3600" dirty="0"/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3) 43 +15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4) 68 + 37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5) 85 – 23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6) 52 – 29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15"/>
          <p:cNvGraphicFramePr>
            <a:graphicFrameLocks noGrp="1"/>
          </p:cNvGraphicFramePr>
          <p:nvPr/>
        </p:nvGraphicFramePr>
        <p:xfrm>
          <a:off x="2428875" y="928688"/>
          <a:ext cx="6096000" cy="367900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75009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42924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607205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46434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750081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7193" name="مربع نص 16"/>
          <p:cNvSpPr txBox="1">
            <a:spLocks noChangeArrowheads="1"/>
          </p:cNvSpPr>
          <p:nvPr/>
        </p:nvSpPr>
        <p:spPr bwMode="auto">
          <a:xfrm>
            <a:off x="5429277" y="1000125"/>
            <a:ext cx="292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الصنف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7194" name="مربع نص 17"/>
          <p:cNvSpPr txBox="1">
            <a:spLocks noChangeArrowheads="1"/>
          </p:cNvSpPr>
          <p:nvPr/>
        </p:nvSpPr>
        <p:spPr bwMode="auto">
          <a:xfrm>
            <a:off x="2428881" y="1000125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السعر بالريال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6171" name="مربع نص 18"/>
          <p:cNvSpPr txBox="1">
            <a:spLocks noChangeArrowheads="1"/>
          </p:cNvSpPr>
          <p:nvPr/>
        </p:nvSpPr>
        <p:spPr bwMode="auto">
          <a:xfrm>
            <a:off x="5500713" y="164305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 smtClean="0">
                <a:latin typeface="Calibri" pitchFamily="34" charset="0"/>
              </a:rPr>
              <a:t>شوكولات</a:t>
            </a:r>
            <a:r>
              <a:rPr lang="ar-SA" sz="3200" b="1" dirty="0" smtClean="0">
                <a:latin typeface="Calibri" pitchFamily="34" charset="0"/>
              </a:rPr>
              <a:t>ة</a:t>
            </a:r>
            <a:endParaRPr lang="ar-EG" sz="3200" b="1" dirty="0">
              <a:latin typeface="Calibri" pitchFamily="34" charset="0"/>
            </a:endParaRPr>
          </a:p>
        </p:txBody>
      </p:sp>
      <p:sp>
        <p:nvSpPr>
          <p:cNvPr id="6172" name="مربع نص 19"/>
          <p:cNvSpPr txBox="1">
            <a:spLocks noChangeArrowheads="1"/>
          </p:cNvSpPr>
          <p:nvPr/>
        </p:nvSpPr>
        <p:spPr bwMode="auto">
          <a:xfrm>
            <a:off x="5357838" y="2130412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حلوى</a:t>
            </a:r>
          </a:p>
        </p:txBody>
      </p:sp>
      <p:sp>
        <p:nvSpPr>
          <p:cNvPr id="6173" name="مربع نص 20"/>
          <p:cNvSpPr txBox="1">
            <a:spLocks noChangeArrowheads="1"/>
          </p:cNvSpPr>
          <p:nvPr/>
        </p:nvSpPr>
        <p:spPr bwMode="auto">
          <a:xfrm>
            <a:off x="5429276" y="2773350"/>
            <a:ext cx="2786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بسكويت</a:t>
            </a:r>
          </a:p>
        </p:txBody>
      </p:sp>
      <p:sp>
        <p:nvSpPr>
          <p:cNvPr id="6174" name="مربع نص 21"/>
          <p:cNvSpPr txBox="1">
            <a:spLocks noChangeArrowheads="1"/>
          </p:cNvSpPr>
          <p:nvPr/>
        </p:nvSpPr>
        <p:spPr bwMode="auto">
          <a:xfrm>
            <a:off x="5357838" y="334485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مناديل</a:t>
            </a:r>
          </a:p>
        </p:txBody>
      </p:sp>
      <p:sp>
        <p:nvSpPr>
          <p:cNvPr id="6175" name="مربع نص 22"/>
          <p:cNvSpPr txBox="1">
            <a:spLocks noChangeArrowheads="1"/>
          </p:cNvSpPr>
          <p:nvPr/>
        </p:nvSpPr>
        <p:spPr bwMode="auto">
          <a:xfrm>
            <a:off x="5357838" y="391635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حليب</a:t>
            </a:r>
          </a:p>
        </p:txBody>
      </p:sp>
      <p:sp>
        <p:nvSpPr>
          <p:cNvPr id="6176" name="مربع نص 23"/>
          <p:cNvSpPr txBox="1">
            <a:spLocks noChangeArrowheads="1"/>
          </p:cNvSpPr>
          <p:nvPr/>
        </p:nvSpPr>
        <p:spPr bwMode="auto">
          <a:xfrm>
            <a:off x="2500298" y="1701800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9</a:t>
            </a:r>
          </a:p>
        </p:txBody>
      </p:sp>
      <p:sp>
        <p:nvSpPr>
          <p:cNvPr id="6177" name="مربع نص 24"/>
          <p:cNvSpPr txBox="1">
            <a:spLocks noChangeArrowheads="1"/>
          </p:cNvSpPr>
          <p:nvPr/>
        </p:nvSpPr>
        <p:spPr bwMode="auto">
          <a:xfrm>
            <a:off x="2500298" y="22018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8</a:t>
            </a:r>
          </a:p>
        </p:txBody>
      </p:sp>
      <p:sp>
        <p:nvSpPr>
          <p:cNvPr id="6178" name="مربع نص 25"/>
          <p:cNvSpPr txBox="1">
            <a:spLocks noChangeArrowheads="1"/>
          </p:cNvSpPr>
          <p:nvPr/>
        </p:nvSpPr>
        <p:spPr bwMode="auto">
          <a:xfrm>
            <a:off x="2500298" y="27860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latin typeface="Calibri" pitchFamily="34" charset="0"/>
              </a:rPr>
              <a:t>6</a:t>
            </a:r>
          </a:p>
        </p:txBody>
      </p:sp>
      <p:sp>
        <p:nvSpPr>
          <p:cNvPr id="6179" name="مربع نص 26"/>
          <p:cNvSpPr txBox="1">
            <a:spLocks noChangeArrowheads="1"/>
          </p:cNvSpPr>
          <p:nvPr/>
        </p:nvSpPr>
        <p:spPr bwMode="auto">
          <a:xfrm>
            <a:off x="2500298" y="33448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2</a:t>
            </a:r>
          </a:p>
        </p:txBody>
      </p:sp>
      <p:sp>
        <p:nvSpPr>
          <p:cNvPr id="6180" name="مربع نص 27"/>
          <p:cNvSpPr txBox="1">
            <a:spLocks noChangeArrowheads="1"/>
          </p:cNvSpPr>
          <p:nvPr/>
        </p:nvSpPr>
        <p:spPr bwMode="auto">
          <a:xfrm>
            <a:off x="2500298" y="3929063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2</a:t>
            </a:r>
          </a:p>
        </p:txBody>
      </p:sp>
    </p:spTree>
  </p:cSld>
  <p:clrMapOvr>
    <a:masterClrMapping/>
  </p:clrMapOvr>
  <p:transition>
    <p:sndAc>
      <p:stSnd>
        <p:snd r:embed="rId3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وكولاته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وى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سكويت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نادي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حليب ري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حليب ري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/>
      <p:bldP spid="6172" grpId="0"/>
      <p:bldP spid="6173" grpId="0"/>
      <p:bldP spid="6174" grpId="0"/>
      <p:bldP spid="6175" grpId="0"/>
      <p:bldP spid="6176" grpId="0"/>
      <p:bldP spid="6177" grpId="0"/>
      <p:bldP spid="6178" grpId="0"/>
      <p:bldP spid="6179" grpId="0"/>
      <p:bldP spid="61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خطط انسيابي: مستند 27"/>
          <p:cNvSpPr/>
          <p:nvPr/>
        </p:nvSpPr>
        <p:spPr>
          <a:xfrm>
            <a:off x="357188" y="1428750"/>
            <a:ext cx="8572500" cy="4286250"/>
          </a:xfrm>
          <a:prstGeom prst="flowChartDocument">
            <a:avLst/>
          </a:prstGeom>
          <a:solidFill>
            <a:srgbClr val="66FF66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11"/>
          <p:cNvGrpSpPr>
            <a:grpSpLocks/>
          </p:cNvGrpSpPr>
          <p:nvPr/>
        </p:nvGrpSpPr>
        <p:grpSpPr bwMode="auto">
          <a:xfrm>
            <a:off x="8358188" y="3292480"/>
            <a:ext cx="785812" cy="779462"/>
            <a:chOff x="7786710" y="2571744"/>
            <a:chExt cx="1071570" cy="779324"/>
          </a:xfrm>
        </p:grpSpPr>
        <p:sp>
          <p:nvSpPr>
            <p:cNvPr id="13" name="شكل بيضاوي 12"/>
            <p:cNvSpPr/>
            <p:nvPr/>
          </p:nvSpPr>
          <p:spPr>
            <a:xfrm>
              <a:off x="7929586" y="2571744"/>
              <a:ext cx="928694" cy="7142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203" name="مربع نص 13"/>
            <p:cNvSpPr txBox="1">
              <a:spLocks noChangeArrowheads="1"/>
            </p:cNvSpPr>
            <p:nvPr/>
          </p:nvSpPr>
          <p:spPr bwMode="auto">
            <a:xfrm>
              <a:off x="7786710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dirty="0"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357188" y="3351213"/>
            <a:ext cx="8429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كيف ستقرب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ل</a:t>
            </a:r>
            <a:r>
              <a:rPr lang="ar-SA" sz="3600" b="1" dirty="0" smtClean="0">
                <a:latin typeface="Calibri" pitchFamily="34" charset="0"/>
              </a:rPr>
              <a:t>ًّ</a:t>
            </a:r>
            <a:r>
              <a:rPr lang="ar-EG" sz="3600" b="1" dirty="0" smtClean="0">
                <a:latin typeface="Calibri" pitchFamily="34" charset="0"/>
              </a:rPr>
              <a:t>ا </a:t>
            </a:r>
            <a:r>
              <a:rPr lang="ar-EG" sz="3600" b="1" dirty="0">
                <a:latin typeface="Calibri" pitchFamily="34" charset="0"/>
              </a:rPr>
              <a:t>من الكسور العشرية الموضحة في </a:t>
            </a:r>
            <a:r>
              <a:rPr lang="ar-EG" sz="3600" b="1" dirty="0" smtClean="0">
                <a:latin typeface="Calibri" pitchFamily="34" charset="0"/>
              </a:rPr>
              <a:t>الجدول </a:t>
            </a:r>
            <a:r>
              <a:rPr lang="ar-EG" sz="3600" b="1" dirty="0">
                <a:latin typeface="Calibri" pitchFamily="34" charset="0"/>
              </a:rPr>
              <a:t>أعلاه؟</a:t>
            </a:r>
          </a:p>
        </p:txBody>
      </p:sp>
      <p:sp>
        <p:nvSpPr>
          <p:cNvPr id="26" name="دبوس زينة 25"/>
          <p:cNvSpPr/>
          <p:nvPr/>
        </p:nvSpPr>
        <p:spPr>
          <a:xfrm>
            <a:off x="5857875" y="71438"/>
            <a:ext cx="2428875" cy="1214437"/>
          </a:xfrm>
          <a:prstGeom prst="plaqu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" name="مستطيل 26"/>
          <p:cNvSpPr/>
          <p:nvPr/>
        </p:nvSpPr>
        <p:spPr>
          <a:xfrm>
            <a:off x="6394450" y="214313"/>
            <a:ext cx="14318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n-cs"/>
              </a:rPr>
              <a:t>استعد</a:t>
            </a:r>
            <a:endParaRPr lang="ar-EG" sz="5400" b="1" dirty="0">
              <a:latin typeface="+mn-lt"/>
              <a:cs typeface="+mn-cs"/>
            </a:endParaRP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785786" y="1531798"/>
            <a:ext cx="75723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أسعار: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الجدول المجاور يبين أسعار الجملة لخمسة أصناف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من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البضائع،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كما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أعلن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عنها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أحد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المراكز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التجارية.</a:t>
            </a:r>
            <a:endParaRPr lang="ar-EG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4" name="صورة 33" descr="مك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5286375"/>
            <a:ext cx="1857375" cy="13573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صورة 34" descr="هخخخ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0"/>
            <a:ext cx="1933575" cy="1414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َ ستقرّبُ كلا من الكسور العش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143240" y="1345718"/>
            <a:ext cx="478629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/>
            <a:r>
              <a:rPr lang="ar-SA" sz="4400" b="1" dirty="0" smtClean="0">
                <a:solidFill>
                  <a:srgbClr val="FF0000"/>
                </a:solidFill>
              </a:rPr>
              <a:t>أستعمل قواعد تقريب الأعداد الكلية، لكن أنظر إلى منزلة الأجزاء من عشرة؛ لأقرر إذا كانت ستقرب إلى الأعلى أم إلى الأدنى.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عمل قواعد تقريب الأعداد الك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ستند 11"/>
          <p:cNvSpPr/>
          <p:nvPr/>
        </p:nvSpPr>
        <p:spPr>
          <a:xfrm>
            <a:off x="357188" y="1428750"/>
            <a:ext cx="8572500" cy="4286250"/>
          </a:xfrm>
          <a:prstGeom prst="flowChartDocument">
            <a:avLst/>
          </a:prstGeom>
          <a:solidFill>
            <a:srgbClr val="66FF66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grpSp>
        <p:nvGrpSpPr>
          <p:cNvPr id="3" name="مجموعة 14"/>
          <p:cNvGrpSpPr>
            <a:grpSpLocks/>
          </p:cNvGrpSpPr>
          <p:nvPr/>
        </p:nvGrpSpPr>
        <p:grpSpPr bwMode="auto">
          <a:xfrm>
            <a:off x="8429652" y="3429000"/>
            <a:ext cx="642938" cy="779463"/>
            <a:chOff x="7893867" y="2571744"/>
            <a:chExt cx="964413" cy="779324"/>
          </a:xfrm>
        </p:grpSpPr>
        <p:sp>
          <p:nvSpPr>
            <p:cNvPr id="16" name="شكل بيضاوي 15"/>
            <p:cNvSpPr/>
            <p:nvPr/>
          </p:nvSpPr>
          <p:spPr>
            <a:xfrm>
              <a:off x="7929587" y="2571744"/>
              <a:ext cx="928693" cy="71424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251" name="مربع نص 16"/>
            <p:cNvSpPr txBox="1">
              <a:spLocks noChangeArrowheads="1"/>
            </p:cNvSpPr>
            <p:nvPr/>
          </p:nvSpPr>
          <p:spPr bwMode="auto">
            <a:xfrm>
              <a:off x="7893867" y="2643182"/>
              <a:ext cx="8572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500094" y="3508379"/>
            <a:ext cx="8081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كيف تقرب </a:t>
            </a:r>
            <a:r>
              <a:rPr lang="ar-EG" sz="3600" b="1" dirty="0">
                <a:latin typeface="Calibri" pitchFamily="34" charset="0"/>
              </a:rPr>
              <a:t>الكسور العشرية </a:t>
            </a:r>
            <a:r>
              <a:rPr lang="ar-EG" sz="3600" b="1" dirty="0" smtClean="0">
                <a:latin typeface="Calibri" pitchFamily="34" charset="0"/>
              </a:rPr>
              <a:t>السابقة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أقرب </a:t>
            </a:r>
            <a:r>
              <a:rPr lang="ar-EG" sz="3600" b="1" dirty="0" err="1" smtClean="0">
                <a:latin typeface="Calibri" pitchFamily="34" charset="0"/>
              </a:rPr>
              <a:t>ع</a:t>
            </a:r>
            <a:r>
              <a:rPr lang="ar-SA" sz="3600" b="1" dirty="0" smtClean="0">
                <a:latin typeface="Calibri" pitchFamily="34" charset="0"/>
              </a:rPr>
              <a:t>ُ</a:t>
            </a:r>
            <a:r>
              <a:rPr lang="ar-EG" sz="3600" b="1" dirty="0" smtClean="0">
                <a:latin typeface="Calibri" pitchFamily="34" charset="0"/>
              </a:rPr>
              <a:t>شْر؟  </a:t>
            </a:r>
            <a:r>
              <a:rPr lang="ar-EG" sz="3600" b="1" dirty="0" err="1" smtClean="0">
                <a:latin typeface="Calibri" pitchFamily="34" charset="0"/>
              </a:rPr>
              <a:t>خم</a:t>
            </a:r>
            <a:r>
              <a:rPr lang="ar-SA" sz="3600" b="1" dirty="0" smtClean="0">
                <a:latin typeface="Calibri" pitchFamily="34" charset="0"/>
              </a:rPr>
              <a:t>ِّ</a:t>
            </a:r>
            <a:r>
              <a:rPr lang="ar-EG" sz="3600" b="1" dirty="0" smtClean="0">
                <a:latin typeface="Calibri" pitchFamily="34" charset="0"/>
              </a:rPr>
              <a:t>نْ ذلك.</a:t>
            </a:r>
            <a:endParaRPr lang="ar-EG" sz="3600" b="1" dirty="0">
              <a:latin typeface="Calibri" pitchFamily="34" charset="0"/>
            </a:endParaRPr>
          </a:p>
        </p:txBody>
      </p:sp>
      <p:sp>
        <p:nvSpPr>
          <p:cNvPr id="13" name="دبوس زينة 12"/>
          <p:cNvSpPr/>
          <p:nvPr/>
        </p:nvSpPr>
        <p:spPr>
          <a:xfrm>
            <a:off x="5857875" y="71438"/>
            <a:ext cx="2428875" cy="1214437"/>
          </a:xfrm>
          <a:prstGeom prst="plaqu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" name="مستطيل 13"/>
          <p:cNvSpPr/>
          <p:nvPr/>
        </p:nvSpPr>
        <p:spPr>
          <a:xfrm>
            <a:off x="6394450" y="214313"/>
            <a:ext cx="14318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n-cs"/>
              </a:rPr>
              <a:t>استعد</a:t>
            </a:r>
            <a:endParaRPr lang="ar-EG" sz="5400" b="1" dirty="0">
              <a:latin typeface="+mn-lt"/>
              <a:cs typeface="+mn-cs"/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785786" y="1531798"/>
            <a:ext cx="757239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أسعار: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الجدول المجاور يبين أسعار الجملة لخمسة أصناف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من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البضائع،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كما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أعلن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عنها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أحد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المراكز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التجارية.</a:t>
            </a:r>
            <a:endParaRPr lang="ar-EG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7" name="صورة 16" descr="مك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5286375"/>
            <a:ext cx="1857375" cy="13573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17" descr="هخخخ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0"/>
            <a:ext cx="1933575" cy="1414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ched_warning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َ تقرّبُ الكسور العشرية السابق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1742</Words>
  <Application>Microsoft Office PowerPoint</Application>
  <PresentationFormat>عرض على الشاشة (3:4)‏</PresentationFormat>
  <Paragraphs>319</Paragraphs>
  <Slides>59</Slides>
  <Notes>14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0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6ابتدائي الفصل الثالث</dc:title>
  <dc:subject>الدرس الثالث</dc:subject>
  <dc:creator>أ/ بندر الحازمي</dc:creator>
  <cp:keywords>حقيبة إنجاز المعلم والمعلم</cp:keywords>
  <cp:lastModifiedBy>al-emtiaz</cp:lastModifiedBy>
  <cp:revision>763</cp:revision>
  <dcterms:created xsi:type="dcterms:W3CDTF">2011-05-20T11:05:09Z</dcterms:created>
  <dcterms:modified xsi:type="dcterms:W3CDTF">2017-09-15T18:30:33Z</dcterms:modified>
</cp:coreProperties>
</file>