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5" r:id="rId10"/>
    <p:sldId id="263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33"/>
    <a:srgbClr val="3333CC"/>
    <a:srgbClr val="CCFFCC"/>
    <a:srgbClr val="EAEAEA"/>
    <a:srgbClr val="FFCCCC"/>
    <a:srgbClr val="990099"/>
    <a:srgbClr val="FFFFCC"/>
    <a:srgbClr val="CC99FF"/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EC3A7D43-7B3B-4CFE-8559-543E5C37464D}" type="datetimeFigureOut">
              <a:rPr lang="ar-SA" smtClean="0"/>
              <a:pPr/>
              <a:t>04/11/35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B233DC50-9C0A-4322-BA05-DEA033287E9D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D86875-D4EE-4452-A638-338178C418D9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5ED3E3-48B2-4974-A9DA-4BEFE30D92E5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30A875-DE6E-412A-A4E7-489ED3D2CE7F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6D075F-F5A1-48CA-A1ED-F060B925B84B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D1E1D-A681-46FD-AF6E-38821C10743E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1D4D29-D6B4-4BD3-9731-55CCA999425F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026A22-1E83-4FD6-BF03-5564A2830B15}" type="datetime1">
              <a:rPr lang="ar-SA" smtClean="0"/>
              <a:t>04/11/35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E1A35B-26FE-4AC1-8981-17B4289B1630}" type="datetime1">
              <a:rPr lang="ar-SA" smtClean="0"/>
              <a:t>04/11/35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6256D-B807-4572-A486-21D6EFA9B6A3}" type="datetime1">
              <a:rPr lang="ar-SA" smtClean="0"/>
              <a:t>04/11/35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2990C4-8798-4E3D-9AC9-C2910D430AD0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B1F4B9-1E4F-4BC0-8484-E2E9BEE09197}" type="datetime1">
              <a:rPr lang="ar-SA" smtClean="0"/>
              <a:t>04/11/35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62E22E-BD6C-49F5-9762-01FF0FC88255}" type="datetime1">
              <a:rPr lang="ar-SA" smtClean="0"/>
              <a:t>04/11/35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 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dissolve/>
  </p:transition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audio" Target="../media/audio5.wav"/><Relationship Id="rId11" Type="http://schemas.openxmlformats.org/officeDocument/2006/relationships/image" Target="../media/image4.wmf"/><Relationship Id="rId5" Type="http://schemas.openxmlformats.org/officeDocument/2006/relationships/audio" Target="../media/audio4.wav"/><Relationship Id="rId10" Type="http://schemas.openxmlformats.org/officeDocument/2006/relationships/image" Target="../media/image1.gif"/><Relationship Id="rId4" Type="http://schemas.openxmlformats.org/officeDocument/2006/relationships/audio" Target="../media/audio3.wav"/><Relationship Id="rId9" Type="http://schemas.openxmlformats.org/officeDocument/2006/relationships/audio" Target="../media/audio8.wav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6" name="مربع نص 5"/>
          <p:cNvSpPr txBox="1"/>
          <p:nvPr/>
        </p:nvSpPr>
        <p:spPr>
          <a:xfrm>
            <a:off x="5572132" y="3071810"/>
            <a:ext cx="2428892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solidFill>
                  <a:srgbClr val="C00000"/>
                </a:solidFill>
              </a:rPr>
              <a:t>الدرس الثالث :</a:t>
            </a:r>
            <a:endParaRPr lang="ar-SA" sz="2800" b="1" dirty="0">
              <a:solidFill>
                <a:srgbClr val="C00000"/>
              </a:solidFill>
            </a:endParaRPr>
          </a:p>
        </p:txBody>
      </p:sp>
      <p:sp>
        <p:nvSpPr>
          <p:cNvPr id="7" name="مربع نص 6"/>
          <p:cNvSpPr txBox="1"/>
          <p:nvPr/>
        </p:nvSpPr>
        <p:spPr>
          <a:xfrm>
            <a:off x="3357554" y="3857628"/>
            <a:ext cx="3571900" cy="9233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5400" b="1" dirty="0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توحيد </a:t>
            </a:r>
            <a:r>
              <a:rPr lang="ar-SA" sz="5400" b="1" dirty="0" err="1" smtClean="0">
                <a:solidFill>
                  <a:srgbClr val="3333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الألوهية</a:t>
            </a:r>
            <a:endParaRPr lang="ar-SA" sz="5400" b="1" dirty="0">
              <a:solidFill>
                <a:srgbClr val="33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072198" y="1428736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000100" y="1357298"/>
            <a:ext cx="28575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5852029" y="2285992"/>
            <a:ext cx="231826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3333CC"/>
                </a:solidFill>
              </a:rPr>
              <a:t>1</a:t>
            </a:r>
            <a:r>
              <a:rPr lang="ar-EG" sz="3200" b="1" dirty="0" smtClean="0">
                <a:solidFill>
                  <a:srgbClr val="339933"/>
                </a:solidFill>
              </a:rPr>
              <a:t>- أكمل الفراغ:</a:t>
            </a:r>
            <a:endParaRPr lang="ar-EG" sz="3200" b="1" dirty="0">
              <a:solidFill>
                <a:srgbClr val="339933"/>
              </a:solidFill>
            </a:endParaRPr>
          </a:p>
        </p:txBody>
      </p:sp>
      <p:sp>
        <p:nvSpPr>
          <p:cNvPr id="7" name="مستطيل 6"/>
          <p:cNvSpPr/>
          <p:nvPr/>
        </p:nvSpPr>
        <p:spPr>
          <a:xfrm>
            <a:off x="3000364" y="3214686"/>
            <a:ext cx="508183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7030A0"/>
                </a:solidFill>
              </a:rPr>
              <a:t>توحيد العبادة هو: إفراد الله </a:t>
            </a:r>
            <a:r>
              <a:rPr lang="ar-EG" sz="3200" b="1" dirty="0" err="1" smtClean="0">
                <a:solidFill>
                  <a:srgbClr val="7030A0"/>
                </a:solidFill>
                <a:cs typeface="Arabic Transparent"/>
              </a:rPr>
              <a:t>ﺒ</a:t>
            </a:r>
            <a:r>
              <a:rPr lang="ar-EG" sz="3200" b="1" dirty="0" smtClean="0">
                <a:solidFill>
                  <a:srgbClr val="7030A0"/>
                </a:solidFill>
                <a:cs typeface="Arabic Transparent"/>
              </a:rPr>
              <a:t>..........</a:t>
            </a:r>
            <a:endParaRPr lang="ar-EG" sz="3200" b="1" dirty="0">
              <a:solidFill>
                <a:srgbClr val="7030A0"/>
              </a:solidFill>
            </a:endParaRPr>
          </a:p>
        </p:txBody>
      </p:sp>
      <p:sp>
        <p:nvSpPr>
          <p:cNvPr id="9" name="Flowchart: Process 8"/>
          <p:cNvSpPr/>
          <p:nvPr/>
        </p:nvSpPr>
        <p:spPr>
          <a:xfrm>
            <a:off x="2500298" y="2928934"/>
            <a:ext cx="2628900" cy="1143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00B050"/>
                </a:solidFill>
              </a:rPr>
              <a:t>العبادة</a:t>
            </a:r>
          </a:p>
        </p:txBody>
      </p:sp>
      <p:sp>
        <p:nvSpPr>
          <p:cNvPr id="10" name="Flowchart: Alternate Process 6"/>
          <p:cNvSpPr/>
          <p:nvPr/>
        </p:nvSpPr>
        <p:spPr>
          <a:xfrm>
            <a:off x="857224" y="3714752"/>
            <a:ext cx="7343775" cy="14287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7030A0"/>
                </a:solidFill>
              </a:rPr>
              <a:t>توحيد العبادة يسمى: توحيد</a:t>
            </a:r>
            <a:r>
              <a:rPr lang="ar-EG" sz="3200" b="1" dirty="0">
                <a:solidFill>
                  <a:srgbClr val="7030A0"/>
                </a:solidFill>
                <a:cs typeface="Arabic Transparent"/>
              </a:rPr>
              <a:t>..........</a:t>
            </a:r>
            <a:endParaRPr lang="ar-EG" sz="3200" b="1" dirty="0">
              <a:solidFill>
                <a:srgbClr val="7030A0"/>
              </a:solidFill>
            </a:endParaRPr>
          </a:p>
        </p:txBody>
      </p:sp>
      <p:sp>
        <p:nvSpPr>
          <p:cNvPr id="11" name="Flowchart: Process 7"/>
          <p:cNvSpPr/>
          <p:nvPr/>
        </p:nvSpPr>
        <p:spPr>
          <a:xfrm>
            <a:off x="1857356" y="3857628"/>
            <a:ext cx="2628900" cy="1143000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00B050"/>
                </a:solidFill>
              </a:rPr>
              <a:t>الألوهية</a:t>
            </a:r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500826" y="0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الأسئلة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0002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15</a:t>
            </a:r>
            <a:endParaRPr lang="ar-SA" dirty="0"/>
          </a:p>
        </p:txBody>
      </p:sp>
      <p:sp>
        <p:nvSpPr>
          <p:cNvPr id="6" name="مستطيل 5"/>
          <p:cNvSpPr/>
          <p:nvPr/>
        </p:nvSpPr>
        <p:spPr>
          <a:xfrm>
            <a:off x="1643042" y="571480"/>
            <a:ext cx="677300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006600"/>
                </a:solidFill>
              </a:rPr>
              <a:t>2- اختر من العمود (ب) ما يناسبه من العمود (أ)</a:t>
            </a:r>
            <a:r>
              <a:rPr lang="ar-EG" sz="3200" b="1" dirty="0" smtClean="0">
                <a:solidFill>
                  <a:srgbClr val="006600"/>
                </a:solidFill>
              </a:rPr>
              <a:t>:</a:t>
            </a:r>
            <a:endParaRPr lang="ar-EG" sz="3200" b="1" dirty="0">
              <a:solidFill>
                <a:srgbClr val="006600"/>
              </a:solidFill>
            </a:endParaRPr>
          </a:p>
        </p:txBody>
      </p:sp>
      <p:sp>
        <p:nvSpPr>
          <p:cNvPr id="32" name="Flowchart: Alternate Process 2"/>
          <p:cNvSpPr/>
          <p:nvPr/>
        </p:nvSpPr>
        <p:spPr>
          <a:xfrm>
            <a:off x="4929190" y="1285860"/>
            <a:ext cx="3786187" cy="5429250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rgbClr val="3333CC"/>
            </a:solidFill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3333CC"/>
                </a:solidFill>
              </a:rPr>
              <a:t>1- الحج عبادة لا</a:t>
            </a:r>
            <a:r>
              <a:rPr lang="ar-SA" sz="3200" b="1" dirty="0">
                <a:solidFill>
                  <a:srgbClr val="3333CC"/>
                </a:solidFill>
              </a:rPr>
              <a:t> </a:t>
            </a:r>
            <a:r>
              <a:rPr lang="ar-EG" sz="3200" b="1" dirty="0">
                <a:solidFill>
                  <a:srgbClr val="3333CC"/>
                </a:solidFill>
              </a:rPr>
              <a:t>نتقرب </a:t>
            </a:r>
            <a:r>
              <a:rPr lang="ar-EG" sz="3200" b="1" dirty="0" err="1">
                <a:solidFill>
                  <a:srgbClr val="3333CC"/>
                </a:solidFill>
              </a:rPr>
              <a:t>بها</a:t>
            </a:r>
            <a:r>
              <a:rPr lang="ar-EG" sz="3200" b="1" dirty="0">
                <a:solidFill>
                  <a:srgbClr val="3333CC"/>
                </a:solidFill>
              </a:rPr>
              <a:t> إلا</a:t>
            </a:r>
            <a:r>
              <a:rPr lang="ar-SA" sz="3200" b="1" dirty="0">
                <a:solidFill>
                  <a:srgbClr val="3333CC"/>
                </a:solidFill>
              </a:rPr>
              <a:t> </a:t>
            </a:r>
            <a:r>
              <a:rPr lang="ar-EG" sz="3200" b="1" dirty="0">
                <a:solidFill>
                  <a:srgbClr val="3333CC"/>
                </a:solidFill>
              </a:rPr>
              <a:t>لله، ودليله:</a:t>
            </a:r>
            <a:endParaRPr lang="en-US" sz="3200" b="1" dirty="0">
              <a:solidFill>
                <a:srgbClr val="3333CC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b="1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dirty="0">
              <a:solidFill>
                <a:schemeClr val="bg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dirty="0">
              <a:solidFill>
                <a:schemeClr val="bg1"/>
              </a:solidFill>
            </a:endParaRPr>
          </a:p>
        </p:txBody>
      </p:sp>
      <p:sp>
        <p:nvSpPr>
          <p:cNvPr id="33" name="Flowchart: Process 3"/>
          <p:cNvSpPr/>
          <p:nvPr/>
        </p:nvSpPr>
        <p:spPr>
          <a:xfrm>
            <a:off x="5000628" y="3643314"/>
            <a:ext cx="3643313" cy="9286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3333CC"/>
                </a:solidFill>
              </a:rPr>
              <a:t>2- الصلاة عبادة لا</a:t>
            </a:r>
            <a:r>
              <a:rPr lang="ar-SA" sz="3200" b="1" dirty="0">
                <a:solidFill>
                  <a:srgbClr val="3333CC"/>
                </a:solidFill>
              </a:rPr>
              <a:t> </a:t>
            </a:r>
            <a:r>
              <a:rPr lang="ar-EG" sz="3200" b="1" dirty="0">
                <a:solidFill>
                  <a:srgbClr val="3333CC"/>
                </a:solidFill>
              </a:rPr>
              <a:t>نتقرب </a:t>
            </a:r>
            <a:r>
              <a:rPr lang="ar-EG" sz="3200" b="1" dirty="0" err="1">
                <a:solidFill>
                  <a:srgbClr val="3333CC"/>
                </a:solidFill>
              </a:rPr>
              <a:t>بها</a:t>
            </a:r>
            <a:r>
              <a:rPr lang="ar-EG" sz="3200" b="1" dirty="0">
                <a:solidFill>
                  <a:srgbClr val="3333CC"/>
                </a:solidFill>
              </a:rPr>
              <a:t> إلا</a:t>
            </a:r>
            <a:r>
              <a:rPr lang="ar-SA" sz="3200" b="1" dirty="0">
                <a:solidFill>
                  <a:srgbClr val="3333CC"/>
                </a:solidFill>
              </a:rPr>
              <a:t> </a:t>
            </a:r>
            <a:r>
              <a:rPr lang="ar-EG" sz="3200" b="1" dirty="0">
                <a:solidFill>
                  <a:srgbClr val="3333CC"/>
                </a:solidFill>
              </a:rPr>
              <a:t>لله، ودليلها:</a:t>
            </a:r>
          </a:p>
        </p:txBody>
      </p:sp>
      <p:sp>
        <p:nvSpPr>
          <p:cNvPr id="34" name="Flowchart: Process 4"/>
          <p:cNvSpPr/>
          <p:nvPr/>
        </p:nvSpPr>
        <p:spPr>
          <a:xfrm>
            <a:off x="5143504" y="5357826"/>
            <a:ext cx="3357562" cy="928688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3333CC"/>
                </a:solidFill>
              </a:rPr>
              <a:t>3- الدعاء عبادة لا</a:t>
            </a:r>
            <a:r>
              <a:rPr lang="ar-SA" sz="3200" b="1" dirty="0">
                <a:solidFill>
                  <a:srgbClr val="3333CC"/>
                </a:solidFill>
              </a:rPr>
              <a:t> </a:t>
            </a:r>
            <a:r>
              <a:rPr lang="ar-EG" sz="3200" b="1" dirty="0">
                <a:solidFill>
                  <a:srgbClr val="3333CC"/>
                </a:solidFill>
              </a:rPr>
              <a:t>نجعله إلا لله، ودليله:</a:t>
            </a:r>
          </a:p>
        </p:txBody>
      </p:sp>
      <p:sp>
        <p:nvSpPr>
          <p:cNvPr id="35" name="Flowchart: Alternate Process 6"/>
          <p:cNvSpPr/>
          <p:nvPr/>
        </p:nvSpPr>
        <p:spPr>
          <a:xfrm>
            <a:off x="357158" y="1357298"/>
            <a:ext cx="3929062" cy="5286388"/>
          </a:xfrm>
          <a:prstGeom prst="flowChartAlternateProcess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200" b="1" dirty="0">
              <a:solidFill>
                <a:srgbClr val="7030A0"/>
              </a:solidFill>
            </a:endParaRPr>
          </a:p>
        </p:txBody>
      </p:sp>
      <p:sp>
        <p:nvSpPr>
          <p:cNvPr id="38" name="مستطيل 37"/>
          <p:cNvSpPr>
            <a:spLocks noChangeArrowheads="1"/>
          </p:cNvSpPr>
          <p:nvPr/>
        </p:nvSpPr>
        <p:spPr bwMode="auto">
          <a:xfrm>
            <a:off x="571472" y="1500174"/>
            <a:ext cx="357187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ar-EG" sz="2800" b="1" dirty="0">
                <a:solidFill>
                  <a:srgbClr val="7030A0"/>
                </a:solidFill>
              </a:rPr>
              <a:t>(  </a:t>
            </a:r>
            <a:r>
              <a:rPr lang="ar-SA" sz="2800" b="1" dirty="0">
                <a:solidFill>
                  <a:srgbClr val="7030A0"/>
                </a:solidFill>
              </a:rPr>
              <a:t> </a:t>
            </a:r>
            <a:r>
              <a:rPr lang="ar-EG" sz="2800" b="1" dirty="0">
                <a:solidFill>
                  <a:srgbClr val="7030A0"/>
                </a:solidFill>
              </a:rPr>
              <a:t> ) قوله تعالى: </a:t>
            </a:r>
            <a:r>
              <a:rPr lang="ar-EG" sz="2800" b="1" dirty="0">
                <a:solidFill>
                  <a:srgbClr val="00B050"/>
                </a:solidFill>
              </a:rPr>
              <a:t>[وَقَالَ رَبُّكُمُ ادْعُونِي أَسْتَجِبْ لَكُمْ]       </a:t>
            </a:r>
            <a:r>
              <a:rPr lang="ar-EG" sz="2800" b="1" dirty="0">
                <a:solidFill>
                  <a:srgbClr val="C00000"/>
                </a:solidFill>
              </a:rPr>
              <a:t>(سورة غافر: الآية</a:t>
            </a:r>
            <a:r>
              <a:rPr lang="ar-SA" sz="2800" b="1" dirty="0">
                <a:solidFill>
                  <a:srgbClr val="C00000"/>
                </a:solidFill>
              </a:rPr>
              <a:t> </a:t>
            </a:r>
            <a:r>
              <a:rPr lang="ar-EG" sz="2800" b="1" dirty="0">
                <a:solidFill>
                  <a:srgbClr val="C00000"/>
                </a:solidFill>
              </a:rPr>
              <a:t>60)</a:t>
            </a:r>
            <a:r>
              <a:rPr lang="ar-EG" b="1" dirty="0">
                <a:solidFill>
                  <a:srgbClr val="C00000"/>
                </a:solidFill>
              </a:rPr>
              <a:t>.</a:t>
            </a:r>
            <a:endParaRPr lang="ar-EG" sz="2800" b="1" dirty="0">
              <a:solidFill>
                <a:srgbClr val="C00000"/>
              </a:solidFill>
            </a:endParaRPr>
          </a:p>
        </p:txBody>
      </p:sp>
      <p:sp>
        <p:nvSpPr>
          <p:cNvPr id="39" name="مستطيل 38"/>
          <p:cNvSpPr>
            <a:spLocks noChangeArrowheads="1"/>
          </p:cNvSpPr>
          <p:nvPr/>
        </p:nvSpPr>
        <p:spPr bwMode="auto">
          <a:xfrm>
            <a:off x="285720" y="2928934"/>
            <a:ext cx="3786188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800" b="1" dirty="0">
                <a:solidFill>
                  <a:srgbClr val="7030A0"/>
                </a:solidFill>
              </a:rPr>
              <a:t>(    ) قوله تعالى:           </a:t>
            </a:r>
            <a:r>
              <a:rPr lang="ar-EG" sz="2800" b="1" dirty="0">
                <a:solidFill>
                  <a:srgbClr val="00B050"/>
                </a:solidFill>
              </a:rPr>
              <a:t>[وَلِلَّهِ عَلَى النَّاسِ حِجُّ الْبَيْتِ مَنِ اسْتَطَاعَ إِلَيْهِ سَبِيلًا]</a:t>
            </a:r>
            <a:r>
              <a:rPr lang="ar-SA" sz="2800" b="1" dirty="0">
                <a:solidFill>
                  <a:srgbClr val="00B050"/>
                </a:solidFill>
              </a:rPr>
              <a:t> </a:t>
            </a:r>
            <a:r>
              <a:rPr lang="ar-EG" sz="2800" b="1" dirty="0">
                <a:solidFill>
                  <a:srgbClr val="C00000"/>
                </a:solidFill>
              </a:rPr>
              <a:t>(سورة آل عمران: الآية</a:t>
            </a:r>
            <a:r>
              <a:rPr lang="ar-SA" sz="2800" b="1" dirty="0">
                <a:solidFill>
                  <a:srgbClr val="C00000"/>
                </a:solidFill>
              </a:rPr>
              <a:t> </a:t>
            </a:r>
            <a:r>
              <a:rPr lang="ar-EG" sz="2800" b="1" dirty="0">
                <a:solidFill>
                  <a:srgbClr val="C00000"/>
                </a:solidFill>
              </a:rPr>
              <a:t>97).</a:t>
            </a:r>
          </a:p>
        </p:txBody>
      </p:sp>
      <p:sp>
        <p:nvSpPr>
          <p:cNvPr id="40" name="مستطيل 39"/>
          <p:cNvSpPr>
            <a:spLocks noChangeArrowheads="1"/>
          </p:cNvSpPr>
          <p:nvPr/>
        </p:nvSpPr>
        <p:spPr bwMode="auto">
          <a:xfrm>
            <a:off x="428596" y="4786322"/>
            <a:ext cx="36433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EG" sz="2800" b="1" dirty="0">
                <a:solidFill>
                  <a:srgbClr val="7030A0"/>
                </a:solidFill>
              </a:rPr>
              <a:t>(    ) قوله تعالى</a:t>
            </a:r>
            <a:r>
              <a:rPr lang="ar-EG" sz="2800" b="1" dirty="0">
                <a:solidFill>
                  <a:srgbClr val="00B050"/>
                </a:solidFill>
              </a:rPr>
              <a:t>: [حَافِظُوا عَلَى الصَّلَوَاتِ وَالصَّلَاةِ الْوُسْطَىٰ وَقُومُوا لِلَّهِ قَانِتِين] </a:t>
            </a:r>
            <a:r>
              <a:rPr lang="ar-EG" sz="2800" b="1" dirty="0">
                <a:solidFill>
                  <a:srgbClr val="C00000"/>
                </a:solidFill>
              </a:rPr>
              <a:t>(سورة البقرة: الآية</a:t>
            </a:r>
            <a:r>
              <a:rPr lang="ar-SA" sz="2800" b="1" dirty="0">
                <a:solidFill>
                  <a:srgbClr val="C00000"/>
                </a:solidFill>
              </a:rPr>
              <a:t> </a:t>
            </a:r>
            <a:r>
              <a:rPr lang="ar-EG" sz="2800" b="1" dirty="0">
                <a:solidFill>
                  <a:srgbClr val="C00000"/>
                </a:solidFill>
              </a:rPr>
              <a:t>238)</a:t>
            </a:r>
            <a:r>
              <a:rPr lang="ar-EG" sz="2800" b="1" dirty="0">
                <a:solidFill>
                  <a:srgbClr val="7030A0"/>
                </a:solidFill>
              </a:rPr>
              <a:t>.</a:t>
            </a:r>
          </a:p>
        </p:txBody>
      </p:sp>
      <p:sp>
        <p:nvSpPr>
          <p:cNvPr id="41" name="Flowchart: Connector 9"/>
          <p:cNvSpPr/>
          <p:nvPr/>
        </p:nvSpPr>
        <p:spPr>
          <a:xfrm>
            <a:off x="3071802" y="2857496"/>
            <a:ext cx="1214437" cy="712787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2" name="Flowchart: Connector 10"/>
          <p:cNvSpPr/>
          <p:nvPr/>
        </p:nvSpPr>
        <p:spPr>
          <a:xfrm>
            <a:off x="3000364" y="4714884"/>
            <a:ext cx="1285875" cy="714375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3" name="Flowchart: Connector 11"/>
          <p:cNvSpPr/>
          <p:nvPr/>
        </p:nvSpPr>
        <p:spPr>
          <a:xfrm>
            <a:off x="2928926" y="1357298"/>
            <a:ext cx="1428750" cy="965200"/>
          </a:xfrm>
          <a:prstGeom prst="flowChartConnector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44" name="عنصر نائب لرقم الشريحة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500826" y="0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3333CC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نشاط2</a:t>
            </a:r>
            <a:endParaRPr lang="ar-SA" sz="3600" b="1" dirty="0">
              <a:solidFill>
                <a:srgbClr val="3333CC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0002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13</a:t>
            </a:r>
            <a:endParaRPr lang="ar-SA" dirty="0"/>
          </a:p>
        </p:txBody>
      </p:sp>
      <p:sp>
        <p:nvSpPr>
          <p:cNvPr id="44" name="عنصر نائب لرقم الشريحة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  <p:pic>
        <p:nvPicPr>
          <p:cNvPr id="18" name="Picture 4" descr="Frame-07.wm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43625" y="1714500"/>
            <a:ext cx="2819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lowchart: Process 5"/>
          <p:cNvSpPr/>
          <p:nvPr/>
        </p:nvSpPr>
        <p:spPr>
          <a:xfrm>
            <a:off x="6229350" y="1857375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السجود</a:t>
            </a:r>
          </a:p>
        </p:txBody>
      </p:sp>
      <p:pic>
        <p:nvPicPr>
          <p:cNvPr id="20" name="Picture 6" descr="Frame-07.wm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71813" y="1714500"/>
            <a:ext cx="2819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lowchart: Process 7"/>
          <p:cNvSpPr/>
          <p:nvPr/>
        </p:nvSpPr>
        <p:spPr>
          <a:xfrm>
            <a:off x="3157538" y="1857375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الخلق</a:t>
            </a:r>
          </a:p>
        </p:txBody>
      </p:sp>
      <p:pic>
        <p:nvPicPr>
          <p:cNvPr id="22" name="Picture 8" descr="Frame-07.wm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1785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Flowchart: Process 9"/>
          <p:cNvSpPr/>
          <p:nvPr/>
        </p:nvSpPr>
        <p:spPr>
          <a:xfrm>
            <a:off x="0" y="1928813"/>
            <a:ext cx="2628900" cy="6429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الرزق</a:t>
            </a:r>
          </a:p>
        </p:txBody>
      </p:sp>
      <p:pic>
        <p:nvPicPr>
          <p:cNvPr id="24" name="Picture 10" descr="Frame-07.wm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143625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Flowchart: Process 11"/>
          <p:cNvSpPr/>
          <p:nvPr/>
        </p:nvSpPr>
        <p:spPr>
          <a:xfrm>
            <a:off x="6286500" y="3143250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الصيام</a:t>
            </a:r>
          </a:p>
        </p:txBody>
      </p:sp>
      <p:pic>
        <p:nvPicPr>
          <p:cNvPr id="26" name="Picture 12" descr="Frame-07.wm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000375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lowchart: Process 13"/>
          <p:cNvSpPr/>
          <p:nvPr/>
        </p:nvSpPr>
        <p:spPr>
          <a:xfrm>
            <a:off x="3086100" y="3071813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الملك</a:t>
            </a:r>
          </a:p>
        </p:txBody>
      </p:sp>
      <p:pic>
        <p:nvPicPr>
          <p:cNvPr id="28" name="Picture 14" descr="Frame-07.wmf"/>
          <p:cNvPicPr>
            <a:picLocks noChangeAspect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0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Flowchart: Process 15"/>
          <p:cNvSpPr/>
          <p:nvPr/>
        </p:nvSpPr>
        <p:spPr>
          <a:xfrm>
            <a:off x="85725" y="3071813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الدعاء</a:t>
            </a:r>
          </a:p>
        </p:txBody>
      </p:sp>
      <p:sp>
        <p:nvSpPr>
          <p:cNvPr id="30" name="Horizontal Scroll 17"/>
          <p:cNvSpPr/>
          <p:nvPr/>
        </p:nvSpPr>
        <p:spPr>
          <a:xfrm>
            <a:off x="369888" y="4410075"/>
            <a:ext cx="8715375" cy="1857375"/>
          </a:xfrm>
          <a:prstGeom prst="horizontalScroll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EG" sz="3200" b="1" dirty="0">
                <a:solidFill>
                  <a:srgbClr val="002060"/>
                </a:solidFill>
              </a:rPr>
              <a:t> فى المربعات السابقة بعض أفعال الرب سبحانه وتعالى، وبعض أفعال العباد، بالتعاون مع أفراد مجموعتي نكمل الفراغات التالية: 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السجود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الخل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6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الرزق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الصيام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0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المل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7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OUND5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8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الدعا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فى المربعات السابقة بعض أفعال الرب سبحانه وتعالى، ....................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1" grpId="0"/>
      <p:bldP spid="23" grpId="0"/>
      <p:bldP spid="25" grpId="0"/>
      <p:bldP spid="27" grpId="0"/>
      <p:bldP spid="29" grpId="0"/>
      <p:bldP spid="3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500826" y="0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3333CC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نشاط2</a:t>
            </a:r>
            <a:endParaRPr lang="ar-SA" sz="3600" b="1" dirty="0">
              <a:solidFill>
                <a:srgbClr val="3333CC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0002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13</a:t>
            </a:r>
            <a:endParaRPr lang="ar-SA" dirty="0"/>
          </a:p>
        </p:txBody>
      </p:sp>
      <p:sp>
        <p:nvSpPr>
          <p:cNvPr id="44" name="عنصر نائب لرقم الشريحة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  <p:pic>
        <p:nvPicPr>
          <p:cNvPr id="18" name="Picture 4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1714500"/>
            <a:ext cx="2819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lowchart: Process 5"/>
          <p:cNvSpPr/>
          <p:nvPr/>
        </p:nvSpPr>
        <p:spPr>
          <a:xfrm>
            <a:off x="6229350" y="1857375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السجود</a:t>
            </a:r>
          </a:p>
        </p:txBody>
      </p:sp>
      <p:pic>
        <p:nvPicPr>
          <p:cNvPr id="20" name="Picture 6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1714500"/>
            <a:ext cx="2819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lowchart: Process 7"/>
          <p:cNvSpPr/>
          <p:nvPr/>
        </p:nvSpPr>
        <p:spPr>
          <a:xfrm>
            <a:off x="3157538" y="1857375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الخلق</a:t>
            </a:r>
          </a:p>
        </p:txBody>
      </p:sp>
      <p:pic>
        <p:nvPicPr>
          <p:cNvPr id="22" name="Picture 8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Flowchart: Process 9"/>
          <p:cNvSpPr/>
          <p:nvPr/>
        </p:nvSpPr>
        <p:spPr>
          <a:xfrm>
            <a:off x="0" y="1928813"/>
            <a:ext cx="2628900" cy="6429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الرزق</a:t>
            </a:r>
          </a:p>
        </p:txBody>
      </p:sp>
      <p:pic>
        <p:nvPicPr>
          <p:cNvPr id="24" name="Picture 10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Flowchart: Process 11"/>
          <p:cNvSpPr/>
          <p:nvPr/>
        </p:nvSpPr>
        <p:spPr>
          <a:xfrm>
            <a:off x="6286500" y="3143250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الصيام</a:t>
            </a:r>
          </a:p>
        </p:txBody>
      </p:sp>
      <p:pic>
        <p:nvPicPr>
          <p:cNvPr id="26" name="Picture 12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lowchart: Process 13"/>
          <p:cNvSpPr/>
          <p:nvPr/>
        </p:nvSpPr>
        <p:spPr>
          <a:xfrm>
            <a:off x="3086100" y="3071813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الملك</a:t>
            </a:r>
          </a:p>
        </p:txBody>
      </p:sp>
      <p:pic>
        <p:nvPicPr>
          <p:cNvPr id="28" name="Picture 14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Flowchart: Process 15"/>
          <p:cNvSpPr/>
          <p:nvPr/>
        </p:nvSpPr>
        <p:spPr>
          <a:xfrm>
            <a:off x="85725" y="3071813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الدعاء</a:t>
            </a:r>
          </a:p>
        </p:txBody>
      </p:sp>
      <p:sp>
        <p:nvSpPr>
          <p:cNvPr id="32" name="Flowchart: Alternate Process 12"/>
          <p:cNvSpPr/>
          <p:nvPr/>
        </p:nvSpPr>
        <p:spPr>
          <a:xfrm rot="21501758">
            <a:off x="1081896" y="4745348"/>
            <a:ext cx="2143125" cy="7556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الملك</a:t>
            </a:r>
          </a:p>
        </p:txBody>
      </p:sp>
      <p:sp>
        <p:nvSpPr>
          <p:cNvPr id="33" name="Flowchart: Alternate Process 13"/>
          <p:cNvSpPr/>
          <p:nvPr/>
        </p:nvSpPr>
        <p:spPr>
          <a:xfrm>
            <a:off x="3428992" y="4572008"/>
            <a:ext cx="2143125" cy="91281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الرزق</a:t>
            </a:r>
          </a:p>
        </p:txBody>
      </p:sp>
      <p:sp>
        <p:nvSpPr>
          <p:cNvPr id="34" name="Flowchart: Alternate Process 14"/>
          <p:cNvSpPr/>
          <p:nvPr/>
        </p:nvSpPr>
        <p:spPr>
          <a:xfrm>
            <a:off x="5572132" y="4714884"/>
            <a:ext cx="2143125" cy="7572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rgbClr val="FF0000"/>
                </a:solidFill>
              </a:rPr>
              <a:t>الخلق</a:t>
            </a:r>
          </a:p>
        </p:txBody>
      </p:sp>
      <p:sp>
        <p:nvSpPr>
          <p:cNvPr id="35" name="مستطيل 34"/>
          <p:cNvSpPr/>
          <p:nvPr/>
        </p:nvSpPr>
        <p:spPr>
          <a:xfrm>
            <a:off x="1000100" y="4357694"/>
            <a:ext cx="72866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EG" sz="3200" b="1" dirty="0" smtClean="0">
                <a:solidFill>
                  <a:srgbClr val="339933"/>
                </a:solidFill>
              </a:rPr>
              <a:t> الأفعال الخاصة بالرب </a:t>
            </a:r>
            <a:r>
              <a:rPr lang="ar-EG" sz="3200" b="1" dirty="0" err="1" smtClean="0">
                <a:solidFill>
                  <a:srgbClr val="339933"/>
                </a:solidFill>
              </a:rPr>
              <a:t>ه</a:t>
            </a:r>
            <a:r>
              <a:rPr lang="ar-SA" sz="3200" b="1" dirty="0" smtClean="0">
                <a:solidFill>
                  <a:srgbClr val="339933"/>
                </a:solidFill>
              </a:rPr>
              <a:t>ي</a:t>
            </a:r>
            <a:r>
              <a:rPr lang="ar-EG" sz="3200" b="1" dirty="0" smtClean="0">
                <a:solidFill>
                  <a:srgbClr val="339933"/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339933"/>
                </a:solidFill>
              </a:rPr>
              <a:t>1- ............، 2-............، 3-................</a:t>
            </a:r>
            <a:endParaRPr lang="ar-EG" sz="32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500826" y="0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3333CC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نشاط2</a:t>
            </a:r>
            <a:endParaRPr lang="ar-SA" sz="3600" b="1" dirty="0">
              <a:solidFill>
                <a:srgbClr val="3333CC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0" y="0"/>
            <a:ext cx="2000232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النشاط صفحة 13</a:t>
            </a:r>
            <a:endParaRPr lang="ar-SA" dirty="0"/>
          </a:p>
        </p:txBody>
      </p:sp>
      <p:sp>
        <p:nvSpPr>
          <p:cNvPr id="44" name="عنصر نائب لرقم الشريحة 4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  <p:pic>
        <p:nvPicPr>
          <p:cNvPr id="18" name="Picture 4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1714500"/>
            <a:ext cx="2819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Flowchart: Process 5"/>
          <p:cNvSpPr/>
          <p:nvPr/>
        </p:nvSpPr>
        <p:spPr>
          <a:xfrm>
            <a:off x="6229350" y="1857375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السجود</a:t>
            </a:r>
          </a:p>
        </p:txBody>
      </p:sp>
      <p:pic>
        <p:nvPicPr>
          <p:cNvPr id="20" name="Picture 6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13" y="1714500"/>
            <a:ext cx="2819400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Flowchart: Process 7"/>
          <p:cNvSpPr/>
          <p:nvPr/>
        </p:nvSpPr>
        <p:spPr>
          <a:xfrm>
            <a:off x="3157538" y="1857375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الخلق</a:t>
            </a:r>
          </a:p>
        </p:txBody>
      </p:sp>
      <p:pic>
        <p:nvPicPr>
          <p:cNvPr id="22" name="Picture 8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785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Flowchart: Process 9"/>
          <p:cNvSpPr/>
          <p:nvPr/>
        </p:nvSpPr>
        <p:spPr>
          <a:xfrm>
            <a:off x="0" y="1928813"/>
            <a:ext cx="2628900" cy="64293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الرزق</a:t>
            </a:r>
          </a:p>
        </p:txBody>
      </p:sp>
      <p:pic>
        <p:nvPicPr>
          <p:cNvPr id="24" name="Picture 10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Flowchart: Process 11"/>
          <p:cNvSpPr/>
          <p:nvPr/>
        </p:nvSpPr>
        <p:spPr>
          <a:xfrm>
            <a:off x="6286500" y="3143250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الصيام</a:t>
            </a:r>
          </a:p>
        </p:txBody>
      </p:sp>
      <p:pic>
        <p:nvPicPr>
          <p:cNvPr id="26" name="Picture 12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00375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Flowchart: Process 13"/>
          <p:cNvSpPr/>
          <p:nvPr/>
        </p:nvSpPr>
        <p:spPr>
          <a:xfrm>
            <a:off x="3086100" y="3071813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الملك</a:t>
            </a:r>
          </a:p>
        </p:txBody>
      </p:sp>
      <p:pic>
        <p:nvPicPr>
          <p:cNvPr id="28" name="Picture 14" descr="Frame-07.wm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8"/>
            <a:ext cx="2819400" cy="1071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" name="Flowchart: Process 15"/>
          <p:cNvSpPr/>
          <p:nvPr/>
        </p:nvSpPr>
        <p:spPr>
          <a:xfrm>
            <a:off x="85725" y="3071813"/>
            <a:ext cx="2628900" cy="714375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800" b="1" dirty="0">
                <a:solidFill>
                  <a:srgbClr val="0000FF"/>
                </a:solidFill>
              </a:rPr>
              <a:t>الدعاء</a:t>
            </a:r>
          </a:p>
        </p:txBody>
      </p:sp>
      <p:sp>
        <p:nvSpPr>
          <p:cNvPr id="32" name="Flowchart: Alternate Process 12"/>
          <p:cNvSpPr/>
          <p:nvPr/>
        </p:nvSpPr>
        <p:spPr>
          <a:xfrm rot="21501758">
            <a:off x="1081896" y="4745348"/>
            <a:ext cx="2143125" cy="7556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 err="1" smtClean="0">
                <a:solidFill>
                  <a:srgbClr val="FF0000"/>
                </a:solidFill>
              </a:rPr>
              <a:t>ال</a:t>
            </a:r>
            <a:r>
              <a:rPr lang="ar-SA" sz="4400" b="1" dirty="0" smtClean="0">
                <a:solidFill>
                  <a:srgbClr val="FF0000"/>
                </a:solidFill>
              </a:rPr>
              <a:t>دعاء</a:t>
            </a:r>
            <a:endParaRPr lang="ar-EG" sz="4400" b="1" dirty="0">
              <a:solidFill>
                <a:srgbClr val="FF0000"/>
              </a:solidFill>
            </a:endParaRPr>
          </a:p>
        </p:txBody>
      </p:sp>
      <p:sp>
        <p:nvSpPr>
          <p:cNvPr id="33" name="Flowchart: Alternate Process 13"/>
          <p:cNvSpPr/>
          <p:nvPr/>
        </p:nvSpPr>
        <p:spPr>
          <a:xfrm>
            <a:off x="3428992" y="4572008"/>
            <a:ext cx="2143125" cy="91281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 err="1" smtClean="0">
                <a:solidFill>
                  <a:srgbClr val="FF0000"/>
                </a:solidFill>
              </a:rPr>
              <a:t>ال</a:t>
            </a:r>
            <a:r>
              <a:rPr lang="ar-SA" sz="4400" b="1" dirty="0" smtClean="0">
                <a:solidFill>
                  <a:srgbClr val="FF0000"/>
                </a:solidFill>
              </a:rPr>
              <a:t>صيام</a:t>
            </a:r>
            <a:endParaRPr lang="ar-EG" sz="4400" b="1" dirty="0">
              <a:solidFill>
                <a:srgbClr val="FF0000"/>
              </a:solidFill>
            </a:endParaRPr>
          </a:p>
        </p:txBody>
      </p:sp>
      <p:sp>
        <p:nvSpPr>
          <p:cNvPr id="34" name="Flowchart: Alternate Process 14"/>
          <p:cNvSpPr/>
          <p:nvPr/>
        </p:nvSpPr>
        <p:spPr>
          <a:xfrm>
            <a:off x="5572132" y="4714884"/>
            <a:ext cx="2143125" cy="75723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 err="1" smtClean="0">
                <a:solidFill>
                  <a:srgbClr val="FF0000"/>
                </a:solidFill>
              </a:rPr>
              <a:t>ال</a:t>
            </a:r>
            <a:r>
              <a:rPr lang="ar-SA" sz="4400" b="1" dirty="0" smtClean="0">
                <a:solidFill>
                  <a:srgbClr val="FF0000"/>
                </a:solidFill>
              </a:rPr>
              <a:t>سجود</a:t>
            </a:r>
            <a:endParaRPr lang="ar-EG" sz="4400" b="1" dirty="0">
              <a:solidFill>
                <a:srgbClr val="FF0000"/>
              </a:solidFill>
            </a:endParaRPr>
          </a:p>
        </p:txBody>
      </p:sp>
      <p:sp>
        <p:nvSpPr>
          <p:cNvPr id="35" name="مستطيل 34"/>
          <p:cNvSpPr/>
          <p:nvPr/>
        </p:nvSpPr>
        <p:spPr>
          <a:xfrm>
            <a:off x="1071538" y="4357694"/>
            <a:ext cx="728664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ar-EG" sz="3200" b="1" dirty="0" smtClean="0">
                <a:solidFill>
                  <a:srgbClr val="339933"/>
                </a:solidFill>
              </a:rPr>
              <a:t> الأفعال الخاصة بال</a:t>
            </a:r>
            <a:r>
              <a:rPr lang="ar-SA" sz="3200" b="1" dirty="0" smtClean="0">
                <a:solidFill>
                  <a:srgbClr val="339933"/>
                </a:solidFill>
              </a:rPr>
              <a:t>عباد</a:t>
            </a:r>
            <a:r>
              <a:rPr lang="ar-EG" sz="3200" b="1" dirty="0" smtClean="0">
                <a:solidFill>
                  <a:srgbClr val="339933"/>
                </a:solidFill>
              </a:rPr>
              <a:t> ه</a:t>
            </a:r>
            <a:r>
              <a:rPr lang="ar-SA" sz="3200" b="1" dirty="0" smtClean="0">
                <a:solidFill>
                  <a:srgbClr val="339933"/>
                </a:solidFill>
              </a:rPr>
              <a:t>ي</a:t>
            </a:r>
            <a:r>
              <a:rPr lang="ar-EG" sz="3200" b="1" dirty="0" smtClean="0">
                <a:solidFill>
                  <a:srgbClr val="339933"/>
                </a:solidFill>
              </a:rPr>
              <a:t>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339933"/>
                </a:solidFill>
              </a:rPr>
              <a:t>1- ............، 2-............، 3-................</a:t>
            </a:r>
            <a:endParaRPr lang="ar-EG" sz="3200" b="1" dirty="0">
              <a:solidFill>
                <a:srgbClr val="339933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5929322" y="1785926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تمهيد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357290" y="2786058"/>
            <a:ext cx="671517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 smtClean="0">
                <a:solidFill>
                  <a:srgbClr val="006600"/>
                </a:solidFill>
              </a:rPr>
              <a:t>من </a:t>
            </a:r>
            <a:r>
              <a:rPr lang="ar-EG" sz="3200" b="1" dirty="0" err="1" smtClean="0">
                <a:solidFill>
                  <a:srgbClr val="006600"/>
                </a:solidFill>
              </a:rPr>
              <a:t>الذى</a:t>
            </a:r>
            <a:r>
              <a:rPr lang="ar-EG" sz="3200" b="1" dirty="0" smtClean="0">
                <a:solidFill>
                  <a:srgbClr val="006600"/>
                </a:solidFill>
              </a:rPr>
              <a:t> نصلى له وحده دون غيره؟ ومن </a:t>
            </a:r>
            <a:r>
              <a:rPr lang="ar-EG" sz="3200" b="1" dirty="0" err="1" smtClean="0">
                <a:solidFill>
                  <a:srgbClr val="006600"/>
                </a:solidFill>
              </a:rPr>
              <a:t>الذى</a:t>
            </a:r>
            <a:r>
              <a:rPr lang="ar-EG" sz="3200" b="1" dirty="0" smtClean="0">
                <a:solidFill>
                  <a:srgbClr val="006600"/>
                </a:solidFill>
              </a:rPr>
              <a:t> ندعوه وحده؟</a:t>
            </a:r>
            <a:endParaRPr lang="ar-EG" sz="3200" b="1" dirty="0">
              <a:solidFill>
                <a:srgbClr val="006600"/>
              </a:solidFill>
            </a:endParaRPr>
          </a:p>
        </p:txBody>
      </p:sp>
      <p:pic>
        <p:nvPicPr>
          <p:cNvPr id="7" name="صورة 6" descr="Fonts-s77.com-18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86182" y="3786190"/>
            <a:ext cx="1785950" cy="2135605"/>
          </a:xfrm>
          <a:prstGeom prst="rect">
            <a:avLst/>
          </a:prstGeom>
        </p:spPr>
      </p:pic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000496" y="1500174"/>
            <a:ext cx="4071966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تعريف توحيد </a:t>
            </a:r>
            <a:r>
              <a:rPr lang="ar-SA" sz="3600" b="1" dirty="0" err="1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مستطيل 5"/>
          <p:cNvSpPr/>
          <p:nvPr/>
        </p:nvSpPr>
        <p:spPr>
          <a:xfrm>
            <a:off x="1357290" y="2786058"/>
            <a:ext cx="67151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200" b="1" dirty="0" smtClean="0">
                <a:solidFill>
                  <a:srgbClr val="006600"/>
                </a:solidFill>
              </a:rPr>
              <a:t>إفراد الله بالعبادة</a:t>
            </a:r>
            <a:endParaRPr lang="ar-EG" sz="3200" b="1" dirty="0">
              <a:solidFill>
                <a:srgbClr val="006600"/>
              </a:solidFill>
            </a:endParaRP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000496" y="1500174"/>
            <a:ext cx="4071966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الدليل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Flowchart: Process 3"/>
          <p:cNvSpPr/>
          <p:nvPr/>
        </p:nvSpPr>
        <p:spPr>
          <a:xfrm>
            <a:off x="428596" y="2571744"/>
            <a:ext cx="7858180" cy="2601913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 smtClean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ar-EG" sz="3600" b="1" dirty="0">
                <a:solidFill>
                  <a:schemeClr val="accent4">
                    <a:lumMod val="50000"/>
                  </a:schemeClr>
                </a:solidFill>
              </a:rPr>
              <a:t>قوله سبحانه وتعالى: </a:t>
            </a:r>
            <a:r>
              <a:rPr lang="ar-EG" sz="3600" b="1" dirty="0">
                <a:solidFill>
                  <a:srgbClr val="00B050"/>
                </a:solidFill>
              </a:rPr>
              <a:t>[وَلَقَدْ بَعَثْنَا فِي كُلِّ أُمَّةٍ رَسُولًا أَنِ اعْبُدُوا اللَّهَ وَاجْتَنِبُوا الطَّاغُوتَ ۖ</a:t>
            </a:r>
            <a:r>
              <a:rPr lang="ar-SA" sz="3600" b="1" dirty="0">
                <a:solidFill>
                  <a:srgbClr val="00B050"/>
                </a:solidFill>
              </a:rPr>
              <a:t> </a:t>
            </a:r>
            <a:r>
              <a:rPr lang="ar-EG" sz="3600" b="1" dirty="0" smtClean="0">
                <a:solidFill>
                  <a:srgbClr val="00B050"/>
                </a:solidFill>
              </a:rPr>
              <a:t>]</a:t>
            </a:r>
            <a:endParaRPr lang="ar-SA" sz="3600" b="1" dirty="0" smtClean="0">
              <a:solidFill>
                <a:srgbClr val="00B05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 smtClean="0">
                <a:solidFill>
                  <a:srgbClr val="00B050"/>
                </a:solidFill>
              </a:rPr>
              <a:t> </a:t>
            </a:r>
            <a:r>
              <a:rPr lang="ar-EG" sz="2400" b="1" dirty="0">
                <a:solidFill>
                  <a:schemeClr val="accent4">
                    <a:lumMod val="50000"/>
                  </a:schemeClr>
                </a:solidFill>
              </a:rPr>
              <a:t>(سورة النحل: الآية</a:t>
            </a:r>
            <a:r>
              <a:rPr lang="ar-SA" sz="2400" b="1" dirty="0">
                <a:solidFill>
                  <a:schemeClr val="accent4">
                    <a:lumMod val="50000"/>
                  </a:schemeClr>
                </a:solidFill>
              </a:rPr>
              <a:t> </a:t>
            </a:r>
            <a:r>
              <a:rPr lang="ar-EG" sz="2400" b="1" dirty="0">
                <a:solidFill>
                  <a:schemeClr val="accent4">
                    <a:lumMod val="50000"/>
                  </a:schemeClr>
                </a:solidFill>
              </a:rPr>
              <a:t>36</a:t>
            </a:r>
            <a:r>
              <a:rPr lang="ar-EG" sz="2400" b="1" dirty="0" smtClean="0">
                <a:solidFill>
                  <a:schemeClr val="accent4">
                    <a:lumMod val="50000"/>
                  </a:schemeClr>
                </a:solidFill>
              </a:rPr>
              <a:t>).</a:t>
            </a:r>
            <a:endParaRPr lang="ar-SA" sz="3600" b="1" dirty="0" smtClean="0">
              <a:solidFill>
                <a:schemeClr val="accent4">
                  <a:lumMod val="50000"/>
                </a:schemeClr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solidFill>
                <a:schemeClr val="accent4">
                  <a:lumMod val="50000"/>
                </a:scheme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C00000"/>
                </a:solidFill>
              </a:rPr>
              <a:t>والطاغوت هو: كل ما</a:t>
            </a:r>
            <a:r>
              <a:rPr lang="ar-SA" sz="3600" b="1" dirty="0">
                <a:solidFill>
                  <a:srgbClr val="C00000"/>
                </a:solidFill>
              </a:rPr>
              <a:t> </a:t>
            </a:r>
            <a:r>
              <a:rPr lang="ar-EG" sz="3600" b="1" dirty="0">
                <a:solidFill>
                  <a:srgbClr val="C00000"/>
                </a:solidFill>
              </a:rPr>
              <a:t>عُبد من دون الله وهو راضٍ. </a:t>
            </a:r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000496" y="1500174"/>
            <a:ext cx="4071966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تنبيه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6" name="Flowchart: Process 4"/>
          <p:cNvSpPr/>
          <p:nvPr/>
        </p:nvSpPr>
        <p:spPr>
          <a:xfrm>
            <a:off x="1928794" y="3071810"/>
            <a:ext cx="5629275" cy="9286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>
              <a:defRPr/>
            </a:pPr>
            <a:r>
              <a:rPr lang="ar-EG" sz="3600" b="1" dirty="0">
                <a:solidFill>
                  <a:srgbClr val="3333CC"/>
                </a:solidFill>
              </a:rPr>
              <a:t>توحيد </a:t>
            </a:r>
            <a:r>
              <a:rPr lang="ar-EG" sz="3600" b="1" dirty="0" err="1">
                <a:solidFill>
                  <a:srgbClr val="3333CC"/>
                </a:solidFill>
              </a:rPr>
              <a:t>الأُلُوهية</a:t>
            </a:r>
            <a:r>
              <a:rPr lang="ar-EG" sz="3600" b="1" dirty="0">
                <a:solidFill>
                  <a:srgbClr val="3333CC"/>
                </a:solidFill>
              </a:rPr>
              <a:t> يُسمى توحيد العبادة </a:t>
            </a:r>
            <a:r>
              <a:rPr lang="ar-EG" sz="3600" b="1" dirty="0"/>
              <a:t>.</a:t>
            </a:r>
            <a:endParaRPr lang="en-US" sz="3600" dirty="0"/>
          </a:p>
        </p:txBody>
      </p:sp>
      <p:sp>
        <p:nvSpPr>
          <p:cNvPr id="8" name="عنصر نائب لرقم الشريحة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4000496" y="1500174"/>
            <a:ext cx="4071966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أمثلة لتوحيد </a:t>
            </a:r>
            <a:r>
              <a:rPr lang="ar-SA" sz="3600" b="1" dirty="0" err="1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الألوهية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7" name="Flowchart: Process 6"/>
          <p:cNvSpPr/>
          <p:nvPr/>
        </p:nvSpPr>
        <p:spPr>
          <a:xfrm>
            <a:off x="2643174" y="2285992"/>
            <a:ext cx="5557838" cy="9286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chemeClr val="accent6">
                    <a:lumMod val="50000"/>
                  </a:schemeClr>
                </a:solidFill>
              </a:rPr>
              <a:t>1- لا نستعيذ إلا بالله.</a:t>
            </a:r>
          </a:p>
        </p:txBody>
      </p:sp>
      <p:sp>
        <p:nvSpPr>
          <p:cNvPr id="9" name="Flowchart: Process 2"/>
          <p:cNvSpPr/>
          <p:nvPr/>
        </p:nvSpPr>
        <p:spPr>
          <a:xfrm>
            <a:off x="2643174" y="3143248"/>
            <a:ext cx="5557838" cy="9286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chemeClr val="accent6">
                    <a:lumMod val="50000"/>
                  </a:schemeClr>
                </a:solidFill>
              </a:rPr>
              <a:t>2-لا نحج إلا لله.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2214554"/>
            <a:ext cx="2952744" cy="221455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1" name="Flowchart: Process 2"/>
          <p:cNvSpPr/>
          <p:nvPr/>
        </p:nvSpPr>
        <p:spPr>
          <a:xfrm>
            <a:off x="2643174" y="4143380"/>
            <a:ext cx="5557838" cy="928687"/>
          </a:xfrm>
          <a:prstGeom prst="flowChart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400" b="1" dirty="0">
                <a:solidFill>
                  <a:schemeClr val="accent6">
                    <a:lumMod val="50000"/>
                  </a:schemeClr>
                </a:solidFill>
              </a:rPr>
              <a:t>3- لا نصوم إلا لله.</a:t>
            </a:r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072198" y="1428736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000100" y="1357298"/>
            <a:ext cx="28575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14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1000100" y="2143116"/>
            <a:ext cx="7143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7030A0"/>
                </a:solidFill>
              </a:rPr>
              <a:t>بالتعاون مع زميلك. اذكر أمثلة لتوحيد </a:t>
            </a:r>
            <a:r>
              <a:rPr lang="ar-EG" sz="2800" b="1" dirty="0" err="1" smtClean="0">
                <a:solidFill>
                  <a:srgbClr val="7030A0"/>
                </a:solidFill>
              </a:rPr>
              <a:t>الألوهية</a:t>
            </a:r>
            <a:r>
              <a:rPr lang="ar-EG" sz="2800" b="1" dirty="0" smtClean="0">
                <a:solidFill>
                  <a:srgbClr val="7030A0"/>
                </a:solidFill>
              </a:rPr>
              <a:t>، مسترشداً بالنصوص الآتية:</a:t>
            </a:r>
            <a:endParaRPr lang="ar-EG" sz="2800" b="1" dirty="0">
              <a:solidFill>
                <a:srgbClr val="7030A0"/>
              </a:solidFill>
            </a:endParaRPr>
          </a:p>
        </p:txBody>
      </p:sp>
      <p:sp>
        <p:nvSpPr>
          <p:cNvPr id="15" name="Flowchart: Alternate Process 8"/>
          <p:cNvSpPr/>
          <p:nvPr/>
        </p:nvSpPr>
        <p:spPr>
          <a:xfrm>
            <a:off x="642910" y="3286124"/>
            <a:ext cx="7629525" cy="857250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B050"/>
                </a:solidFill>
              </a:rPr>
              <a:t>قال تعالى: [وَعَلَى اللَّهِ فَتَوَكَّلُوا إِنْ كُنْتُمْ مُؤْمِنِينَ</a:t>
            </a:r>
            <a:r>
              <a:rPr lang="ar-SA" sz="3600" b="1" dirty="0">
                <a:solidFill>
                  <a:srgbClr val="00B050"/>
                </a:solidFill>
              </a:rPr>
              <a:t>]</a:t>
            </a:r>
            <a:endParaRPr lang="ar-EG" sz="3600" dirty="0">
              <a:solidFill>
                <a:srgbClr val="FF0000"/>
              </a:solidFill>
            </a:endParaRPr>
          </a:p>
        </p:txBody>
      </p:sp>
      <p:sp>
        <p:nvSpPr>
          <p:cNvPr id="16" name="Flowchart: Alternate Process 10"/>
          <p:cNvSpPr/>
          <p:nvPr/>
        </p:nvSpPr>
        <p:spPr>
          <a:xfrm>
            <a:off x="714348" y="4929198"/>
            <a:ext cx="7486650" cy="10001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0070C0"/>
                </a:solidFill>
              </a:rPr>
              <a:t>المثال: لا نتوكل إلا على الله.</a:t>
            </a:r>
          </a:p>
        </p:txBody>
      </p:sp>
      <p:sp>
        <p:nvSpPr>
          <p:cNvPr id="17" name="مستطيل 16"/>
          <p:cNvSpPr>
            <a:spLocks noChangeArrowheads="1"/>
          </p:cNvSpPr>
          <p:nvPr/>
        </p:nvSpPr>
        <p:spPr bwMode="auto">
          <a:xfrm>
            <a:off x="1000100" y="4071942"/>
            <a:ext cx="216277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ar-EG" b="1" dirty="0">
                <a:solidFill>
                  <a:srgbClr val="FF0000"/>
                </a:solidFill>
              </a:rPr>
              <a:t>(سورة المائدة: الآية</a:t>
            </a:r>
            <a:r>
              <a:rPr lang="ar-SA" b="1" dirty="0">
                <a:solidFill>
                  <a:srgbClr val="FF0000"/>
                </a:solidFill>
              </a:rPr>
              <a:t> </a:t>
            </a:r>
            <a:r>
              <a:rPr lang="ar-EG" b="1" dirty="0">
                <a:solidFill>
                  <a:srgbClr val="FF0000"/>
                </a:solidFill>
              </a:rPr>
              <a:t>23).</a:t>
            </a:r>
            <a:endParaRPr lang="ar-EG" b="1" dirty="0"/>
          </a:p>
        </p:txBody>
      </p:sp>
      <p:sp>
        <p:nvSpPr>
          <p:cNvPr id="18" name="عنصر نائب لرقم الشريحة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072198" y="1428736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000100" y="1357298"/>
            <a:ext cx="28575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14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1000100" y="2143116"/>
            <a:ext cx="7143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7030A0"/>
                </a:solidFill>
              </a:rPr>
              <a:t>بالتعاون مع زميلك. اذكر أمثلة لتوحيد </a:t>
            </a:r>
            <a:r>
              <a:rPr lang="ar-EG" sz="2800" b="1" dirty="0" err="1" smtClean="0">
                <a:solidFill>
                  <a:srgbClr val="7030A0"/>
                </a:solidFill>
              </a:rPr>
              <a:t>الألوهية</a:t>
            </a:r>
            <a:r>
              <a:rPr lang="ar-EG" sz="2800" b="1" dirty="0" smtClean="0">
                <a:solidFill>
                  <a:srgbClr val="7030A0"/>
                </a:solidFill>
              </a:rPr>
              <a:t>، مسترشداً بالنصوص الآتية:</a:t>
            </a:r>
            <a:endParaRPr lang="ar-EG" sz="2800" b="1" dirty="0">
              <a:solidFill>
                <a:srgbClr val="7030A0"/>
              </a:solidFill>
            </a:endParaRPr>
          </a:p>
        </p:txBody>
      </p:sp>
      <p:sp>
        <p:nvSpPr>
          <p:cNvPr id="9" name="Flowchart: Alternate Process 6"/>
          <p:cNvSpPr/>
          <p:nvPr/>
        </p:nvSpPr>
        <p:spPr>
          <a:xfrm>
            <a:off x="214282" y="3000372"/>
            <a:ext cx="8343900" cy="3357562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SA" sz="3600" b="1" dirty="0" smtClean="0">
                <a:solidFill>
                  <a:srgbClr val="00B050"/>
                </a:solidFill>
              </a:rPr>
              <a:t>قال تعالى</a:t>
            </a:r>
            <a:r>
              <a:rPr lang="ar-EG" sz="3600" b="1" dirty="0" smtClean="0">
                <a:solidFill>
                  <a:srgbClr val="00B050"/>
                </a:solidFill>
              </a:rPr>
              <a:t>[قُلْ </a:t>
            </a:r>
            <a:r>
              <a:rPr lang="ar-EG" sz="3600" b="1" dirty="0">
                <a:solidFill>
                  <a:srgbClr val="00B050"/>
                </a:solidFill>
              </a:rPr>
              <a:t>إِنَّ صَلَاتِي </a:t>
            </a:r>
            <a:r>
              <a:rPr lang="ar-EG" sz="3600" b="1" dirty="0" err="1">
                <a:solidFill>
                  <a:srgbClr val="00B050"/>
                </a:solidFill>
              </a:rPr>
              <a:t>وَنُسُكِي</a:t>
            </a:r>
            <a:r>
              <a:rPr lang="ar-EG" sz="3600" b="1" dirty="0">
                <a:solidFill>
                  <a:srgbClr val="00B050"/>
                </a:solidFill>
              </a:rPr>
              <a:t> وَمَحْيَايَ وَمَمَاتِي لِلَّهِ رَبِّ الْعَالَمِينَ]</a:t>
            </a:r>
            <a:endParaRPr lang="ar-SA" sz="3600" b="1" dirty="0">
              <a:solidFill>
                <a:srgbClr val="00B050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1600" dirty="0">
              <a:solidFill>
                <a:srgbClr val="FF0000"/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dirty="0">
                <a:solidFill>
                  <a:srgbClr val="FF0000"/>
                </a:solidFill>
              </a:rPr>
              <a:t>...............................................</a:t>
            </a:r>
            <a:r>
              <a:rPr lang="ar-SA" sz="3600" dirty="0">
                <a:solidFill>
                  <a:srgbClr val="FF0000"/>
                </a:solidFill>
              </a:rPr>
              <a:t>......</a:t>
            </a:r>
            <a:r>
              <a:rPr lang="ar-EG" sz="3600" dirty="0">
                <a:solidFill>
                  <a:srgbClr val="FF0000"/>
                </a:solidFill>
              </a:rPr>
              <a:t>....</a:t>
            </a:r>
          </a:p>
        </p:txBody>
      </p:sp>
      <p:sp>
        <p:nvSpPr>
          <p:cNvPr id="10" name="Flowchart: Alternate Process 7"/>
          <p:cNvSpPr/>
          <p:nvPr/>
        </p:nvSpPr>
        <p:spPr>
          <a:xfrm>
            <a:off x="1142970" y="4929184"/>
            <a:ext cx="6986587" cy="928688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0070C0"/>
                </a:solidFill>
              </a:rPr>
              <a:t>المثال: لا نصلى إلا لله.</a:t>
            </a:r>
          </a:p>
        </p:txBody>
      </p:sp>
      <p:sp>
        <p:nvSpPr>
          <p:cNvPr id="11" name="مستطيل 10"/>
          <p:cNvSpPr>
            <a:spLocks noChangeArrowheads="1"/>
          </p:cNvSpPr>
          <p:nvPr/>
        </p:nvSpPr>
        <p:spPr bwMode="auto">
          <a:xfrm>
            <a:off x="1000100" y="4357694"/>
            <a:ext cx="271460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EG" b="1" dirty="0">
                <a:solidFill>
                  <a:srgbClr val="FF0000"/>
                </a:solidFill>
              </a:rPr>
              <a:t>(سورة الأنعام: الآية</a:t>
            </a:r>
            <a:r>
              <a:rPr lang="ar-SA" b="1" dirty="0">
                <a:solidFill>
                  <a:srgbClr val="FF0000"/>
                </a:solidFill>
              </a:rPr>
              <a:t> </a:t>
            </a:r>
            <a:r>
              <a:rPr lang="ar-EG" b="1" dirty="0">
                <a:solidFill>
                  <a:srgbClr val="FF0000"/>
                </a:solidFill>
              </a:rPr>
              <a:t>162).</a:t>
            </a:r>
            <a:endParaRPr lang="ar-EG" b="1" dirty="0"/>
          </a:p>
        </p:txBody>
      </p:sp>
      <p:sp>
        <p:nvSpPr>
          <p:cNvPr id="12" name="عنصر نائب لرقم الشريحة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صورة 3" descr="3769.gi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5" name="مربع نص 4"/>
          <p:cNvSpPr txBox="1"/>
          <p:nvPr/>
        </p:nvSpPr>
        <p:spPr>
          <a:xfrm>
            <a:off x="6072198" y="1428736"/>
            <a:ext cx="2000264" cy="646331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3600" b="1" dirty="0" smtClean="0">
                <a:solidFill>
                  <a:srgbClr val="C00000"/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نشاط</a:t>
            </a:r>
            <a:endParaRPr lang="ar-SA" sz="3600" b="1" dirty="0">
              <a:solidFill>
                <a:srgbClr val="C00000"/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8" name="مربع نص 7"/>
          <p:cNvSpPr txBox="1"/>
          <p:nvPr/>
        </p:nvSpPr>
        <p:spPr>
          <a:xfrm>
            <a:off x="1000100" y="1357298"/>
            <a:ext cx="2857520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dirty="0" smtClean="0"/>
              <a:t>كتاب الطالبة صفحة 14</a:t>
            </a:r>
            <a:endParaRPr lang="ar-SA" dirty="0"/>
          </a:p>
        </p:txBody>
      </p:sp>
      <p:sp>
        <p:nvSpPr>
          <p:cNvPr id="13" name="مستطيل 12"/>
          <p:cNvSpPr/>
          <p:nvPr/>
        </p:nvSpPr>
        <p:spPr>
          <a:xfrm>
            <a:off x="1000100" y="2143116"/>
            <a:ext cx="71437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2800" b="1" dirty="0" smtClean="0">
                <a:solidFill>
                  <a:srgbClr val="7030A0"/>
                </a:solidFill>
              </a:rPr>
              <a:t>بالتعاون مع زميلك. اذكر أمثلة لتوحيد </a:t>
            </a:r>
            <a:r>
              <a:rPr lang="ar-EG" sz="2800" b="1" dirty="0" err="1" smtClean="0">
                <a:solidFill>
                  <a:srgbClr val="7030A0"/>
                </a:solidFill>
              </a:rPr>
              <a:t>الألوهية</a:t>
            </a:r>
            <a:r>
              <a:rPr lang="ar-EG" sz="2800" b="1" dirty="0" smtClean="0">
                <a:solidFill>
                  <a:srgbClr val="7030A0"/>
                </a:solidFill>
              </a:rPr>
              <a:t>، مسترشداً بالنصوص الآتية:</a:t>
            </a:r>
            <a:endParaRPr lang="ar-EG" sz="2800" b="1" dirty="0">
              <a:solidFill>
                <a:srgbClr val="7030A0"/>
              </a:solidFill>
            </a:endParaRPr>
          </a:p>
        </p:txBody>
      </p:sp>
      <p:sp>
        <p:nvSpPr>
          <p:cNvPr id="12" name="Flowchart: Alternate Process 5"/>
          <p:cNvSpPr/>
          <p:nvPr/>
        </p:nvSpPr>
        <p:spPr>
          <a:xfrm>
            <a:off x="785786" y="3286124"/>
            <a:ext cx="7629525" cy="2500313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FF0000"/>
                </a:solidFill>
              </a:rPr>
              <a:t>قال النبي صلى الله عليه وسلم                   </a:t>
            </a:r>
            <a:r>
              <a:rPr lang="ar-EG" sz="3600" b="1" dirty="0">
                <a:solidFill>
                  <a:srgbClr val="FF0000"/>
                </a:solidFill>
                <a:sym typeface="Wingdings" pitchFamily="2" charset="2"/>
              </a:rPr>
              <a:t>(إنَّك لن تنفق نفقة تبتغى بها وجه الله إلا أجرت عليها.....</a:t>
            </a:r>
            <a:r>
              <a:rPr lang="ar-SA" sz="3600" b="1" dirty="0">
                <a:solidFill>
                  <a:srgbClr val="FF0000"/>
                </a:solidFill>
                <a:sym typeface="Wingdings" pitchFamily="2" charset="2"/>
              </a:rPr>
              <a:t>)</a:t>
            </a:r>
            <a:r>
              <a:rPr lang="ar-EG" sz="3600" b="1" baseline="34000" dirty="0">
                <a:solidFill>
                  <a:srgbClr val="FF0000"/>
                </a:solidFill>
                <a:sym typeface="Wingdings" pitchFamily="2" charset="2"/>
              </a:rPr>
              <a:t>(1)</a:t>
            </a:r>
            <a:r>
              <a:rPr lang="ar-SA" sz="3600" b="1" baseline="56000" dirty="0">
                <a:solidFill>
                  <a:srgbClr val="FF0000"/>
                </a:solidFill>
                <a:sym typeface="Wingdings" pitchFamily="2" charset="2"/>
              </a:rPr>
              <a:t> </a:t>
            </a:r>
            <a:r>
              <a:rPr lang="ar-EG" sz="3600" b="1" dirty="0">
                <a:solidFill>
                  <a:srgbClr val="FF0000"/>
                </a:solidFill>
                <a:sym typeface="Wingdings" pitchFamily="2" charset="2"/>
              </a:rPr>
              <a:t>الحديث</a:t>
            </a:r>
            <a:r>
              <a:rPr lang="ar-EG" sz="3600" b="1" dirty="0">
                <a:solidFill>
                  <a:srgbClr val="FF0000"/>
                </a:solidFill>
              </a:rPr>
              <a:t>.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600" b="1" dirty="0">
                <a:solidFill>
                  <a:srgbClr val="FF0000"/>
                </a:solidFill>
              </a:rPr>
              <a:t>...................................................</a:t>
            </a:r>
          </a:p>
        </p:txBody>
      </p:sp>
      <p:sp>
        <p:nvSpPr>
          <p:cNvPr id="14" name="Flowchart: Alternate Process 6"/>
          <p:cNvSpPr/>
          <p:nvPr/>
        </p:nvSpPr>
        <p:spPr>
          <a:xfrm>
            <a:off x="1000100" y="4786322"/>
            <a:ext cx="7486650" cy="1000125"/>
          </a:xfrm>
          <a:prstGeom prst="flowChartAlternateProcess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solidFill>
                  <a:srgbClr val="0070C0"/>
                </a:solidFill>
              </a:rPr>
              <a:t>المثال: لا ننفق إلا لله.</a:t>
            </a:r>
          </a:p>
        </p:txBody>
      </p:sp>
      <p:sp>
        <p:nvSpPr>
          <p:cNvPr id="15" name="عنصر نائب لرقم الشريحة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78</TotalTime>
  <Words>484</Words>
  <PresentationFormat>عرض على الشاشة (3:4)‏</PresentationFormat>
  <Paragraphs>108</Paragraphs>
  <Slides>14</Slides>
  <Notes>0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14</vt:i4>
      </vt:variant>
    </vt:vector>
  </HeadingPairs>
  <TitlesOfParts>
    <vt:vector size="15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13</cp:revision>
  <dcterms:created xsi:type="dcterms:W3CDTF">2014-08-10T18:47:10Z</dcterms:created>
  <dcterms:modified xsi:type="dcterms:W3CDTF">2014-08-29T15:22:28Z</dcterms:modified>
</cp:coreProperties>
</file>