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61" r:id="rId1"/>
  </p:sldMasterIdLst>
  <p:notesMasterIdLst>
    <p:notesMasterId r:id="rId32"/>
  </p:notesMasterIdLst>
  <p:sldIdLst>
    <p:sldId id="256" r:id="rId2"/>
    <p:sldId id="381" r:id="rId3"/>
    <p:sldId id="375" r:id="rId4"/>
    <p:sldId id="284" r:id="rId5"/>
    <p:sldId id="260" r:id="rId6"/>
    <p:sldId id="262" r:id="rId7"/>
    <p:sldId id="263" r:id="rId8"/>
    <p:sldId id="285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96" r:id="rId24"/>
    <p:sldId id="364" r:id="rId25"/>
    <p:sldId id="367" r:id="rId26"/>
    <p:sldId id="368" r:id="rId27"/>
    <p:sldId id="370" r:id="rId28"/>
    <p:sldId id="371" r:id="rId29"/>
    <p:sldId id="372" r:id="rId30"/>
    <p:sldId id="37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896"/>
    <a:srgbClr val="F08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79" autoAdjust="0"/>
    <p:restoredTop sz="94660"/>
  </p:normalViewPr>
  <p:slideViewPr>
    <p:cSldViewPr snapToGrid="0">
      <p:cViewPr varScale="1">
        <p:scale>
          <a:sx n="85" d="100"/>
          <a:sy n="85" d="100"/>
        </p:scale>
        <p:origin x="3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B9D86EE-0607-41E3-99FF-A777E59B12FD}" type="datetimeFigureOut">
              <a:rPr lang="ar-SA" smtClean="0"/>
              <a:t>04/01/40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48E2B45-E4C8-4AFA-86DA-63AEBA56C9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3929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829D-E99E-4DBB-BBE3-E78D108BED73}" type="datetime1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 المعلمة / حصة القرني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4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5A6C-D6C6-40D5-8815-EC1AF6F598D4}" type="datetime1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 المعلمة / حصة القرني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1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5EDB-6EE0-427C-809D-D836A36CFB12}" type="datetime1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 المعلمة / حصة القرني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5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DCAB-047C-40B3-9016-853CF271AC02}" type="datetime1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 المعلمة / حصة القرني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30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C4B7F-4EBA-4BCC-8833-C043560C8589}" type="datetime1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 المعلمة / حصة القرني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1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F4E7-FF4D-4939-9763-123DFE0372AF}" type="datetime1">
              <a:rPr lang="en-US" smtClean="0"/>
              <a:t>9/14/2018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 المعلمة / حصة القرني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91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63FD-59E4-40A5-AA28-A928DBE7C652}" type="datetime1">
              <a:rPr lang="en-US" smtClean="0"/>
              <a:t>9/14/2018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 المعلمة / حصة القرني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42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D213-E82F-415F-BB66-896D8CA56405}" type="datetime1">
              <a:rPr lang="en-US" smtClean="0"/>
              <a:t>9/14/2018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 المعلمة / حصة القرني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1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A092-E0A5-4C3B-A3BB-E74F92E6B383}" type="datetime1">
              <a:rPr lang="en-US" smtClean="0"/>
              <a:t>9/14/2018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 المعلمة / حصة القرني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5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BB7-2818-474F-8E89-D95D9AA2F956}" type="datetime1">
              <a:rPr lang="en-US" smtClean="0"/>
              <a:t>9/14/2018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 المعلمة / حصة القرني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19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A49C-225B-4759-82C3-5550EF8CAECC}" type="datetime1">
              <a:rPr lang="en-US" smtClean="0"/>
              <a:t>9/14/2018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 المعلمة / حصة القرني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2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047EF-7DD8-4BD3-A9B3-C27327B6714C}" type="datetime1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/>
              <a:t>إعداد المعلمة / حصة القرني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6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hf sldNum="0"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3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3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15">
            <a:extLst>
              <a:ext uri="{FF2B5EF4-FFF2-40B4-BE49-F238E27FC236}">
                <a16:creationId xmlns:a16="http://schemas.microsoft.com/office/drawing/2014/main" id="{620BF7C9-0F47-43D4-A206-EC56ABFA0D5D}"/>
              </a:ext>
            </a:extLst>
          </p:cNvPr>
          <p:cNvSpPr/>
          <p:nvPr/>
        </p:nvSpPr>
        <p:spPr>
          <a:xfrm>
            <a:off x="559558" y="388890"/>
            <a:ext cx="11286698" cy="6243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FB6F68F7-7E0A-437B-B61D-B9E9CA4D8C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37" r="44833" b="55558"/>
          <a:stretch/>
        </p:blipFill>
        <p:spPr>
          <a:xfrm>
            <a:off x="7479198" y="3663888"/>
            <a:ext cx="3719863" cy="25432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CA41525-C647-422D-A70C-F952EEA0F9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72" r="20821"/>
          <a:stretch/>
        </p:blipFill>
        <p:spPr>
          <a:xfrm>
            <a:off x="1243944" y="3663888"/>
            <a:ext cx="3683469" cy="25432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412E3DE-29B1-4AAF-AE06-F2630826A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10" y="665589"/>
            <a:ext cx="1608505" cy="139200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6646" y="634386"/>
            <a:ext cx="1301544" cy="1392003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FFACA50E-D770-4012-AF99-C2E9DB9E0B5F}"/>
              </a:ext>
            </a:extLst>
          </p:cNvPr>
          <p:cNvSpPr/>
          <p:nvPr/>
        </p:nvSpPr>
        <p:spPr>
          <a:xfrm>
            <a:off x="3253857" y="665589"/>
            <a:ext cx="4940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تخطيط</a:t>
            </a:r>
            <a:r>
              <a:rPr lang="ar-SA" sz="54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ar-SA" sz="54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B4189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وحدة</a:t>
            </a:r>
            <a:r>
              <a:rPr lang="ar-SA" sz="54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ar-SA" sz="54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أسرتي</a:t>
            </a:r>
            <a:r>
              <a:rPr lang="ar-SA" sz="54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9B680C6B-00C7-4712-B124-0D2C3C5F9CBF}"/>
              </a:ext>
            </a:extLst>
          </p:cNvPr>
          <p:cNvSpPr/>
          <p:nvPr/>
        </p:nvSpPr>
        <p:spPr>
          <a:xfrm>
            <a:off x="3503690" y="2350673"/>
            <a:ext cx="61031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إعداد/أ. حصة القرني أ. منى القحطاني </a:t>
            </a:r>
          </a:p>
        </p:txBody>
      </p:sp>
    </p:spTree>
    <p:extLst>
      <p:ext uri="{BB962C8B-B14F-4D97-AF65-F5344CB8AC3E}">
        <p14:creationId xmlns:p14="http://schemas.microsoft.com/office/powerpoint/2010/main" val="169087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514913"/>
              </p:ext>
            </p:extLst>
          </p:nvPr>
        </p:nvGraphicFramePr>
        <p:xfrm>
          <a:off x="252105" y="1690437"/>
          <a:ext cx="11749179" cy="482212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10882">
                  <a:extLst>
                    <a:ext uri="{9D8B030D-6E8A-4147-A177-3AD203B41FA5}">
                      <a16:colId xmlns:a16="http://schemas.microsoft.com/office/drawing/2014/main" val="4273354212"/>
                    </a:ext>
                  </a:extLst>
                </a:gridCol>
                <a:gridCol w="828137">
                  <a:extLst>
                    <a:ext uri="{9D8B030D-6E8A-4147-A177-3AD203B41FA5}">
                      <a16:colId xmlns:a16="http://schemas.microsoft.com/office/drawing/2014/main" val="3579596072"/>
                    </a:ext>
                  </a:extLst>
                </a:gridCol>
                <a:gridCol w="1880482">
                  <a:extLst>
                    <a:ext uri="{9D8B030D-6E8A-4147-A177-3AD203B41FA5}">
                      <a16:colId xmlns:a16="http://schemas.microsoft.com/office/drawing/2014/main" val="1062546806"/>
                    </a:ext>
                  </a:extLst>
                </a:gridCol>
                <a:gridCol w="3326891">
                  <a:extLst>
                    <a:ext uri="{9D8B030D-6E8A-4147-A177-3AD203B41FA5}">
                      <a16:colId xmlns:a16="http://schemas.microsoft.com/office/drawing/2014/main" val="3829609538"/>
                    </a:ext>
                  </a:extLst>
                </a:gridCol>
                <a:gridCol w="986394">
                  <a:extLst>
                    <a:ext uri="{9D8B030D-6E8A-4147-A177-3AD203B41FA5}">
                      <a16:colId xmlns:a16="http://schemas.microsoft.com/office/drawing/2014/main" val="3006977144"/>
                    </a:ext>
                  </a:extLst>
                </a:gridCol>
                <a:gridCol w="2060337">
                  <a:extLst>
                    <a:ext uri="{9D8B030D-6E8A-4147-A177-3AD203B41FA5}">
                      <a16:colId xmlns:a16="http://schemas.microsoft.com/office/drawing/2014/main" val="480496723"/>
                    </a:ext>
                  </a:extLst>
                </a:gridCol>
                <a:gridCol w="958909">
                  <a:extLst>
                    <a:ext uri="{9D8B030D-6E8A-4147-A177-3AD203B41FA5}">
                      <a16:colId xmlns:a16="http://schemas.microsoft.com/office/drawing/2014/main" val="619857429"/>
                    </a:ext>
                  </a:extLst>
                </a:gridCol>
                <a:gridCol w="897147">
                  <a:extLst>
                    <a:ext uri="{9D8B030D-6E8A-4147-A177-3AD203B41FA5}">
                      <a16:colId xmlns:a16="http://schemas.microsoft.com/office/drawing/2014/main" val="285404148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الحصة</a:t>
                      </a:r>
                      <a:r>
                        <a:rPr lang="en-US" sz="1800" baseline="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اليوم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الدرس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المكــون</a:t>
                      </a:r>
                      <a:endParaRPr lang="en-US" sz="18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الأهـــــداف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المهارة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إستراتيجية     التدريس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الوسائل والأنشطة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أداة التقـويم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5407183"/>
                  </a:ext>
                </a:extLst>
              </a:tr>
              <a:tr h="2127375"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حرف الباء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9- أحاكي ياسرا في استخدامه الضمير (أنا)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1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1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10- أكتب الحرف ،ثم أكمل الناقص ، ثم أكتب الكلمة 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ar-SA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أن تستمع وتحاكي التلميذة ياسرا في استخدام الضمير أنا .</a:t>
                      </a: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ar-S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- أن تكتب التلميذة الحرف الناقص مع حركته. 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التحدث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القراءة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الكتابة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القراءة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التعلم </a:t>
                      </a:r>
                      <a:r>
                        <a:rPr lang="ar-SA" sz="1600" b="1" baseline="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التعاوني  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الرؤوس المرقمة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التعلم باللعب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المناقشة</a:t>
                      </a:r>
                      <a:r>
                        <a:rPr lang="ar-SA" sz="1600" b="1" baseline="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النشطة</a:t>
                      </a:r>
                      <a:endParaRPr lang="ar-SA" sz="1600" b="1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171450" indent="-17145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الكتاب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جهاز العرض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بطاقات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ملاحظة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تقويم ذاتي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950887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B7308F3E-FF56-4E20-911C-ED156151B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15" y="136525"/>
            <a:ext cx="11810569" cy="1271623"/>
          </a:xfrm>
          <a:prstGeom prst="rect">
            <a:avLst/>
          </a:prstGeom>
          <a:noFill/>
          <a:ln w="2857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الأسبوع  :  الرابع              الوحدة : الأولى                                     المجال : </a:t>
            </a:r>
            <a:r>
              <a:rPr lang="ar-SA" altLang="ar-SA" sz="2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أسرتي</a:t>
            </a:r>
            <a:r>
              <a:rPr kumimoji="0" lang="ar-SA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ar-SA" altLang="ar-SA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85B012AC-7F02-4991-B204-CD632058B0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72" r="20821"/>
          <a:stretch/>
        </p:blipFill>
        <p:spPr>
          <a:xfrm>
            <a:off x="3753851" y="275326"/>
            <a:ext cx="1850355" cy="924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21B83D67-279B-4ECA-B379-9C38A35CC1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09" t="20008" r="24809" b="24637"/>
          <a:stretch/>
        </p:blipFill>
        <p:spPr>
          <a:xfrm>
            <a:off x="5827595" y="3303141"/>
            <a:ext cx="2343460" cy="174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63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269341"/>
              </p:ext>
            </p:extLst>
          </p:nvPr>
        </p:nvGraphicFramePr>
        <p:xfrm>
          <a:off x="131223" y="1481648"/>
          <a:ext cx="11839366" cy="537635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17106">
                  <a:extLst>
                    <a:ext uri="{9D8B030D-6E8A-4147-A177-3AD203B41FA5}">
                      <a16:colId xmlns:a16="http://schemas.microsoft.com/office/drawing/2014/main" val="4273354212"/>
                    </a:ext>
                  </a:extLst>
                </a:gridCol>
                <a:gridCol w="821316">
                  <a:extLst>
                    <a:ext uri="{9D8B030D-6E8A-4147-A177-3AD203B41FA5}">
                      <a16:colId xmlns:a16="http://schemas.microsoft.com/office/drawing/2014/main" val="3579596072"/>
                    </a:ext>
                  </a:extLst>
                </a:gridCol>
                <a:gridCol w="2242817">
                  <a:extLst>
                    <a:ext uri="{9D8B030D-6E8A-4147-A177-3AD203B41FA5}">
                      <a16:colId xmlns:a16="http://schemas.microsoft.com/office/drawing/2014/main" val="1062546806"/>
                    </a:ext>
                  </a:extLst>
                </a:gridCol>
                <a:gridCol w="3476407">
                  <a:extLst>
                    <a:ext uri="{9D8B030D-6E8A-4147-A177-3AD203B41FA5}">
                      <a16:colId xmlns:a16="http://schemas.microsoft.com/office/drawing/2014/main" val="3829609538"/>
                    </a:ext>
                  </a:extLst>
                </a:gridCol>
                <a:gridCol w="792841">
                  <a:extLst>
                    <a:ext uri="{9D8B030D-6E8A-4147-A177-3AD203B41FA5}">
                      <a16:colId xmlns:a16="http://schemas.microsoft.com/office/drawing/2014/main" val="3006977144"/>
                    </a:ext>
                  </a:extLst>
                </a:gridCol>
                <a:gridCol w="1589327">
                  <a:extLst>
                    <a:ext uri="{9D8B030D-6E8A-4147-A177-3AD203B41FA5}">
                      <a16:colId xmlns:a16="http://schemas.microsoft.com/office/drawing/2014/main" val="480496723"/>
                    </a:ext>
                  </a:extLst>
                </a:gridCol>
                <a:gridCol w="907666">
                  <a:extLst>
                    <a:ext uri="{9D8B030D-6E8A-4147-A177-3AD203B41FA5}">
                      <a16:colId xmlns:a16="http://schemas.microsoft.com/office/drawing/2014/main" val="619857429"/>
                    </a:ext>
                  </a:extLst>
                </a:gridCol>
                <a:gridCol w="1191886">
                  <a:extLst>
                    <a:ext uri="{9D8B030D-6E8A-4147-A177-3AD203B41FA5}">
                      <a16:colId xmlns:a16="http://schemas.microsoft.com/office/drawing/2014/main" val="2854041482"/>
                    </a:ext>
                  </a:extLst>
                </a:gridCol>
              </a:tblGrid>
              <a:tr h="734714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الحصة</a:t>
                      </a:r>
                      <a:r>
                        <a:rPr lang="en-US" sz="1800" baseline="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اليوم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الدرس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المكــون</a:t>
                      </a:r>
                      <a:endParaRPr lang="en-US" sz="18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الأهـــــداف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المهارة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إستراتيجية</a:t>
                      </a: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التدريس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الوسائل والأنشطة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أداة التقـويم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5407183"/>
                  </a:ext>
                </a:extLst>
              </a:tr>
              <a:tr h="1803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حرف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اللام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-أن تتحدث التلميذة عن لوحة الصور باستخدام مفردات وجمل تؤدي لجمل النص  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أن تقرأ التلميذة بعض كلمات الدرس المحتوية على الحرف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ل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قراءة بصرية من خلال الصورة  المعروضة  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التحدث 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القراءة 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التعليم التعاوني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التدريس التبادلي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فكر زاوج شارك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المناقشة النشطة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اخفض يديك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السبورة    لوحة مكبرة للصور  البطاقات 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جهاز العرض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ملاحظة وتصويب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مناقشة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تقويم  ذاتي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950887"/>
                  </a:ext>
                </a:extLst>
              </a:tr>
              <a:tr h="26529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حرف اللام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-أن تقرأ التلميذة جمل الدرس مقترنة بالصور قراءة بصرية من غير ترتيب . 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أن تقرأ التلميذة كلمات الدرس المحتوية على الحرف (ل) قراءة بصرية بدون صورة  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التحدث 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القراءة 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التعليم التعاوني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المفاهيم الكرتونية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الرؤوس المرقمة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المناقشة</a:t>
                      </a:r>
                      <a:r>
                        <a:rPr lang="ar-SA" sz="1600" b="1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النشطة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600" b="1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الدقيقة الواحدة</a:t>
                      </a: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السبورة  الكتاب   البطاقات    الصور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جهاز العرض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• مناقشة واستماع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*ملاحظة وتصويب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 تقويم  ذاتي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4871564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8DCF6AA5-7C2A-4E25-BE9A-31FCAEDC9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" y="54423"/>
            <a:ext cx="11810569" cy="1271623"/>
          </a:xfrm>
          <a:prstGeom prst="rect">
            <a:avLst/>
          </a:prstGeom>
          <a:noFill/>
          <a:ln w="2857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الأسبوع  :  الرابع              الوحدة : الأولى                                     المجال : </a:t>
            </a:r>
            <a:r>
              <a:rPr lang="ar-SA" altLang="ar-SA" sz="2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أسرتي</a:t>
            </a:r>
            <a:r>
              <a:rPr kumimoji="0" lang="ar-SA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ar-SA" altLang="ar-SA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FF2B8164-996E-43CB-8867-AAB77F9C8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72" r="20821"/>
          <a:stretch/>
        </p:blipFill>
        <p:spPr>
          <a:xfrm>
            <a:off x="3753851" y="166142"/>
            <a:ext cx="1850355" cy="924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101545F-6257-498E-89FA-923FD1D915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06" t="17520" r="28552" b="70770"/>
          <a:stretch/>
        </p:blipFill>
        <p:spPr>
          <a:xfrm>
            <a:off x="8164240" y="3124455"/>
            <a:ext cx="2021305" cy="80268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4EFEF2E-7E3C-4B48-83EA-5639BD0E58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947" t="22200" r="26316" b="66090"/>
          <a:stretch/>
        </p:blipFill>
        <p:spPr>
          <a:xfrm>
            <a:off x="8103732" y="2369540"/>
            <a:ext cx="2021306" cy="80268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3FDC9E0-8FD4-4428-92FF-E35A2FEEDD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237" t="25711" r="24557" b="62579"/>
          <a:stretch/>
        </p:blipFill>
        <p:spPr>
          <a:xfrm>
            <a:off x="8279487" y="4386923"/>
            <a:ext cx="2021306" cy="80268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CB1218F-4994-4BEC-9350-C759A0EFDF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447" t="28294" r="28026" b="59996"/>
          <a:stretch/>
        </p:blipFill>
        <p:spPr>
          <a:xfrm>
            <a:off x="8164241" y="5569942"/>
            <a:ext cx="1960798" cy="80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13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464998"/>
              </p:ext>
            </p:extLst>
          </p:nvPr>
        </p:nvGraphicFramePr>
        <p:xfrm>
          <a:off x="258792" y="1485901"/>
          <a:ext cx="11749179" cy="529897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10882">
                  <a:extLst>
                    <a:ext uri="{9D8B030D-6E8A-4147-A177-3AD203B41FA5}">
                      <a16:colId xmlns:a16="http://schemas.microsoft.com/office/drawing/2014/main" val="4273354212"/>
                    </a:ext>
                  </a:extLst>
                </a:gridCol>
                <a:gridCol w="828137">
                  <a:extLst>
                    <a:ext uri="{9D8B030D-6E8A-4147-A177-3AD203B41FA5}">
                      <a16:colId xmlns:a16="http://schemas.microsoft.com/office/drawing/2014/main" val="3579596072"/>
                    </a:ext>
                  </a:extLst>
                </a:gridCol>
                <a:gridCol w="1880482">
                  <a:extLst>
                    <a:ext uri="{9D8B030D-6E8A-4147-A177-3AD203B41FA5}">
                      <a16:colId xmlns:a16="http://schemas.microsoft.com/office/drawing/2014/main" val="1062546806"/>
                    </a:ext>
                  </a:extLst>
                </a:gridCol>
                <a:gridCol w="2933831">
                  <a:extLst>
                    <a:ext uri="{9D8B030D-6E8A-4147-A177-3AD203B41FA5}">
                      <a16:colId xmlns:a16="http://schemas.microsoft.com/office/drawing/2014/main" val="3829609538"/>
                    </a:ext>
                  </a:extLst>
                </a:gridCol>
                <a:gridCol w="1379454">
                  <a:extLst>
                    <a:ext uri="{9D8B030D-6E8A-4147-A177-3AD203B41FA5}">
                      <a16:colId xmlns:a16="http://schemas.microsoft.com/office/drawing/2014/main" val="3006977144"/>
                    </a:ext>
                  </a:extLst>
                </a:gridCol>
                <a:gridCol w="1624490">
                  <a:extLst>
                    <a:ext uri="{9D8B030D-6E8A-4147-A177-3AD203B41FA5}">
                      <a16:colId xmlns:a16="http://schemas.microsoft.com/office/drawing/2014/main" val="480496723"/>
                    </a:ext>
                  </a:extLst>
                </a:gridCol>
                <a:gridCol w="1254158">
                  <a:extLst>
                    <a:ext uri="{9D8B030D-6E8A-4147-A177-3AD203B41FA5}">
                      <a16:colId xmlns:a16="http://schemas.microsoft.com/office/drawing/2014/main" val="619857429"/>
                    </a:ext>
                  </a:extLst>
                </a:gridCol>
                <a:gridCol w="1037745">
                  <a:extLst>
                    <a:ext uri="{9D8B030D-6E8A-4147-A177-3AD203B41FA5}">
                      <a16:colId xmlns:a16="http://schemas.microsoft.com/office/drawing/2014/main" val="285404148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الحصة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اليوم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0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الدرس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4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المكــون</a:t>
                      </a:r>
                      <a:endParaRPr lang="en-US" sz="18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0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الأهـــــداف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0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المهارة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000" b="1" baseline="0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إستراتيجية</a:t>
                      </a:r>
                      <a:r>
                        <a:rPr lang="ar-SA" sz="20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التدريس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0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الوسائل والأنشطة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أداة التقـويم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5407183"/>
                  </a:ext>
                </a:extLst>
              </a:tr>
              <a:tr h="201721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حرف 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اللام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5-أقرأ وأجرد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6-أميز بين الصوت القصير والصوت الطويل (المد)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–– أن تقرأ التلميذة الحرف مجردا مع الحركات القصيرة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أن تقرأ التلميذة حرف اللام مع الحركات القصيرة والطويلة قراءة صحيحة .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التحدث 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القراءة 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لتعليم التعاوني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الدلالات اللفظية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الرؤوس المرقمة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التعلم باللعب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المناقشة</a:t>
                      </a:r>
                      <a:r>
                        <a:rPr lang="ar-SA" sz="1600" b="1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النشطة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السبورة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الكتاب 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لوحة الأصوات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جهاز العرض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حديقة الحروف 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مناقشة واستماع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ملاحظة وتصويب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تقويم  ذاتي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950887"/>
                  </a:ext>
                </a:extLst>
              </a:tr>
              <a:tr h="236735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حرف 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اللام 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7 -ألاحظ الحرف وأكتب 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8-  أرسم دائرة حول الحرف(ل) ثم أكتبه مع حركته.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أن تكتب التلميذة الحرف (ل) كتابة صحيحة .   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أن ترسم التلميذة دائرة حول الحرف (ل)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أن تكتب التلميذة الحرف (ل) في المكان المخصص بأشكاله المختلفة مع حركته 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القراءة  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الكتابة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التعليم التعاوني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تدريس الأقران</a:t>
                      </a: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الرؤوس المرقمة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المناقشة</a:t>
                      </a:r>
                      <a:r>
                        <a:rPr lang="ar-SA" sz="1600" b="1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النشطة</a:t>
                      </a: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171450" indent="-17145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السبورة 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الكتاب 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لوحة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المنظم الكتابي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ملاحظة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تصويب 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• مناقشة واستماع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4871564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84B2290B-A8AD-408F-B42E-4E571E355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15" y="136525"/>
            <a:ext cx="11810569" cy="1271623"/>
          </a:xfrm>
          <a:prstGeom prst="rect">
            <a:avLst/>
          </a:prstGeom>
          <a:noFill/>
          <a:ln w="2857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الأسبوع  :  الرابع              الوحدة : الأولى                                     المجال : </a:t>
            </a:r>
            <a:r>
              <a:rPr lang="ar-SA" altLang="ar-SA" sz="2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أسرتي</a:t>
            </a:r>
            <a:r>
              <a:rPr kumimoji="0" lang="ar-SA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ar-SA" altLang="ar-SA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DABA0CD-1320-4ACB-A6F5-1627ABDCE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72" r="20821"/>
          <a:stretch/>
        </p:blipFill>
        <p:spPr>
          <a:xfrm>
            <a:off x="3753851" y="309975"/>
            <a:ext cx="1850355" cy="924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4611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556014"/>
              </p:ext>
            </p:extLst>
          </p:nvPr>
        </p:nvGraphicFramePr>
        <p:xfrm>
          <a:off x="252105" y="1690437"/>
          <a:ext cx="11749179" cy="482371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10882">
                  <a:extLst>
                    <a:ext uri="{9D8B030D-6E8A-4147-A177-3AD203B41FA5}">
                      <a16:colId xmlns:a16="http://schemas.microsoft.com/office/drawing/2014/main" val="4273354212"/>
                    </a:ext>
                  </a:extLst>
                </a:gridCol>
                <a:gridCol w="828137">
                  <a:extLst>
                    <a:ext uri="{9D8B030D-6E8A-4147-A177-3AD203B41FA5}">
                      <a16:colId xmlns:a16="http://schemas.microsoft.com/office/drawing/2014/main" val="3579596072"/>
                    </a:ext>
                  </a:extLst>
                </a:gridCol>
                <a:gridCol w="1880482">
                  <a:extLst>
                    <a:ext uri="{9D8B030D-6E8A-4147-A177-3AD203B41FA5}">
                      <a16:colId xmlns:a16="http://schemas.microsoft.com/office/drawing/2014/main" val="1062546806"/>
                    </a:ext>
                  </a:extLst>
                </a:gridCol>
                <a:gridCol w="3582237">
                  <a:extLst>
                    <a:ext uri="{9D8B030D-6E8A-4147-A177-3AD203B41FA5}">
                      <a16:colId xmlns:a16="http://schemas.microsoft.com/office/drawing/2014/main" val="3829609538"/>
                    </a:ext>
                  </a:extLst>
                </a:gridCol>
                <a:gridCol w="996286">
                  <a:extLst>
                    <a:ext uri="{9D8B030D-6E8A-4147-A177-3AD203B41FA5}">
                      <a16:colId xmlns:a16="http://schemas.microsoft.com/office/drawing/2014/main" val="3006977144"/>
                    </a:ext>
                  </a:extLst>
                </a:gridCol>
                <a:gridCol w="1795099">
                  <a:extLst>
                    <a:ext uri="{9D8B030D-6E8A-4147-A177-3AD203B41FA5}">
                      <a16:colId xmlns:a16="http://schemas.microsoft.com/office/drawing/2014/main" val="480496723"/>
                    </a:ext>
                  </a:extLst>
                </a:gridCol>
                <a:gridCol w="958909">
                  <a:extLst>
                    <a:ext uri="{9D8B030D-6E8A-4147-A177-3AD203B41FA5}">
                      <a16:colId xmlns:a16="http://schemas.microsoft.com/office/drawing/2014/main" val="619857429"/>
                    </a:ext>
                  </a:extLst>
                </a:gridCol>
                <a:gridCol w="897147">
                  <a:extLst>
                    <a:ext uri="{9D8B030D-6E8A-4147-A177-3AD203B41FA5}">
                      <a16:colId xmlns:a16="http://schemas.microsoft.com/office/drawing/2014/main" val="285404148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الحصة</a:t>
                      </a:r>
                      <a:r>
                        <a:rPr lang="en-US" sz="1800" baseline="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اليوم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الدرس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المكــون</a:t>
                      </a:r>
                      <a:endParaRPr lang="en-US" sz="18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الأهـــــداف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المهارة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إستراتيجية     التدريس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الوسائل والأنشطة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أداة التقـويم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5407183"/>
                  </a:ext>
                </a:extLst>
              </a:tr>
              <a:tr h="2127375"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حرف اللام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9- أحاكي باستخدام الضميرين (هو – هي)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10- أكتب الحرف ،ثم أكمل الناقص ، ثم أكتب الكلمة .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ar-SA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أن تستمع وتحاكي التلميذة الضميرين </a:t>
                      </a:r>
                    </a:p>
                    <a:p>
                      <a:pPr mar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(هو – هي).</a:t>
                      </a: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ar-SA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- أن تكتب التلميذة الحرف الناقص مع حركته. 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التحدث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القراءة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الكتابة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القراءة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التعلم </a:t>
                      </a:r>
                      <a:r>
                        <a:rPr lang="ar-SA" sz="1600" b="1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التعاوني  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الرؤوس المرقمة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التعلم باللعب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المناقشة</a:t>
                      </a:r>
                      <a:r>
                        <a:rPr lang="ar-SA" sz="1600" b="1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النشطة</a:t>
                      </a: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171450" indent="-17145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الكتاب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جهاز العرض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بطاقات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ملاحظة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تقويم ذاتي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950887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B7308F3E-FF56-4E20-911C-ED156151B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15" y="136525"/>
            <a:ext cx="11810569" cy="1271623"/>
          </a:xfrm>
          <a:prstGeom prst="rect">
            <a:avLst/>
          </a:prstGeom>
          <a:noFill/>
          <a:ln w="2857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الأسبوع  :  الرابع              الوحدة : الأولى                                     المجال : </a:t>
            </a:r>
            <a:r>
              <a:rPr lang="ar-SA" altLang="ar-SA" sz="2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أسرتي</a:t>
            </a:r>
            <a:r>
              <a:rPr kumimoji="0" lang="ar-SA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ar-SA" altLang="ar-SA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85B012AC-7F02-4991-B204-CD632058B0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72" r="20821"/>
          <a:stretch/>
        </p:blipFill>
        <p:spPr>
          <a:xfrm>
            <a:off x="3753851" y="275326"/>
            <a:ext cx="1850355" cy="924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D3A70E0-71BB-4526-BAF7-9C0008A767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54" t="20518" r="27351" b="10628"/>
          <a:stretch/>
        </p:blipFill>
        <p:spPr>
          <a:xfrm>
            <a:off x="4990058" y="3429000"/>
            <a:ext cx="3253191" cy="197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70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48298"/>
              </p:ext>
            </p:extLst>
          </p:nvPr>
        </p:nvGraphicFramePr>
        <p:xfrm>
          <a:off x="221410" y="1213185"/>
          <a:ext cx="11749179" cy="522102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10882">
                  <a:extLst>
                    <a:ext uri="{9D8B030D-6E8A-4147-A177-3AD203B41FA5}">
                      <a16:colId xmlns:a16="http://schemas.microsoft.com/office/drawing/2014/main" val="4273354212"/>
                    </a:ext>
                  </a:extLst>
                </a:gridCol>
                <a:gridCol w="828137">
                  <a:extLst>
                    <a:ext uri="{9D8B030D-6E8A-4147-A177-3AD203B41FA5}">
                      <a16:colId xmlns:a16="http://schemas.microsoft.com/office/drawing/2014/main" val="3579596072"/>
                    </a:ext>
                  </a:extLst>
                </a:gridCol>
                <a:gridCol w="2503023">
                  <a:extLst>
                    <a:ext uri="{9D8B030D-6E8A-4147-A177-3AD203B41FA5}">
                      <a16:colId xmlns:a16="http://schemas.microsoft.com/office/drawing/2014/main" val="1062546806"/>
                    </a:ext>
                  </a:extLst>
                </a:gridCol>
                <a:gridCol w="2967789">
                  <a:extLst>
                    <a:ext uri="{9D8B030D-6E8A-4147-A177-3AD203B41FA5}">
                      <a16:colId xmlns:a16="http://schemas.microsoft.com/office/drawing/2014/main" val="3829609538"/>
                    </a:ext>
                  </a:extLst>
                </a:gridCol>
                <a:gridCol w="978569">
                  <a:extLst>
                    <a:ext uri="{9D8B030D-6E8A-4147-A177-3AD203B41FA5}">
                      <a16:colId xmlns:a16="http://schemas.microsoft.com/office/drawing/2014/main" val="3006977144"/>
                    </a:ext>
                  </a:extLst>
                </a:gridCol>
                <a:gridCol w="1804723">
                  <a:extLst>
                    <a:ext uri="{9D8B030D-6E8A-4147-A177-3AD203B41FA5}">
                      <a16:colId xmlns:a16="http://schemas.microsoft.com/office/drawing/2014/main" val="480496723"/>
                    </a:ext>
                  </a:extLst>
                </a:gridCol>
                <a:gridCol w="958909">
                  <a:extLst>
                    <a:ext uri="{9D8B030D-6E8A-4147-A177-3AD203B41FA5}">
                      <a16:colId xmlns:a16="http://schemas.microsoft.com/office/drawing/2014/main" val="619857429"/>
                    </a:ext>
                  </a:extLst>
                </a:gridCol>
                <a:gridCol w="897147">
                  <a:extLst>
                    <a:ext uri="{9D8B030D-6E8A-4147-A177-3AD203B41FA5}">
                      <a16:colId xmlns:a16="http://schemas.microsoft.com/office/drawing/2014/main" val="2854041482"/>
                    </a:ext>
                  </a:extLst>
                </a:gridCol>
              </a:tblGrid>
              <a:tr h="842056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الحصة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اليوم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0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الدرس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4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المكــون</a:t>
                      </a:r>
                      <a:endParaRPr lang="en-US" sz="18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0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الأهـــــداف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0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المهارة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000" b="1" baseline="0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إستراتيجية</a:t>
                      </a:r>
                      <a:r>
                        <a:rPr lang="ar-SA" sz="20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التدريس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0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الوسائل والأنشطة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أداة التقـويم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5407183"/>
                  </a:ext>
                </a:extLst>
              </a:tr>
              <a:tr h="175207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حرف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الدال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-أن تتحدث التلميذة عن لوحة الصور باستخدام مفردات وجمل تؤدي لجمل النص 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أن تقرأ التلميذة بعض كلمات الدرس المحتوية على الحرف 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د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قراءة بصرية من خلال الصورة  المعروضة 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التحدث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القراءة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التعليم التعاوني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التدريس التبادلي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فكر زاوج شارك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المناقشة النشطة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اخفض يديك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السبورة    لوحة مكبرة للصور  البطاقات 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جهاز العرض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ملاحظة وتصويب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مناقشة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تقويم  ذاتي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950887"/>
                  </a:ext>
                </a:extLst>
              </a:tr>
              <a:tr h="260376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حرف  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الدال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-أن تقرأ التلميذة جمل الدرس مقترنة بالصور قراءة بصرية من غير ترتيب .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أن تقرأ التلميذة كلمات الدرس المحتوية على الحرف (</a:t>
                      </a:r>
                      <a:r>
                        <a:rPr lang="ar-SA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د</a:t>
                      </a: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قراءة بصرية بدون صورة 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التحدث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القراءة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-التعليم التعاوني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المفاهيم الكرتونية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الرؤوس المرقمة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المناقشة</a:t>
                      </a:r>
                      <a:r>
                        <a:rPr lang="ar-SA" sz="1400" b="1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النشطة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400" b="1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الدقيقة الواحدة</a:t>
                      </a:r>
                      <a:endParaRPr lang="ar-SA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السبورة  الكتاب   البطاقات    الصور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جهاز العرض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مناقشة واستماع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ملاحظة وتصويب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تقويم  ذاتي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ورقة عمل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4871564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8DCF6AA5-7C2A-4E25-BE9A-31FCAEDC9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" y="54423"/>
            <a:ext cx="11810569" cy="1271623"/>
          </a:xfrm>
          <a:prstGeom prst="rect">
            <a:avLst/>
          </a:prstGeom>
          <a:noFill/>
          <a:ln w="2857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الأسبوع  :  الرابع              الوحدة : الأولى                                     المجال : </a:t>
            </a:r>
            <a:r>
              <a:rPr lang="ar-SA" altLang="ar-SA" sz="2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أسرتي</a:t>
            </a:r>
            <a:r>
              <a:rPr kumimoji="0" lang="ar-SA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ar-SA" altLang="ar-SA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FF2B8164-996E-43CB-8867-AAB77F9C8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72" r="20821"/>
          <a:stretch/>
        </p:blipFill>
        <p:spPr>
          <a:xfrm>
            <a:off x="3753851" y="166142"/>
            <a:ext cx="1850355" cy="924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101545F-6257-498E-89FA-923FD1D915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06" t="17520" r="28552" b="70770"/>
          <a:stretch/>
        </p:blipFill>
        <p:spPr>
          <a:xfrm>
            <a:off x="8164242" y="2886148"/>
            <a:ext cx="2021305" cy="80268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4EFEF2E-7E3C-4B48-83EA-5639BD0E58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947" t="22200" r="26316" b="66090"/>
          <a:stretch/>
        </p:blipFill>
        <p:spPr>
          <a:xfrm>
            <a:off x="8102851" y="2083467"/>
            <a:ext cx="2021306" cy="80268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3FDC9E0-8FD4-4428-92FF-E35A2FEEDD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237" t="25711" r="24557" b="62579"/>
          <a:stretch/>
        </p:blipFill>
        <p:spPr>
          <a:xfrm>
            <a:off x="8060413" y="3917889"/>
            <a:ext cx="2251805" cy="80268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CB1218F-4994-4BEC-9350-C759A0EFDF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447" t="28294" r="28026" b="59996"/>
          <a:stretch/>
        </p:blipFill>
        <p:spPr>
          <a:xfrm>
            <a:off x="7987601" y="4949632"/>
            <a:ext cx="2251805" cy="80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0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157602"/>
              </p:ext>
            </p:extLst>
          </p:nvPr>
        </p:nvGraphicFramePr>
        <p:xfrm>
          <a:off x="258792" y="1485901"/>
          <a:ext cx="11749179" cy="529897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10882">
                  <a:extLst>
                    <a:ext uri="{9D8B030D-6E8A-4147-A177-3AD203B41FA5}">
                      <a16:colId xmlns:a16="http://schemas.microsoft.com/office/drawing/2014/main" val="4273354212"/>
                    </a:ext>
                  </a:extLst>
                </a:gridCol>
                <a:gridCol w="828137">
                  <a:extLst>
                    <a:ext uri="{9D8B030D-6E8A-4147-A177-3AD203B41FA5}">
                      <a16:colId xmlns:a16="http://schemas.microsoft.com/office/drawing/2014/main" val="3579596072"/>
                    </a:ext>
                  </a:extLst>
                </a:gridCol>
                <a:gridCol w="1880482">
                  <a:extLst>
                    <a:ext uri="{9D8B030D-6E8A-4147-A177-3AD203B41FA5}">
                      <a16:colId xmlns:a16="http://schemas.microsoft.com/office/drawing/2014/main" val="1062546806"/>
                    </a:ext>
                  </a:extLst>
                </a:gridCol>
                <a:gridCol w="3326891">
                  <a:extLst>
                    <a:ext uri="{9D8B030D-6E8A-4147-A177-3AD203B41FA5}">
                      <a16:colId xmlns:a16="http://schemas.microsoft.com/office/drawing/2014/main" val="3829609538"/>
                    </a:ext>
                  </a:extLst>
                </a:gridCol>
                <a:gridCol w="986394">
                  <a:extLst>
                    <a:ext uri="{9D8B030D-6E8A-4147-A177-3AD203B41FA5}">
                      <a16:colId xmlns:a16="http://schemas.microsoft.com/office/drawing/2014/main" val="3006977144"/>
                    </a:ext>
                  </a:extLst>
                </a:gridCol>
                <a:gridCol w="1624490">
                  <a:extLst>
                    <a:ext uri="{9D8B030D-6E8A-4147-A177-3AD203B41FA5}">
                      <a16:colId xmlns:a16="http://schemas.microsoft.com/office/drawing/2014/main" val="480496723"/>
                    </a:ext>
                  </a:extLst>
                </a:gridCol>
                <a:gridCol w="1394756">
                  <a:extLst>
                    <a:ext uri="{9D8B030D-6E8A-4147-A177-3AD203B41FA5}">
                      <a16:colId xmlns:a16="http://schemas.microsoft.com/office/drawing/2014/main" val="619857429"/>
                    </a:ext>
                  </a:extLst>
                </a:gridCol>
                <a:gridCol w="897147">
                  <a:extLst>
                    <a:ext uri="{9D8B030D-6E8A-4147-A177-3AD203B41FA5}">
                      <a16:colId xmlns:a16="http://schemas.microsoft.com/office/drawing/2014/main" val="285404148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الحصة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اليوم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0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الدرس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4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المكــون</a:t>
                      </a:r>
                      <a:endParaRPr lang="en-US" sz="18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0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الأهـــــداف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0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المهارة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000" b="1" baseline="0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إستراتيجية</a:t>
                      </a:r>
                      <a:r>
                        <a:rPr lang="ar-SA" sz="20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التدريس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0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الوسائل والأنشطة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أداة التقـويم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5407183"/>
                  </a:ext>
                </a:extLst>
              </a:tr>
              <a:tr h="201721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حرف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الدال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5-أقرأ وأجرد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6-أميز بين الصوت القصير والصوت الطويل (المد)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–– أن تقرأ التلميذة الحرف مجردا مع الحركات القصيرة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أن تقرأ التلميذة حرف الدال مع الحركات القصيرة والطويلة قراءة صحيحة .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التحدث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القراءة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-التعليم التعاوني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الدلالات اللفظية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الرؤوس المرقمة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التعلم باللعب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المناقشة</a:t>
                      </a:r>
                      <a:r>
                        <a:rPr lang="ar-SA" sz="1400" b="1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النشطة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السبورة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الكتاب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لوحة الأصوات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جهاز العرض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حديقة الحروف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مناقشة واستماع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ملاحظة وتصويب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تقويم  ذاتي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ورقة عمل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950887"/>
                  </a:ext>
                </a:extLst>
              </a:tr>
              <a:tr h="236735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حرف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الدال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7 -ألاحظ الحرف وأكتب 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8-  أرسم دائرة حول الحرف(د) ثم أكتبه مع حركته.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أن تكتب التلميذة الحرف (د) كتابة صحيحة .  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- أن ترسم التلميذة دائرة حول الحرف (د)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أن تكتب التلميذة الحرف (د) في المكان المخصص بأشكاله المختلفة مع حركته .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التحدث  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الكتابة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التعليم التعاوني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تدريس الأقران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الرؤوس المرقمة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المناقشة</a:t>
                      </a:r>
                      <a:r>
                        <a:rPr lang="ar-SA" sz="1400" b="1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النشطة</a:t>
                      </a:r>
                      <a:endParaRPr lang="ar-SA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171450" indent="-17145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السبورة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الكتاب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لوحة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المنظم الكتابي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جهاز العرض  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ملاحظة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تصويب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مناقشة واستماع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4871564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84B2290B-A8AD-408F-B42E-4E571E355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15" y="136525"/>
            <a:ext cx="11810569" cy="1271623"/>
          </a:xfrm>
          <a:prstGeom prst="rect">
            <a:avLst/>
          </a:prstGeom>
          <a:noFill/>
          <a:ln w="2857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الأسبوع  :  الرابع              الوحدة : الأولى                                     المجال : </a:t>
            </a:r>
            <a:r>
              <a:rPr lang="ar-SA" altLang="ar-SA" sz="2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أسرتي</a:t>
            </a:r>
            <a:r>
              <a:rPr kumimoji="0" lang="ar-SA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ar-SA" altLang="ar-SA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DABA0CD-1320-4ACB-A6F5-1627ABDCE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72" r="20821"/>
          <a:stretch/>
        </p:blipFill>
        <p:spPr>
          <a:xfrm>
            <a:off x="3779977" y="309975"/>
            <a:ext cx="1850355" cy="924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9083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438389"/>
              </p:ext>
            </p:extLst>
          </p:nvPr>
        </p:nvGraphicFramePr>
        <p:xfrm>
          <a:off x="252105" y="1521995"/>
          <a:ext cx="11749179" cy="488149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10882">
                  <a:extLst>
                    <a:ext uri="{9D8B030D-6E8A-4147-A177-3AD203B41FA5}">
                      <a16:colId xmlns:a16="http://schemas.microsoft.com/office/drawing/2014/main" val="4273354212"/>
                    </a:ext>
                  </a:extLst>
                </a:gridCol>
                <a:gridCol w="828137">
                  <a:extLst>
                    <a:ext uri="{9D8B030D-6E8A-4147-A177-3AD203B41FA5}">
                      <a16:colId xmlns:a16="http://schemas.microsoft.com/office/drawing/2014/main" val="3579596072"/>
                    </a:ext>
                  </a:extLst>
                </a:gridCol>
                <a:gridCol w="1880482">
                  <a:extLst>
                    <a:ext uri="{9D8B030D-6E8A-4147-A177-3AD203B41FA5}">
                      <a16:colId xmlns:a16="http://schemas.microsoft.com/office/drawing/2014/main" val="1062546806"/>
                    </a:ext>
                  </a:extLst>
                </a:gridCol>
                <a:gridCol w="3326891">
                  <a:extLst>
                    <a:ext uri="{9D8B030D-6E8A-4147-A177-3AD203B41FA5}">
                      <a16:colId xmlns:a16="http://schemas.microsoft.com/office/drawing/2014/main" val="3829609538"/>
                    </a:ext>
                  </a:extLst>
                </a:gridCol>
                <a:gridCol w="986394">
                  <a:extLst>
                    <a:ext uri="{9D8B030D-6E8A-4147-A177-3AD203B41FA5}">
                      <a16:colId xmlns:a16="http://schemas.microsoft.com/office/drawing/2014/main" val="3006977144"/>
                    </a:ext>
                  </a:extLst>
                </a:gridCol>
                <a:gridCol w="2060337">
                  <a:extLst>
                    <a:ext uri="{9D8B030D-6E8A-4147-A177-3AD203B41FA5}">
                      <a16:colId xmlns:a16="http://schemas.microsoft.com/office/drawing/2014/main" val="480496723"/>
                    </a:ext>
                  </a:extLst>
                </a:gridCol>
                <a:gridCol w="958909">
                  <a:extLst>
                    <a:ext uri="{9D8B030D-6E8A-4147-A177-3AD203B41FA5}">
                      <a16:colId xmlns:a16="http://schemas.microsoft.com/office/drawing/2014/main" val="619857429"/>
                    </a:ext>
                  </a:extLst>
                </a:gridCol>
                <a:gridCol w="897147">
                  <a:extLst>
                    <a:ext uri="{9D8B030D-6E8A-4147-A177-3AD203B41FA5}">
                      <a16:colId xmlns:a16="http://schemas.microsoft.com/office/drawing/2014/main" val="285404148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الحصة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اليوم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0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الدرس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4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المكــون</a:t>
                      </a:r>
                      <a:endParaRPr lang="en-US" sz="18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0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الأهـــــداف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0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المهارة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0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إستراتيجية     التدريس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0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الوسائل والأنشطة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أداة التقـويم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5407183"/>
                  </a:ext>
                </a:extLst>
              </a:tr>
              <a:tr h="212737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حرف الدال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9- أحاكي باستخدام الضميرين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(أنتَ – أنتِ)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10- أكتب الحرف ،ثم أكمل الناقص ، ثم أكتب الكلمة .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ar-SA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أن تستمع وتحاكي التلميذة الضميرين </a:t>
                      </a: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ar-SA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(أنتَ ، أنتِ) .</a:t>
                      </a: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- أن تكتب التلميذة الحرف الناقص مع حركته.  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التحدث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القراءة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الكتابة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القراءة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التعلم </a:t>
                      </a:r>
                      <a:r>
                        <a:rPr lang="ar-SA" sz="1400" b="1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التعاوني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الرؤوس المرقمة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التعلم باللعب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المناقشة</a:t>
                      </a:r>
                      <a:r>
                        <a:rPr lang="ar-SA" sz="1400" b="1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النشطة</a:t>
                      </a:r>
                      <a:endParaRPr lang="ar-SA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171450" indent="-17145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الكتاب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جهاز العرض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بطاقات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ملاحظة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تقويم ذاتي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950887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B7308F3E-FF56-4E20-911C-ED156151B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15" y="136525"/>
            <a:ext cx="11810569" cy="1271623"/>
          </a:xfrm>
          <a:prstGeom prst="rect">
            <a:avLst/>
          </a:prstGeom>
          <a:noFill/>
          <a:ln w="2857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الأسبوع  :  الرابع              الوحدة : الأولى                                     المجال : </a:t>
            </a:r>
            <a:r>
              <a:rPr lang="ar-SA" altLang="ar-SA" sz="2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أسرتي</a:t>
            </a:r>
            <a:r>
              <a:rPr kumimoji="0" lang="ar-SA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ar-SA" altLang="ar-SA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85B012AC-7F02-4991-B204-CD632058B0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72" r="20821"/>
          <a:stretch/>
        </p:blipFill>
        <p:spPr>
          <a:xfrm>
            <a:off x="3753851" y="286064"/>
            <a:ext cx="1850355" cy="924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09E5AEB1-B1F5-4353-BB24-811E48FA4B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19" r="27344" b="49999"/>
          <a:stretch/>
        </p:blipFill>
        <p:spPr>
          <a:xfrm>
            <a:off x="5314950" y="3238500"/>
            <a:ext cx="2857500" cy="19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98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567631"/>
              </p:ext>
            </p:extLst>
          </p:nvPr>
        </p:nvGraphicFramePr>
        <p:xfrm>
          <a:off x="221410" y="1213185"/>
          <a:ext cx="11749179" cy="522102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10882">
                  <a:extLst>
                    <a:ext uri="{9D8B030D-6E8A-4147-A177-3AD203B41FA5}">
                      <a16:colId xmlns:a16="http://schemas.microsoft.com/office/drawing/2014/main" val="4273354212"/>
                    </a:ext>
                  </a:extLst>
                </a:gridCol>
                <a:gridCol w="828137">
                  <a:extLst>
                    <a:ext uri="{9D8B030D-6E8A-4147-A177-3AD203B41FA5}">
                      <a16:colId xmlns:a16="http://schemas.microsoft.com/office/drawing/2014/main" val="3579596072"/>
                    </a:ext>
                  </a:extLst>
                </a:gridCol>
                <a:gridCol w="2503023">
                  <a:extLst>
                    <a:ext uri="{9D8B030D-6E8A-4147-A177-3AD203B41FA5}">
                      <a16:colId xmlns:a16="http://schemas.microsoft.com/office/drawing/2014/main" val="1062546806"/>
                    </a:ext>
                  </a:extLst>
                </a:gridCol>
                <a:gridCol w="2967789">
                  <a:extLst>
                    <a:ext uri="{9D8B030D-6E8A-4147-A177-3AD203B41FA5}">
                      <a16:colId xmlns:a16="http://schemas.microsoft.com/office/drawing/2014/main" val="3829609538"/>
                    </a:ext>
                  </a:extLst>
                </a:gridCol>
                <a:gridCol w="978569">
                  <a:extLst>
                    <a:ext uri="{9D8B030D-6E8A-4147-A177-3AD203B41FA5}">
                      <a16:colId xmlns:a16="http://schemas.microsoft.com/office/drawing/2014/main" val="3006977144"/>
                    </a:ext>
                  </a:extLst>
                </a:gridCol>
                <a:gridCol w="1804723">
                  <a:extLst>
                    <a:ext uri="{9D8B030D-6E8A-4147-A177-3AD203B41FA5}">
                      <a16:colId xmlns:a16="http://schemas.microsoft.com/office/drawing/2014/main" val="480496723"/>
                    </a:ext>
                  </a:extLst>
                </a:gridCol>
                <a:gridCol w="958909">
                  <a:extLst>
                    <a:ext uri="{9D8B030D-6E8A-4147-A177-3AD203B41FA5}">
                      <a16:colId xmlns:a16="http://schemas.microsoft.com/office/drawing/2014/main" val="619857429"/>
                    </a:ext>
                  </a:extLst>
                </a:gridCol>
                <a:gridCol w="897147">
                  <a:extLst>
                    <a:ext uri="{9D8B030D-6E8A-4147-A177-3AD203B41FA5}">
                      <a16:colId xmlns:a16="http://schemas.microsoft.com/office/drawing/2014/main" val="2854041482"/>
                    </a:ext>
                  </a:extLst>
                </a:gridCol>
              </a:tblGrid>
              <a:tr h="842056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الحصة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اليوم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0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الدرس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4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المكــون</a:t>
                      </a:r>
                      <a:endParaRPr lang="en-US" sz="18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0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الأهـــــداف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0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المهارة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0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استراتيجية     التدريس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0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الوسائل والأنشطة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أداة التقـويم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5407183"/>
                  </a:ext>
                </a:extLst>
              </a:tr>
              <a:tr h="175207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حرف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النون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-أن تتحدث التلميذة عن لوحة الصور باستخدام مفردات وجمل تؤدي لجمل النص 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أن تقرأ التلميذة بعض كلمات الدرس المحتوية على الحرف 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ن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قراءة بصرية من خلال الصورة  المعروضة 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التحدث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القراءة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التعليم التعاوني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التدريس التبادلي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فكر زاوج شارك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المناقشة النشطة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اخفض يديك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السبورة    لوحة مكبرة للصور  البطاقات 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جهاز العرض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ملاحظة وتصويب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مناقشة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تقويم  ذاتي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950887"/>
                  </a:ext>
                </a:extLst>
              </a:tr>
              <a:tr h="260376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حرف 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النون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-أن تقرأ التلميذة جمل الدرس مقترنة بالصور قراءة بصرية من غير ترتيب .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أن تقرأ التلميذة كلمات الدرس المحتوية على الحرف (</a:t>
                      </a: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ن</a:t>
                      </a: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قراءة بصرية بدون صورة 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التحدث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القراءة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-التعليم التعاوني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المفاهيم الكرتونية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الرؤوس المرقمة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المناقشة</a:t>
                      </a:r>
                      <a:r>
                        <a:rPr lang="ar-SA" sz="1400" b="1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النشطة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400" b="1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الدقيقة الواحدة</a:t>
                      </a:r>
                      <a:endParaRPr lang="ar-SA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السبورة  الكتاب   البطاقات    الصور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جهاز العرض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مناقشة واستماع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ملاحظة وتصويب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تقويم  ذاتي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ورقة عمل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4871564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8DCF6AA5-7C2A-4E25-BE9A-31FCAEDC9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" y="54423"/>
            <a:ext cx="11810569" cy="1271623"/>
          </a:xfrm>
          <a:prstGeom prst="rect">
            <a:avLst/>
          </a:prstGeom>
          <a:noFill/>
          <a:ln w="2857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الأسبوع  :  الرابع              الوحدة : الأولى                                     المجال : </a:t>
            </a:r>
            <a:r>
              <a:rPr lang="ar-SA" altLang="ar-SA" sz="2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أسرتي</a:t>
            </a:r>
            <a:r>
              <a:rPr kumimoji="0" lang="ar-SA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ar-SA" altLang="ar-SA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FF2B8164-996E-43CB-8867-AAB77F9C8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72" r="20821"/>
          <a:stretch/>
        </p:blipFill>
        <p:spPr>
          <a:xfrm>
            <a:off x="3753851" y="166142"/>
            <a:ext cx="1850355" cy="924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101545F-6257-498E-89FA-923FD1D915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06" t="17520" r="28552" b="70770"/>
          <a:stretch/>
        </p:blipFill>
        <p:spPr>
          <a:xfrm>
            <a:off x="8164242" y="2886148"/>
            <a:ext cx="2021305" cy="80268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4EFEF2E-7E3C-4B48-83EA-5639BD0E58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947" t="22200" r="26316" b="66090"/>
          <a:stretch/>
        </p:blipFill>
        <p:spPr>
          <a:xfrm>
            <a:off x="8102851" y="2083467"/>
            <a:ext cx="2021306" cy="80268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3FDC9E0-8FD4-4428-92FF-E35A2FEEDD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237" t="25711" r="24557" b="62579"/>
          <a:stretch/>
        </p:blipFill>
        <p:spPr>
          <a:xfrm>
            <a:off x="8060413" y="3917889"/>
            <a:ext cx="2251805" cy="80268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CB1218F-4994-4BEC-9350-C759A0EFDF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447" t="28294" r="28026" b="59996"/>
          <a:stretch/>
        </p:blipFill>
        <p:spPr>
          <a:xfrm>
            <a:off x="7987601" y="4949632"/>
            <a:ext cx="2251805" cy="80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39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869085"/>
              </p:ext>
            </p:extLst>
          </p:nvPr>
        </p:nvGraphicFramePr>
        <p:xfrm>
          <a:off x="258792" y="1485901"/>
          <a:ext cx="11749179" cy="532715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10882">
                  <a:extLst>
                    <a:ext uri="{9D8B030D-6E8A-4147-A177-3AD203B41FA5}">
                      <a16:colId xmlns:a16="http://schemas.microsoft.com/office/drawing/2014/main" val="4273354212"/>
                    </a:ext>
                  </a:extLst>
                </a:gridCol>
                <a:gridCol w="828137">
                  <a:extLst>
                    <a:ext uri="{9D8B030D-6E8A-4147-A177-3AD203B41FA5}">
                      <a16:colId xmlns:a16="http://schemas.microsoft.com/office/drawing/2014/main" val="3579596072"/>
                    </a:ext>
                  </a:extLst>
                </a:gridCol>
                <a:gridCol w="1880482">
                  <a:extLst>
                    <a:ext uri="{9D8B030D-6E8A-4147-A177-3AD203B41FA5}">
                      <a16:colId xmlns:a16="http://schemas.microsoft.com/office/drawing/2014/main" val="1062546806"/>
                    </a:ext>
                  </a:extLst>
                </a:gridCol>
                <a:gridCol w="3326891">
                  <a:extLst>
                    <a:ext uri="{9D8B030D-6E8A-4147-A177-3AD203B41FA5}">
                      <a16:colId xmlns:a16="http://schemas.microsoft.com/office/drawing/2014/main" val="3829609538"/>
                    </a:ext>
                  </a:extLst>
                </a:gridCol>
                <a:gridCol w="986394">
                  <a:extLst>
                    <a:ext uri="{9D8B030D-6E8A-4147-A177-3AD203B41FA5}">
                      <a16:colId xmlns:a16="http://schemas.microsoft.com/office/drawing/2014/main" val="3006977144"/>
                    </a:ext>
                  </a:extLst>
                </a:gridCol>
                <a:gridCol w="1624490">
                  <a:extLst>
                    <a:ext uri="{9D8B030D-6E8A-4147-A177-3AD203B41FA5}">
                      <a16:colId xmlns:a16="http://schemas.microsoft.com/office/drawing/2014/main" val="480496723"/>
                    </a:ext>
                  </a:extLst>
                </a:gridCol>
                <a:gridCol w="1394756">
                  <a:extLst>
                    <a:ext uri="{9D8B030D-6E8A-4147-A177-3AD203B41FA5}">
                      <a16:colId xmlns:a16="http://schemas.microsoft.com/office/drawing/2014/main" val="619857429"/>
                    </a:ext>
                  </a:extLst>
                </a:gridCol>
                <a:gridCol w="897147">
                  <a:extLst>
                    <a:ext uri="{9D8B030D-6E8A-4147-A177-3AD203B41FA5}">
                      <a16:colId xmlns:a16="http://schemas.microsoft.com/office/drawing/2014/main" val="285404148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الحصة</a:t>
                      </a:r>
                      <a:r>
                        <a:rPr lang="en-US" sz="1800" baseline="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اليوم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الدرس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المكــون</a:t>
                      </a:r>
                      <a:endParaRPr lang="en-US" sz="18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الأهـــــداف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المهارة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استراتيجية     التدريس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الوسائل والأنشطة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أداة التقـويم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5407183"/>
                  </a:ext>
                </a:extLst>
              </a:tr>
              <a:tr h="201721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حرف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النون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5-أقرأ وأجرد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6-أميز بين الصوت القصير والصوت الطويل (المد)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أن تقرأ التلميذة الحرف مجردا مع الحركات القصيرة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أن تقرأ التلميذة حرف النون مع الحركات القصيرة والطويلة قراءة صحيحة .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القراءة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-التعليم التعاوني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الدلالات اللفظية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الرؤوس المرقمة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التعلم باللعب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المناقشة</a:t>
                      </a:r>
                      <a:r>
                        <a:rPr lang="ar-SA" sz="1600" b="1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النشطة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السبورة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الكتاب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لوحة الأصوات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جهاز العرض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حديقة الحروف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مناقشة واستماع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ملاحظة وتصويب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تقويم  ذاتي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ورقة عمل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950887"/>
                  </a:ext>
                </a:extLst>
              </a:tr>
              <a:tr h="236735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حرف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النون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7 -ألاحظ الحرف وأكتب 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8-  أرسم دائرة حول الحرف(ن) ثم أكتبه مع حركته.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</a:t>
                      </a: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أن تكتب التلميذة الحرف (ن) كتابة صحيحة .  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-أن ترسم التلميذة دائرة حول الحرف (ن)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أن تكتب التلميذة الحرف (ن) في المكان المخصص بأشكاله المختلفة مع حركته .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التحدث  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الكتابة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التعليم التعاوني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تدريس الأقران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الرؤوس المرقمة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المناقشة</a:t>
                      </a:r>
                      <a:r>
                        <a:rPr lang="ar-SA" sz="1600" b="1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النشطة</a:t>
                      </a: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171450" indent="-17145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السبورة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الكتاب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لوحة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المنظم الكتابي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جهاز العرض  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ملاحظة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تصويب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مناقشة واستماع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4871564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84B2290B-A8AD-408F-B42E-4E571E355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15" y="136525"/>
            <a:ext cx="11810569" cy="1271623"/>
          </a:xfrm>
          <a:prstGeom prst="rect">
            <a:avLst/>
          </a:prstGeom>
          <a:noFill/>
          <a:ln w="2857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الأسبوع  :  الرابع              الوحدة : الأولى                                     المجال : </a:t>
            </a:r>
            <a:r>
              <a:rPr lang="ar-SA" altLang="ar-SA" sz="2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أسرتي</a:t>
            </a:r>
            <a:r>
              <a:rPr kumimoji="0" lang="ar-SA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ar-SA" altLang="ar-SA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DABA0CD-1320-4ACB-A6F5-1627ABDCE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72" r="20821"/>
          <a:stretch/>
        </p:blipFill>
        <p:spPr>
          <a:xfrm>
            <a:off x="3740788" y="309975"/>
            <a:ext cx="1850355" cy="924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1881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488185"/>
              </p:ext>
            </p:extLst>
          </p:nvPr>
        </p:nvGraphicFramePr>
        <p:xfrm>
          <a:off x="252105" y="1521995"/>
          <a:ext cx="11749179" cy="510254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10882">
                  <a:extLst>
                    <a:ext uri="{9D8B030D-6E8A-4147-A177-3AD203B41FA5}">
                      <a16:colId xmlns:a16="http://schemas.microsoft.com/office/drawing/2014/main" val="4273354212"/>
                    </a:ext>
                  </a:extLst>
                </a:gridCol>
                <a:gridCol w="843244">
                  <a:extLst>
                    <a:ext uri="{9D8B030D-6E8A-4147-A177-3AD203B41FA5}">
                      <a16:colId xmlns:a16="http://schemas.microsoft.com/office/drawing/2014/main" val="3579596072"/>
                    </a:ext>
                  </a:extLst>
                </a:gridCol>
                <a:gridCol w="1865375">
                  <a:extLst>
                    <a:ext uri="{9D8B030D-6E8A-4147-A177-3AD203B41FA5}">
                      <a16:colId xmlns:a16="http://schemas.microsoft.com/office/drawing/2014/main" val="1062546806"/>
                    </a:ext>
                  </a:extLst>
                </a:gridCol>
                <a:gridCol w="3326891">
                  <a:extLst>
                    <a:ext uri="{9D8B030D-6E8A-4147-A177-3AD203B41FA5}">
                      <a16:colId xmlns:a16="http://schemas.microsoft.com/office/drawing/2014/main" val="3829609538"/>
                    </a:ext>
                  </a:extLst>
                </a:gridCol>
                <a:gridCol w="986394">
                  <a:extLst>
                    <a:ext uri="{9D8B030D-6E8A-4147-A177-3AD203B41FA5}">
                      <a16:colId xmlns:a16="http://schemas.microsoft.com/office/drawing/2014/main" val="3006977144"/>
                    </a:ext>
                  </a:extLst>
                </a:gridCol>
                <a:gridCol w="2060337">
                  <a:extLst>
                    <a:ext uri="{9D8B030D-6E8A-4147-A177-3AD203B41FA5}">
                      <a16:colId xmlns:a16="http://schemas.microsoft.com/office/drawing/2014/main" val="480496723"/>
                    </a:ext>
                  </a:extLst>
                </a:gridCol>
                <a:gridCol w="958909">
                  <a:extLst>
                    <a:ext uri="{9D8B030D-6E8A-4147-A177-3AD203B41FA5}">
                      <a16:colId xmlns:a16="http://schemas.microsoft.com/office/drawing/2014/main" val="619857429"/>
                    </a:ext>
                  </a:extLst>
                </a:gridCol>
                <a:gridCol w="897147">
                  <a:extLst>
                    <a:ext uri="{9D8B030D-6E8A-4147-A177-3AD203B41FA5}">
                      <a16:colId xmlns:a16="http://schemas.microsoft.com/office/drawing/2014/main" val="285404148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الحصة</a:t>
                      </a:r>
                      <a:r>
                        <a:rPr lang="en-US" sz="1800" baseline="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اليوم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الدرس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المكــون</a:t>
                      </a:r>
                      <a:endParaRPr lang="en-US" sz="18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الأهـــــداف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المهارة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إستراتيجية     التدريس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الوسائل والأنشطة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أداة التقـويم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5407183"/>
                  </a:ext>
                </a:extLst>
              </a:tr>
              <a:tr h="2127375"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حرف النون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9- أحاكي باستخدام الضميرين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(أنا – نحن )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10- أكتب الحرف ،ثم أكمل الناقص ، ثم أكتب الكلمة .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ar-SA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أن تستمع وتحاكي التلميذة الضميرين </a:t>
                      </a:r>
                    </a:p>
                    <a:p>
                      <a:pPr mar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(أنا ،نحن) .</a:t>
                      </a: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ar-SA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- أن تكتب التلميذة الحرف الناقص مع حركته. 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التحدث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القراءة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الكتابة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القراءة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التعلم </a:t>
                      </a:r>
                      <a:r>
                        <a:rPr lang="ar-SA" sz="1600" b="1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التعاوني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الرؤوس المرقمة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التعلم باللعب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المناقشة</a:t>
                      </a:r>
                      <a:r>
                        <a:rPr lang="ar-SA" sz="1600" b="1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النشطة</a:t>
                      </a: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171450" indent="-17145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الكتاب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جهاز العرض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بطاقات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ملاحظة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تقويم ذاتي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950887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B7308F3E-FF56-4E20-911C-ED156151B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15" y="136525"/>
            <a:ext cx="11810569" cy="1271623"/>
          </a:xfrm>
          <a:prstGeom prst="rect">
            <a:avLst/>
          </a:prstGeom>
          <a:noFill/>
          <a:ln w="2857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الأسبوع  :  الرابع              الوحدة : الأولى                                     المجال : </a:t>
            </a:r>
            <a:r>
              <a:rPr lang="ar-SA" altLang="ar-SA" sz="2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أسرتي</a:t>
            </a:r>
            <a:r>
              <a:rPr kumimoji="0" lang="ar-SA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ar-SA" altLang="ar-SA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85B012AC-7F02-4991-B204-CD632058B0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72" r="20821"/>
          <a:stretch/>
        </p:blipFill>
        <p:spPr>
          <a:xfrm>
            <a:off x="3766914" y="309975"/>
            <a:ext cx="1850355" cy="924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C673B24-8726-4DC6-861C-35D3AB1077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21" t="22180" r="27105" b="26772"/>
          <a:stretch/>
        </p:blipFill>
        <p:spPr>
          <a:xfrm>
            <a:off x="5288485" y="3560059"/>
            <a:ext cx="3096126" cy="159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9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8C35762-10FA-4573-8F3F-0A801A0D31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02" r="29144"/>
          <a:stretch/>
        </p:blipFill>
        <p:spPr>
          <a:xfrm>
            <a:off x="2604088" y="559719"/>
            <a:ext cx="7539790" cy="57385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42328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721967"/>
              </p:ext>
            </p:extLst>
          </p:nvPr>
        </p:nvGraphicFramePr>
        <p:xfrm>
          <a:off x="221410" y="1213185"/>
          <a:ext cx="11749179" cy="522102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10882">
                  <a:extLst>
                    <a:ext uri="{9D8B030D-6E8A-4147-A177-3AD203B41FA5}">
                      <a16:colId xmlns:a16="http://schemas.microsoft.com/office/drawing/2014/main" val="4273354212"/>
                    </a:ext>
                  </a:extLst>
                </a:gridCol>
                <a:gridCol w="828137">
                  <a:extLst>
                    <a:ext uri="{9D8B030D-6E8A-4147-A177-3AD203B41FA5}">
                      <a16:colId xmlns:a16="http://schemas.microsoft.com/office/drawing/2014/main" val="3579596072"/>
                    </a:ext>
                  </a:extLst>
                </a:gridCol>
                <a:gridCol w="2503023">
                  <a:extLst>
                    <a:ext uri="{9D8B030D-6E8A-4147-A177-3AD203B41FA5}">
                      <a16:colId xmlns:a16="http://schemas.microsoft.com/office/drawing/2014/main" val="1062546806"/>
                    </a:ext>
                  </a:extLst>
                </a:gridCol>
                <a:gridCol w="2967789">
                  <a:extLst>
                    <a:ext uri="{9D8B030D-6E8A-4147-A177-3AD203B41FA5}">
                      <a16:colId xmlns:a16="http://schemas.microsoft.com/office/drawing/2014/main" val="3829609538"/>
                    </a:ext>
                  </a:extLst>
                </a:gridCol>
                <a:gridCol w="978569">
                  <a:extLst>
                    <a:ext uri="{9D8B030D-6E8A-4147-A177-3AD203B41FA5}">
                      <a16:colId xmlns:a16="http://schemas.microsoft.com/office/drawing/2014/main" val="3006977144"/>
                    </a:ext>
                  </a:extLst>
                </a:gridCol>
                <a:gridCol w="1804723">
                  <a:extLst>
                    <a:ext uri="{9D8B030D-6E8A-4147-A177-3AD203B41FA5}">
                      <a16:colId xmlns:a16="http://schemas.microsoft.com/office/drawing/2014/main" val="480496723"/>
                    </a:ext>
                  </a:extLst>
                </a:gridCol>
                <a:gridCol w="958909">
                  <a:extLst>
                    <a:ext uri="{9D8B030D-6E8A-4147-A177-3AD203B41FA5}">
                      <a16:colId xmlns:a16="http://schemas.microsoft.com/office/drawing/2014/main" val="619857429"/>
                    </a:ext>
                  </a:extLst>
                </a:gridCol>
                <a:gridCol w="897147">
                  <a:extLst>
                    <a:ext uri="{9D8B030D-6E8A-4147-A177-3AD203B41FA5}">
                      <a16:colId xmlns:a16="http://schemas.microsoft.com/office/drawing/2014/main" val="2854041482"/>
                    </a:ext>
                  </a:extLst>
                </a:gridCol>
              </a:tblGrid>
              <a:tr h="842056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الحصة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اليوم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0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الدرس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4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المكــون</a:t>
                      </a:r>
                      <a:endParaRPr lang="en-US" sz="18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0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الأهـــــداف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0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المهارة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0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استراتيجية     التدريس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0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الوسائل والأنشطة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أداة التقـويم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5407183"/>
                  </a:ext>
                </a:extLst>
              </a:tr>
              <a:tr h="175207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حرف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الراء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-أن تتحدث التلميذة عن لوحة الصور باستخدام مفردات وجمل تؤدي لجمل النص 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أن تقرأ التلميذة بعض كلمات الدرس المحتوية على الحرف 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ر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قراءة بصرية من خلال الصورة  المعروضة 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التحدث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القراءة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التعليم التعاوني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التدريس التبادلي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فكر زاوج شارك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المناقشة النشطة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اخفض يديك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السبورة    لوحة مكبرة للصور  البطاقات 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جهاز العرض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ملاحظة وتصويب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مناقشة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تقويم  ذاتي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950887"/>
                  </a:ext>
                </a:extLst>
              </a:tr>
              <a:tr h="260376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حرف 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الراء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-أن تقرأ التلميذة جمل الدرس مقترنة بالصور قراءة بصرية من غير ترتيب .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أن تقرأ التلميذة كلمات الدرس المحتوية على الحرف (</a:t>
                      </a: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ر</a:t>
                      </a: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قراءة بصرية بدون صورة 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التحدث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القراءة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-التعليم التعاوني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المفاهيم الكرتونية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الرؤوس المرقمة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المناقشة</a:t>
                      </a:r>
                      <a:r>
                        <a:rPr lang="ar-SA" sz="1400" b="1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النشطة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400" b="1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الدقيقة الواحدة</a:t>
                      </a:r>
                      <a:endParaRPr lang="ar-SA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السبورة  الكتاب   البطاقات    الصور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جهاز العرض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مناقشة واستماع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ملاحظة وتصويب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تقويم  ذاتي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ورقة عمل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4871564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8DCF6AA5-7C2A-4E25-BE9A-31FCAEDC9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" y="54423"/>
            <a:ext cx="11810569" cy="1271623"/>
          </a:xfrm>
          <a:prstGeom prst="rect">
            <a:avLst/>
          </a:prstGeom>
          <a:noFill/>
          <a:ln w="2857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الأسبوع  :  الرابع              الوحدة : الأولى                                     المجال : </a:t>
            </a:r>
            <a:r>
              <a:rPr lang="ar-SA" altLang="ar-SA" sz="2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أسرتي</a:t>
            </a:r>
            <a:r>
              <a:rPr kumimoji="0" lang="ar-SA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ar-SA" altLang="ar-SA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FF2B8164-996E-43CB-8867-AAB77F9C8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72" r="20821"/>
          <a:stretch/>
        </p:blipFill>
        <p:spPr>
          <a:xfrm>
            <a:off x="3753851" y="166142"/>
            <a:ext cx="1850355" cy="924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101545F-6257-498E-89FA-923FD1D915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06" t="17520" r="28552" b="70770"/>
          <a:stretch/>
        </p:blipFill>
        <p:spPr>
          <a:xfrm>
            <a:off x="8164242" y="2886148"/>
            <a:ext cx="2021305" cy="80268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4EFEF2E-7E3C-4B48-83EA-5639BD0E58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947" t="22200" r="26316" b="66090"/>
          <a:stretch/>
        </p:blipFill>
        <p:spPr>
          <a:xfrm>
            <a:off x="8102851" y="2083467"/>
            <a:ext cx="2021306" cy="80268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3FDC9E0-8FD4-4428-92FF-E35A2FEEDD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237" t="25711" r="24557" b="62579"/>
          <a:stretch/>
        </p:blipFill>
        <p:spPr>
          <a:xfrm>
            <a:off x="8060413" y="3917889"/>
            <a:ext cx="2251805" cy="80268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CB1218F-4994-4BEC-9350-C759A0EFDF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447" t="28294" r="28026" b="59996"/>
          <a:stretch/>
        </p:blipFill>
        <p:spPr>
          <a:xfrm>
            <a:off x="7987601" y="4949632"/>
            <a:ext cx="2251805" cy="80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97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061036"/>
              </p:ext>
            </p:extLst>
          </p:nvPr>
        </p:nvGraphicFramePr>
        <p:xfrm>
          <a:off x="258792" y="1485901"/>
          <a:ext cx="11749179" cy="532715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10882">
                  <a:extLst>
                    <a:ext uri="{9D8B030D-6E8A-4147-A177-3AD203B41FA5}">
                      <a16:colId xmlns:a16="http://schemas.microsoft.com/office/drawing/2014/main" val="4273354212"/>
                    </a:ext>
                  </a:extLst>
                </a:gridCol>
                <a:gridCol w="828137">
                  <a:extLst>
                    <a:ext uri="{9D8B030D-6E8A-4147-A177-3AD203B41FA5}">
                      <a16:colId xmlns:a16="http://schemas.microsoft.com/office/drawing/2014/main" val="3579596072"/>
                    </a:ext>
                  </a:extLst>
                </a:gridCol>
                <a:gridCol w="1880482">
                  <a:extLst>
                    <a:ext uri="{9D8B030D-6E8A-4147-A177-3AD203B41FA5}">
                      <a16:colId xmlns:a16="http://schemas.microsoft.com/office/drawing/2014/main" val="1062546806"/>
                    </a:ext>
                  </a:extLst>
                </a:gridCol>
                <a:gridCol w="3326891">
                  <a:extLst>
                    <a:ext uri="{9D8B030D-6E8A-4147-A177-3AD203B41FA5}">
                      <a16:colId xmlns:a16="http://schemas.microsoft.com/office/drawing/2014/main" val="3829609538"/>
                    </a:ext>
                  </a:extLst>
                </a:gridCol>
                <a:gridCol w="986394">
                  <a:extLst>
                    <a:ext uri="{9D8B030D-6E8A-4147-A177-3AD203B41FA5}">
                      <a16:colId xmlns:a16="http://schemas.microsoft.com/office/drawing/2014/main" val="3006977144"/>
                    </a:ext>
                  </a:extLst>
                </a:gridCol>
                <a:gridCol w="1624490">
                  <a:extLst>
                    <a:ext uri="{9D8B030D-6E8A-4147-A177-3AD203B41FA5}">
                      <a16:colId xmlns:a16="http://schemas.microsoft.com/office/drawing/2014/main" val="480496723"/>
                    </a:ext>
                  </a:extLst>
                </a:gridCol>
                <a:gridCol w="1394756">
                  <a:extLst>
                    <a:ext uri="{9D8B030D-6E8A-4147-A177-3AD203B41FA5}">
                      <a16:colId xmlns:a16="http://schemas.microsoft.com/office/drawing/2014/main" val="619857429"/>
                    </a:ext>
                  </a:extLst>
                </a:gridCol>
                <a:gridCol w="897147">
                  <a:extLst>
                    <a:ext uri="{9D8B030D-6E8A-4147-A177-3AD203B41FA5}">
                      <a16:colId xmlns:a16="http://schemas.microsoft.com/office/drawing/2014/main" val="285404148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الحصة</a:t>
                      </a:r>
                      <a:r>
                        <a:rPr lang="en-US" sz="1800" baseline="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اليوم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الدرس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المكــون</a:t>
                      </a:r>
                      <a:endParaRPr lang="en-US" sz="18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الأهـــــداف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المهارة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استراتيجية     التدريس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الوسائل والأنشطة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أداة التقـويم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5407183"/>
                  </a:ext>
                </a:extLst>
              </a:tr>
              <a:tr h="201721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حرف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الراء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5-أقرأ وأجرد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6-أميز بين الصوت القصير والصوت الطويل (المد)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أن تقرأ التلميذة الحرف مجردا مع الحركات القصيرة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أن تقرأ التلميذة حرف الراء مع الحركات القصيرة والطويلة قراءة صحيحة .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القراءة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-التعليم التعاوني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الدلالات اللفظية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الرؤوس المرقمة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التعلم باللعب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المناقشة</a:t>
                      </a:r>
                      <a:r>
                        <a:rPr lang="ar-SA" sz="1600" b="1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النشطة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السبورة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الكتاب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لوحة الأصوات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جهاز العرض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حديقة الحروف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مناقشة واستماع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ملاحظة وتصويب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تقويم  ذاتي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ورقة عمل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950887"/>
                  </a:ext>
                </a:extLst>
              </a:tr>
              <a:tr h="236735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حرف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الراء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7 -ألاحظ الحرف وأكتب 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8-  أرسم دائرة حول الحرف(ر) ثم أكتبه مع حركته.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</a:t>
                      </a: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أن تكتب التلميذة الحرف (ر) كتابة صحيحة .  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-أن ترسم التلميذة دائرة حول الحرف (ر)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أن تكتب التلميذة الحرف (ر) في المكان المخصص بأشكاله المختلفة مع حركته .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التحدث  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الكتابة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التعليم التعاوني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تدريس الأقران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الرؤوس المرقمة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المناقشة</a:t>
                      </a:r>
                      <a:r>
                        <a:rPr lang="ar-SA" sz="1600" b="1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النشطة</a:t>
                      </a: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171450" indent="-17145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السبورة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الكتاب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لوحة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المنظم الكتابي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جهاز العرض  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ملاحظة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تصويب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مناقشة واستماع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4871564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84B2290B-A8AD-408F-B42E-4E571E355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15" y="136525"/>
            <a:ext cx="11810569" cy="1271623"/>
          </a:xfrm>
          <a:prstGeom prst="rect">
            <a:avLst/>
          </a:prstGeom>
          <a:noFill/>
          <a:ln w="2857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الأسبوع  :  الرابع              الوحدة : الأولى                                     المجال : </a:t>
            </a:r>
            <a:r>
              <a:rPr lang="ar-SA" altLang="ar-SA" sz="2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أسرتي</a:t>
            </a:r>
            <a:r>
              <a:rPr kumimoji="0" lang="ar-SA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ar-SA" altLang="ar-SA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DABA0CD-1320-4ACB-A6F5-1627ABDCE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72" r="20821"/>
          <a:stretch/>
        </p:blipFill>
        <p:spPr>
          <a:xfrm>
            <a:off x="3779976" y="309975"/>
            <a:ext cx="1850355" cy="924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6987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150158"/>
              </p:ext>
            </p:extLst>
          </p:nvPr>
        </p:nvGraphicFramePr>
        <p:xfrm>
          <a:off x="252105" y="1521995"/>
          <a:ext cx="11749179" cy="510413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10882">
                  <a:extLst>
                    <a:ext uri="{9D8B030D-6E8A-4147-A177-3AD203B41FA5}">
                      <a16:colId xmlns:a16="http://schemas.microsoft.com/office/drawing/2014/main" val="4273354212"/>
                    </a:ext>
                  </a:extLst>
                </a:gridCol>
                <a:gridCol w="843244">
                  <a:extLst>
                    <a:ext uri="{9D8B030D-6E8A-4147-A177-3AD203B41FA5}">
                      <a16:colId xmlns:a16="http://schemas.microsoft.com/office/drawing/2014/main" val="3579596072"/>
                    </a:ext>
                  </a:extLst>
                </a:gridCol>
                <a:gridCol w="1865375">
                  <a:extLst>
                    <a:ext uri="{9D8B030D-6E8A-4147-A177-3AD203B41FA5}">
                      <a16:colId xmlns:a16="http://schemas.microsoft.com/office/drawing/2014/main" val="1062546806"/>
                    </a:ext>
                  </a:extLst>
                </a:gridCol>
                <a:gridCol w="3624033">
                  <a:extLst>
                    <a:ext uri="{9D8B030D-6E8A-4147-A177-3AD203B41FA5}">
                      <a16:colId xmlns:a16="http://schemas.microsoft.com/office/drawing/2014/main" val="382960953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006977144"/>
                    </a:ext>
                  </a:extLst>
                </a:gridCol>
                <a:gridCol w="1435139">
                  <a:extLst>
                    <a:ext uri="{9D8B030D-6E8A-4147-A177-3AD203B41FA5}">
                      <a16:colId xmlns:a16="http://schemas.microsoft.com/office/drawing/2014/main" val="480496723"/>
                    </a:ext>
                  </a:extLst>
                </a:gridCol>
                <a:gridCol w="958909">
                  <a:extLst>
                    <a:ext uri="{9D8B030D-6E8A-4147-A177-3AD203B41FA5}">
                      <a16:colId xmlns:a16="http://schemas.microsoft.com/office/drawing/2014/main" val="619857429"/>
                    </a:ext>
                  </a:extLst>
                </a:gridCol>
                <a:gridCol w="897147">
                  <a:extLst>
                    <a:ext uri="{9D8B030D-6E8A-4147-A177-3AD203B41FA5}">
                      <a16:colId xmlns:a16="http://schemas.microsoft.com/office/drawing/2014/main" val="285404148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الحصة</a:t>
                      </a:r>
                      <a:r>
                        <a:rPr lang="en-US" sz="1800" baseline="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اليوم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الدرس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المكــون</a:t>
                      </a:r>
                      <a:endParaRPr lang="en-US" sz="18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الأهـــــداف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المهارة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إستراتيجية     التدريس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الوسائل والأنشطة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أداة التقـويم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5407183"/>
                  </a:ext>
                </a:extLst>
              </a:tr>
              <a:tr h="2127375"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حرف الراء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9- ألاحظ الصور وأحكي القصة 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10- أكتب الحرف ،ثم أكمل الناقص ، ثم أكتب الكلمة .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ar-SA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أن تلاحظ التلميذة الصور وتحكي القصة .</a:t>
                      </a: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ar-SA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- أن تكتب التلميذة الحرف الناقص مع حركته. 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التحدث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الكتابة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القراءة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التعلم </a:t>
                      </a:r>
                      <a:r>
                        <a:rPr lang="ar-SA" sz="1600" b="1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التعاوني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الرؤوس المرقمة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التعلم باللعب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المناقشة</a:t>
                      </a:r>
                      <a:r>
                        <a:rPr lang="ar-SA" sz="1600" b="1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النشطة</a:t>
                      </a:r>
                      <a:endParaRPr lang="ar-SA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171450" indent="-17145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الكتاب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جهاز العرض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بطاقات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ملاحظة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تقويم ذاتي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950887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B7308F3E-FF56-4E20-911C-ED156151B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15" y="136525"/>
            <a:ext cx="11810569" cy="1271623"/>
          </a:xfrm>
          <a:prstGeom prst="rect">
            <a:avLst/>
          </a:prstGeom>
          <a:noFill/>
          <a:ln w="2857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الأسبوع  :  الرابع              الوحدة : الأولى                                     المجال : </a:t>
            </a:r>
            <a:r>
              <a:rPr lang="ar-SA" altLang="ar-SA" sz="2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أسرتي</a:t>
            </a:r>
            <a:r>
              <a:rPr kumimoji="0" lang="ar-SA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ar-SA" altLang="ar-SA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85B012AC-7F02-4991-B204-CD632058B0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72" r="20821"/>
          <a:stretch/>
        </p:blipFill>
        <p:spPr>
          <a:xfrm>
            <a:off x="3753851" y="231874"/>
            <a:ext cx="1850355" cy="924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78CD6806-DAEB-4EFD-9B87-7189E50C58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04" r="24809" b="-24"/>
          <a:stretch/>
        </p:blipFill>
        <p:spPr>
          <a:xfrm>
            <a:off x="6753227" y="3367963"/>
            <a:ext cx="1447800" cy="19396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3B976E0-FD60-48DF-A6A9-5D0F2596B3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69" r="26250"/>
          <a:stretch/>
        </p:blipFill>
        <p:spPr>
          <a:xfrm>
            <a:off x="5086352" y="3367961"/>
            <a:ext cx="1447800" cy="1968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9883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647294"/>
              </p:ext>
            </p:extLst>
          </p:nvPr>
        </p:nvGraphicFramePr>
        <p:xfrm>
          <a:off x="252105" y="1521995"/>
          <a:ext cx="11749179" cy="454171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10882">
                  <a:extLst>
                    <a:ext uri="{9D8B030D-6E8A-4147-A177-3AD203B41FA5}">
                      <a16:colId xmlns:a16="http://schemas.microsoft.com/office/drawing/2014/main" val="4273354212"/>
                    </a:ext>
                  </a:extLst>
                </a:gridCol>
                <a:gridCol w="843244">
                  <a:extLst>
                    <a:ext uri="{9D8B030D-6E8A-4147-A177-3AD203B41FA5}">
                      <a16:colId xmlns:a16="http://schemas.microsoft.com/office/drawing/2014/main" val="3579596072"/>
                    </a:ext>
                  </a:extLst>
                </a:gridCol>
                <a:gridCol w="1865375">
                  <a:extLst>
                    <a:ext uri="{9D8B030D-6E8A-4147-A177-3AD203B41FA5}">
                      <a16:colId xmlns:a16="http://schemas.microsoft.com/office/drawing/2014/main" val="1062546806"/>
                    </a:ext>
                  </a:extLst>
                </a:gridCol>
                <a:gridCol w="3624033">
                  <a:extLst>
                    <a:ext uri="{9D8B030D-6E8A-4147-A177-3AD203B41FA5}">
                      <a16:colId xmlns:a16="http://schemas.microsoft.com/office/drawing/2014/main" val="382960953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006977144"/>
                    </a:ext>
                  </a:extLst>
                </a:gridCol>
                <a:gridCol w="1435139">
                  <a:extLst>
                    <a:ext uri="{9D8B030D-6E8A-4147-A177-3AD203B41FA5}">
                      <a16:colId xmlns:a16="http://schemas.microsoft.com/office/drawing/2014/main" val="480496723"/>
                    </a:ext>
                  </a:extLst>
                </a:gridCol>
                <a:gridCol w="958909">
                  <a:extLst>
                    <a:ext uri="{9D8B030D-6E8A-4147-A177-3AD203B41FA5}">
                      <a16:colId xmlns:a16="http://schemas.microsoft.com/office/drawing/2014/main" val="619857429"/>
                    </a:ext>
                  </a:extLst>
                </a:gridCol>
                <a:gridCol w="897147">
                  <a:extLst>
                    <a:ext uri="{9D8B030D-6E8A-4147-A177-3AD203B41FA5}">
                      <a16:colId xmlns:a16="http://schemas.microsoft.com/office/drawing/2014/main" val="285404148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الحصة</a:t>
                      </a:r>
                      <a:r>
                        <a:rPr lang="en-US" sz="1800" baseline="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اليوم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الدرس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المكــون</a:t>
                      </a:r>
                      <a:endParaRPr lang="en-US" sz="18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الأهـــــداف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المهارة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إستراتيجية     التدريس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الوسائل والأنشطة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أداة التقـويم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5407183"/>
                  </a:ext>
                </a:extLst>
              </a:tr>
              <a:tr h="2127375"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حرف الراء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أن تنطق التلميذة حرف المد بطريقة صحيحة                    أن تحدد التلميذة حرف المد في الكلمات.                 </a:t>
                      </a:r>
                      <a:endParaRPr lang="ar-SA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ar-S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القراءة 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التعلم </a:t>
                      </a:r>
                      <a:r>
                        <a:rPr lang="ar-SA" sz="1600" b="1" baseline="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التعاوني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التعلم باللعب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المناقشة</a:t>
                      </a:r>
                      <a:r>
                        <a:rPr lang="ar-SA" sz="1600" b="1" baseline="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النشطة</a:t>
                      </a:r>
                      <a:endParaRPr lang="ar-SA" sz="1600" b="1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171450" indent="-17145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الكتاب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جهاز العرض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بطاقات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ملاحظة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مناقشة 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تصويب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950887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B7308F3E-FF56-4E20-911C-ED156151B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15" y="136525"/>
            <a:ext cx="11810569" cy="1271623"/>
          </a:xfrm>
          <a:prstGeom prst="rect">
            <a:avLst/>
          </a:prstGeom>
          <a:noFill/>
          <a:ln w="2857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الأسبوع  :  الرابع              الوحدة : الأولى                                     المجال : </a:t>
            </a:r>
            <a:r>
              <a:rPr lang="ar-SA" altLang="ar-SA" sz="2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أسرتي</a:t>
            </a:r>
            <a:r>
              <a:rPr kumimoji="0" lang="ar-SA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ar-SA" altLang="ar-SA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85B012AC-7F02-4991-B204-CD632058B0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72" r="20821"/>
          <a:stretch/>
        </p:blipFill>
        <p:spPr>
          <a:xfrm>
            <a:off x="3767499" y="331933"/>
            <a:ext cx="1850355" cy="924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4C9D341-234E-4D68-A9DF-1C2AE4B717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67" r="27911" b="-323"/>
          <a:stretch/>
        </p:blipFill>
        <p:spPr>
          <a:xfrm>
            <a:off x="5295331" y="3429000"/>
            <a:ext cx="2893326" cy="252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98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648073"/>
              </p:ext>
            </p:extLst>
          </p:nvPr>
        </p:nvGraphicFramePr>
        <p:xfrm>
          <a:off x="1584405" y="2606760"/>
          <a:ext cx="8765726" cy="3749590"/>
        </p:xfrm>
        <a:graphic>
          <a:graphicData uri="http://schemas.openxmlformats.org/drawingml/2006/table">
            <a:tbl>
              <a:tblPr rtl="1" firstRow="1" firstCol="1" bandRow="1">
                <a:tableStyleId>{5940675A-B579-460E-94D1-54222C63F5DA}</a:tableStyleId>
              </a:tblPr>
              <a:tblGrid>
                <a:gridCol w="1752733">
                  <a:extLst>
                    <a:ext uri="{9D8B030D-6E8A-4147-A177-3AD203B41FA5}">
                      <a16:colId xmlns:a16="http://schemas.microsoft.com/office/drawing/2014/main" val="3102528526"/>
                    </a:ext>
                  </a:extLst>
                </a:gridCol>
                <a:gridCol w="1753420">
                  <a:extLst>
                    <a:ext uri="{9D8B030D-6E8A-4147-A177-3AD203B41FA5}">
                      <a16:colId xmlns:a16="http://schemas.microsoft.com/office/drawing/2014/main" val="1119436917"/>
                    </a:ext>
                  </a:extLst>
                </a:gridCol>
                <a:gridCol w="1752733">
                  <a:extLst>
                    <a:ext uri="{9D8B030D-6E8A-4147-A177-3AD203B41FA5}">
                      <a16:colId xmlns:a16="http://schemas.microsoft.com/office/drawing/2014/main" val="3195059615"/>
                    </a:ext>
                  </a:extLst>
                </a:gridCol>
                <a:gridCol w="1753420">
                  <a:extLst>
                    <a:ext uri="{9D8B030D-6E8A-4147-A177-3AD203B41FA5}">
                      <a16:colId xmlns:a16="http://schemas.microsoft.com/office/drawing/2014/main" val="2894671005"/>
                    </a:ext>
                  </a:extLst>
                </a:gridCol>
                <a:gridCol w="1753420">
                  <a:extLst>
                    <a:ext uri="{9D8B030D-6E8A-4147-A177-3AD203B41FA5}">
                      <a16:colId xmlns:a16="http://schemas.microsoft.com/office/drawing/2014/main" val="1759798521"/>
                    </a:ext>
                  </a:extLst>
                </a:gridCol>
              </a:tblGrid>
              <a:tr h="57663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الكلمة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آخر الكلمة منفصل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15764203"/>
                  </a:ext>
                </a:extLst>
              </a:tr>
              <a:tr h="57777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54939037"/>
                  </a:ext>
                </a:extLst>
              </a:tr>
              <a:tr h="51250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44251135"/>
                  </a:ext>
                </a:extLst>
              </a:tr>
              <a:tr h="52066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21298157"/>
                  </a:ext>
                </a:extLst>
              </a:tr>
              <a:tr h="51695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8411182"/>
                  </a:ext>
                </a:extLst>
              </a:tr>
              <a:tr h="52437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7224993"/>
                  </a:ext>
                </a:extLst>
              </a:tr>
              <a:tr h="52066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19084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84406" y="1753714"/>
            <a:ext cx="865299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altLang="ar-S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altLang="ar-S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أضع العلامة      في المكان المناسب :                                                    مجموعة (                                      )</a:t>
            </a:r>
          </a:p>
        </p:txBody>
      </p:sp>
      <p:sp>
        <p:nvSpPr>
          <p:cNvPr id="4" name="وجه ضاحك 3"/>
          <p:cNvSpPr/>
          <p:nvPr/>
        </p:nvSpPr>
        <p:spPr>
          <a:xfrm>
            <a:off x="9023928" y="2304674"/>
            <a:ext cx="200025" cy="158750"/>
          </a:xfrm>
          <a:prstGeom prst="smileyFac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918489" y="735841"/>
            <a:ext cx="18473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455673" y="67318"/>
            <a:ext cx="9023189" cy="187223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اليوم :                                                                                                                 التاريخ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:     /      / 14   هـ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الصف :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 الأول                           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الموضوع :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حرف (           )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المادة:    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لغتي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المكون :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أقرأ وأجرد                                    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الوحدة  :         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أسلوب التنفيذ :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جماعي 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نوع النشاط :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بنائي                          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الزمن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:   5  دقائق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الهدف :       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Akhbar MT" pitchFamily="2" charset="-78"/>
              </a:rPr>
              <a:t>تمييز الحرف المستهدف بأصواته وأوضاعه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الاستراتيجية  :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الدلالات اللفظية</a:t>
            </a:r>
            <a:endParaRPr lang="ar-SA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594" y="-4753"/>
            <a:ext cx="1360170" cy="10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صورة ذات صل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0" y="0"/>
            <a:ext cx="1143000" cy="100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74" y="232055"/>
            <a:ext cx="1553653" cy="12600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383" y="2670526"/>
            <a:ext cx="1197034" cy="43517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9153" y="2844544"/>
            <a:ext cx="1288224" cy="214837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3970" y="2796413"/>
            <a:ext cx="1723630" cy="31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83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84406" y="1876825"/>
            <a:ext cx="865299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altLang="ar-S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ar-SA" alt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مجموعة (                                      )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0918489" y="735841"/>
            <a:ext cx="18473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455673" y="67318"/>
            <a:ext cx="9023189" cy="187223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اليوم :                                                                                                                 التاريخ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:     /      /       14   هـ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الصف :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 الأول                           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الموضوع :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حرف (           )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المادة:    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لغتي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المكون : </a:t>
            </a:r>
            <a:r>
              <a:rPr lang="ar-SA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khbar MT" pitchFamily="2" charset="-78"/>
              </a:rPr>
              <a:t>أرسم دائرة حول الحرف ثم أكتبه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الوحدة  : 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ا لرابعة                        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أسلوب التنفيذ :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ثلاثي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نوع النشاط :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تشخيصي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الزمن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:   5  دقائق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الهدف :       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Akhbar MT" pitchFamily="2" charset="-78"/>
              </a:rPr>
              <a:t>تمييز الحرف المستهدف بأصواته وأوضاعه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الاستراتيجية  :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تدريس الأقران</a:t>
            </a:r>
            <a:endParaRPr lang="ar-SA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594" y="-4753"/>
            <a:ext cx="1360170" cy="10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صورة ذات صل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0" y="0"/>
            <a:ext cx="1143000" cy="100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74" y="232055"/>
            <a:ext cx="1553653" cy="12600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جدول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809470"/>
              </p:ext>
            </p:extLst>
          </p:nvPr>
        </p:nvGraphicFramePr>
        <p:xfrm>
          <a:off x="651319" y="2488570"/>
          <a:ext cx="10306607" cy="3910965"/>
        </p:xfrm>
        <a:graphic>
          <a:graphicData uri="http://schemas.openxmlformats.org/drawingml/2006/table">
            <a:tbl>
              <a:tblPr rtl="1" firstRow="1" firstCol="1" bandRow="1"/>
              <a:tblGrid>
                <a:gridCol w="3790764">
                  <a:extLst>
                    <a:ext uri="{9D8B030D-6E8A-4147-A177-3AD203B41FA5}">
                      <a16:colId xmlns:a16="http://schemas.microsoft.com/office/drawing/2014/main" val="3779718973"/>
                    </a:ext>
                  </a:extLst>
                </a:gridCol>
                <a:gridCol w="2901624">
                  <a:extLst>
                    <a:ext uri="{9D8B030D-6E8A-4147-A177-3AD203B41FA5}">
                      <a16:colId xmlns:a16="http://schemas.microsoft.com/office/drawing/2014/main" val="3729381069"/>
                    </a:ext>
                  </a:extLst>
                </a:gridCol>
                <a:gridCol w="3614219">
                  <a:extLst>
                    <a:ext uri="{9D8B030D-6E8A-4147-A177-3AD203B41FA5}">
                      <a16:colId xmlns:a16="http://schemas.microsoft.com/office/drawing/2014/main" val="1655388440"/>
                    </a:ext>
                  </a:extLst>
                </a:gridCol>
              </a:tblGrid>
              <a:tr h="59080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الطالبة التي تطرح السؤال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( مقدمة السؤال 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الطالبة التي تجيب عن السؤال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( مجيبة السؤال 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الطالبة التي </a:t>
                      </a: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ndalus" panose="02020603050405020304" pitchFamily="18" charset="-78"/>
                        </a:rPr>
                        <a:t>تكتب</a:t>
                      </a: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 الأفكار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( المسجلة 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965587"/>
                  </a:ext>
                </a:extLst>
              </a:tr>
              <a:tr h="91038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 أين </a:t>
                      </a:r>
                      <a:r>
                        <a:rPr lang="ar-SA" sz="19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حرفنا الجديد في الكلمة (                        )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Calibri" panose="020F0502020204030204" pitchFamily="34" charset="0"/>
                          <a:cs typeface="Akhbar MT" pitchFamily="2" charset="-78"/>
                        </a:rPr>
                        <a:t> 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 ........................................................................................................................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768050"/>
                  </a:ext>
                </a:extLst>
              </a:tr>
              <a:tr h="107529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 أين </a:t>
                      </a:r>
                      <a:r>
                        <a:rPr lang="ar-SA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حرفنا الجديد في الكلمة  (                        )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..........................................................................................................................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945109"/>
                  </a:ext>
                </a:extLst>
              </a:tr>
              <a:tr h="102889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5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.</a:t>
                      </a: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 أين </a:t>
                      </a:r>
                      <a:r>
                        <a:rPr lang="ar-SA" sz="18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حرفنا الجديد في الكلمة (                             )</a:t>
                      </a:r>
                      <a:endParaRPr lang="en-US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..........................................................................................................................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34975"/>
                  </a:ext>
                </a:extLst>
              </a:tr>
            </a:tbl>
          </a:graphicData>
        </a:graphic>
      </p:graphicFrame>
      <p:pic>
        <p:nvPicPr>
          <p:cNvPr id="18" name="صورة 17" descr="images.jpg"/>
          <p:cNvPicPr/>
          <p:nvPr/>
        </p:nvPicPr>
        <p:blipFill>
          <a:blip r:embed="rId5"/>
          <a:srcRect t="44601" r="27837" b="17509"/>
          <a:stretch>
            <a:fillRect/>
          </a:stretch>
        </p:blipFill>
        <p:spPr>
          <a:xfrm>
            <a:off x="4634630" y="3276603"/>
            <a:ext cx="1954060" cy="763905"/>
          </a:xfrm>
          <a:prstGeom prst="rect">
            <a:avLst/>
          </a:prstGeom>
        </p:spPr>
      </p:pic>
      <p:pic>
        <p:nvPicPr>
          <p:cNvPr id="19" name="صورة 18" descr="images.jpg"/>
          <p:cNvPicPr/>
          <p:nvPr/>
        </p:nvPicPr>
        <p:blipFill>
          <a:blip r:embed="rId5"/>
          <a:srcRect t="44601" r="27837" b="17509"/>
          <a:stretch>
            <a:fillRect/>
          </a:stretch>
        </p:blipFill>
        <p:spPr>
          <a:xfrm>
            <a:off x="4601930" y="4465038"/>
            <a:ext cx="1954060" cy="763905"/>
          </a:xfrm>
          <a:prstGeom prst="rect">
            <a:avLst/>
          </a:prstGeom>
        </p:spPr>
      </p:pic>
      <p:pic>
        <p:nvPicPr>
          <p:cNvPr id="20" name="صورة 19" descr="images.jpg"/>
          <p:cNvPicPr/>
          <p:nvPr/>
        </p:nvPicPr>
        <p:blipFill>
          <a:blip r:embed="rId5"/>
          <a:srcRect t="44601" r="27837" b="17509"/>
          <a:stretch>
            <a:fillRect/>
          </a:stretch>
        </p:blipFill>
        <p:spPr>
          <a:xfrm>
            <a:off x="4634630" y="5526665"/>
            <a:ext cx="1954060" cy="763905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1568" y="2473965"/>
            <a:ext cx="561832" cy="695238"/>
          </a:xfrm>
          <a:prstGeom prst="rect">
            <a:avLst/>
          </a:prstGeom>
        </p:spPr>
      </p:pic>
      <p:pic>
        <p:nvPicPr>
          <p:cNvPr id="22" name="صورة 21" descr="imagesCAJLZ1MH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651320" y="2611007"/>
            <a:ext cx="804354" cy="42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07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84406" y="1876825"/>
            <a:ext cx="865299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altLang="ar-S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ar-SA" alt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مجموعة (                                      )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0918489" y="735841"/>
            <a:ext cx="18473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455673" y="67318"/>
            <a:ext cx="9023189" cy="187223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اليوم :                                                                                                                 التاريخ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:     /      /    14 هـ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الصف :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 الأول                           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الموضوع :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حرف (           )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المادة:    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لغتي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المكون : </a:t>
            </a:r>
            <a:r>
              <a:rPr lang="ar-SA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khbar MT" pitchFamily="2" charset="-78"/>
              </a:rPr>
              <a:t>أرسم دائرة حول الحرف ثم أكتبه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الوحدة  :    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أسلوب التنفيذ :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ثلاثي 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نوع النشاط :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تشخيصي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الزمن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:   5  دقائق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الهدف :       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Akhbar MT" pitchFamily="2" charset="-78"/>
              </a:rPr>
              <a:t>تمييز الحرف المستهدف بأصواته وأوضاعه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الاستراتيجية  :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تدريس الأقران</a:t>
            </a:r>
            <a:endParaRPr lang="ar-SA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594" y="-4753"/>
            <a:ext cx="1360170" cy="10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صورة ذات صل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0" y="0"/>
            <a:ext cx="1143000" cy="100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74" y="232055"/>
            <a:ext cx="1553653" cy="12600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جدول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594281"/>
              </p:ext>
            </p:extLst>
          </p:nvPr>
        </p:nvGraphicFramePr>
        <p:xfrm>
          <a:off x="1328814" y="2488570"/>
          <a:ext cx="9629112" cy="3910965"/>
        </p:xfrm>
        <a:graphic>
          <a:graphicData uri="http://schemas.openxmlformats.org/drawingml/2006/table">
            <a:tbl>
              <a:tblPr rtl="1" firstRow="1" firstCol="1" bandRow="1"/>
              <a:tblGrid>
                <a:gridCol w="3790764">
                  <a:extLst>
                    <a:ext uri="{9D8B030D-6E8A-4147-A177-3AD203B41FA5}">
                      <a16:colId xmlns:a16="http://schemas.microsoft.com/office/drawing/2014/main" val="3779718973"/>
                    </a:ext>
                  </a:extLst>
                </a:gridCol>
                <a:gridCol w="2895787">
                  <a:extLst>
                    <a:ext uri="{9D8B030D-6E8A-4147-A177-3AD203B41FA5}">
                      <a16:colId xmlns:a16="http://schemas.microsoft.com/office/drawing/2014/main" val="3729381069"/>
                    </a:ext>
                  </a:extLst>
                </a:gridCol>
                <a:gridCol w="2942561">
                  <a:extLst>
                    <a:ext uri="{9D8B030D-6E8A-4147-A177-3AD203B41FA5}">
                      <a16:colId xmlns:a16="http://schemas.microsoft.com/office/drawing/2014/main" val="1655388440"/>
                    </a:ext>
                  </a:extLst>
                </a:gridCol>
              </a:tblGrid>
              <a:tr h="59080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الطالبة التي تطرح السؤال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( مقدمة السؤال 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الطالبة التي تجيب عن السؤال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( مجيبة السؤال 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الطالبة التي </a:t>
                      </a: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ndalus" panose="02020603050405020304" pitchFamily="18" charset="-78"/>
                        </a:rPr>
                        <a:t>تكتب</a:t>
                      </a: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 الأفكار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( المسجلة 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965587"/>
                  </a:ext>
                </a:extLst>
              </a:tr>
              <a:tr h="91038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 أين </a:t>
                      </a:r>
                      <a:r>
                        <a:rPr lang="ar-SA" sz="19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حرفنا الجديد في الكلمة (                        )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Calibri" panose="020F0502020204030204" pitchFamily="34" charset="0"/>
                          <a:cs typeface="Akhbar MT" pitchFamily="2" charset="-78"/>
                        </a:rPr>
                        <a:t> 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 ........................................................................................................................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768050"/>
                  </a:ext>
                </a:extLst>
              </a:tr>
              <a:tr h="107529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 أين </a:t>
                      </a:r>
                      <a:r>
                        <a:rPr lang="ar-SA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حرفنا الجديد في الكلمة  (                        )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     </a:t>
                      </a: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......................................................................................................................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945109"/>
                  </a:ext>
                </a:extLst>
              </a:tr>
              <a:tr h="102889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5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.</a:t>
                      </a: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 أين </a:t>
                      </a:r>
                      <a:r>
                        <a:rPr lang="ar-SA" sz="18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حرفنا الجديد في الكلمة (                             )</a:t>
                      </a:r>
                      <a:endParaRPr lang="en-US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..........................................................................................................................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34975"/>
                  </a:ext>
                </a:extLst>
              </a:tr>
            </a:tbl>
          </a:graphicData>
        </a:graphic>
      </p:graphicFrame>
      <p:pic>
        <p:nvPicPr>
          <p:cNvPr id="18" name="صورة 17" descr="images.jpg"/>
          <p:cNvPicPr/>
          <p:nvPr/>
        </p:nvPicPr>
        <p:blipFill>
          <a:blip r:embed="rId5"/>
          <a:srcRect t="44601" r="27837" b="17509"/>
          <a:stretch>
            <a:fillRect/>
          </a:stretch>
        </p:blipFill>
        <p:spPr>
          <a:xfrm>
            <a:off x="4634630" y="3276603"/>
            <a:ext cx="1954060" cy="763905"/>
          </a:xfrm>
          <a:prstGeom prst="rect">
            <a:avLst/>
          </a:prstGeom>
        </p:spPr>
      </p:pic>
      <p:pic>
        <p:nvPicPr>
          <p:cNvPr id="19" name="صورة 18" descr="images.jpg"/>
          <p:cNvPicPr/>
          <p:nvPr/>
        </p:nvPicPr>
        <p:blipFill>
          <a:blip r:embed="rId5"/>
          <a:srcRect t="44601" r="27837" b="17509"/>
          <a:stretch>
            <a:fillRect/>
          </a:stretch>
        </p:blipFill>
        <p:spPr>
          <a:xfrm>
            <a:off x="4601930" y="4465038"/>
            <a:ext cx="1954060" cy="763905"/>
          </a:xfrm>
          <a:prstGeom prst="rect">
            <a:avLst/>
          </a:prstGeom>
        </p:spPr>
      </p:pic>
      <p:pic>
        <p:nvPicPr>
          <p:cNvPr id="20" name="صورة 19" descr="images.jpg"/>
          <p:cNvPicPr/>
          <p:nvPr/>
        </p:nvPicPr>
        <p:blipFill>
          <a:blip r:embed="rId5"/>
          <a:srcRect t="44601" r="27837" b="17509"/>
          <a:stretch>
            <a:fillRect/>
          </a:stretch>
        </p:blipFill>
        <p:spPr>
          <a:xfrm>
            <a:off x="4634630" y="5526665"/>
            <a:ext cx="1954060" cy="763905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1568" y="2473965"/>
            <a:ext cx="561832" cy="695238"/>
          </a:xfrm>
          <a:prstGeom prst="rect">
            <a:avLst/>
          </a:prstGeom>
        </p:spPr>
      </p:pic>
      <p:pic>
        <p:nvPicPr>
          <p:cNvPr id="22" name="صورة 21" descr="imagesCAJLZ1MH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1328814" y="2611007"/>
            <a:ext cx="625246" cy="42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60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499590" y="1593039"/>
            <a:ext cx="865299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altLang="ar-S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altLang="ar-S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اسم الطالبة  (                                      )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0918489" y="735841"/>
            <a:ext cx="18473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455673" y="67318"/>
            <a:ext cx="9023189" cy="187223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اليوم :                                                                                                                 التاريخ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:     /      /      14 هـ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الصف :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 الأول                           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الموضوع :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حرف (           )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المادة:    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لغتي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المكون :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ألاحظ وأكتب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الوحدة  :             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أسلوب التنفيذ :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فردي 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نوع النشاط :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تشخيصي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الزمن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:   5  دقائق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الهدف :        </a:t>
            </a:r>
            <a:r>
              <a:rPr lang="ar-SA" sz="1600" b="1" dirty="0">
                <a:latin typeface="Calibri" panose="020F0502020204030204" pitchFamily="34" charset="0"/>
                <a:cs typeface="Akhbar MT" pitchFamily="2" charset="-78"/>
              </a:rPr>
              <a:t>كتابة الحرف المستهدف بأصواته وأوضاعه  من الكلمة</a:t>
            </a:r>
            <a:r>
              <a:rPr lang="ar-SA" sz="1600" b="1" dirty="0">
                <a:latin typeface="Arial" pitchFamily="34" charset="0"/>
                <a:cs typeface="Arial" pitchFamily="34" charset="0"/>
              </a:rPr>
              <a:t>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الاستراتيجية  :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الخرائط المعرفية</a:t>
            </a:r>
            <a:endParaRPr lang="ar-SA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594" y="-4753"/>
            <a:ext cx="1360170" cy="10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صورة ذات صل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0" y="0"/>
            <a:ext cx="1143000" cy="100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74" y="232055"/>
            <a:ext cx="1553653" cy="12600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764" y="2417522"/>
            <a:ext cx="9840783" cy="400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42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499590" y="1593039"/>
            <a:ext cx="865299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altLang="ar-S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altLang="ar-S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مجموعة (                                      )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0918489" y="735841"/>
            <a:ext cx="18473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455673" y="67318"/>
            <a:ext cx="9023189" cy="187223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اليوم :                                                                                                                 التاريخ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:     /      /     14 هـ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الصف :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 الأول                           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الموضوع :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حرف (           )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المادة:    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لغتي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المكون :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التمييز بين الصوت القصير والطويل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الوحدة  :         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أسلوب التنفيذ :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جماعي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نوع النشاط :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بنائي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الزمن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:   5  دقائق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الهدف :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كتابة كلمات بها أصوات طويلة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الاستراتيجية  :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منظم </a:t>
            </a:r>
            <a:r>
              <a:rPr lang="ar-SA" sz="1400" b="1" dirty="0" err="1">
                <a:latin typeface="Arial" pitchFamily="34" charset="0"/>
                <a:cs typeface="Arial" pitchFamily="34" charset="0"/>
              </a:rPr>
              <a:t>فراير</a:t>
            </a:r>
            <a:endParaRPr lang="ar-SA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594" y="-4753"/>
            <a:ext cx="1360170" cy="10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صورة ذات صل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0" y="0"/>
            <a:ext cx="1143000" cy="100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74" y="232055"/>
            <a:ext cx="1553653" cy="12600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988" y="2347092"/>
            <a:ext cx="9498874" cy="4106639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4334005" y="4096011"/>
            <a:ext cx="3093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/>
              <a:t>صوت طويل</a:t>
            </a:r>
          </a:p>
        </p:txBody>
      </p:sp>
    </p:spTree>
    <p:extLst>
      <p:ext uri="{BB962C8B-B14F-4D97-AF65-F5344CB8AC3E}">
        <p14:creationId xmlns:p14="http://schemas.microsoft.com/office/powerpoint/2010/main" val="1623488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499590" y="1593039"/>
            <a:ext cx="865299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altLang="ar-S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altLang="ar-S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مجموعة (                                      )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0918489" y="735841"/>
            <a:ext cx="18473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428957" y="232055"/>
            <a:ext cx="9023189" cy="187223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اليوم :                                                                                                                 التاريخ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:     /      /      14 هـ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الصف :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 الأول                           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الموضوع :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حرف (           )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المادة:    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لغتي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المكون :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الاحظ وأقرأ الجمل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الوحدة  :         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أسلوب التنفيذ :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جماعي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نوع النشاط :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تشخيصي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الزمن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:   دقيقة واحدة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الهدف :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قراءة الجملة مقترنة بالصورة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الاستراتيجية  :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الدقيقة الواحدة</a:t>
            </a:r>
            <a:endParaRPr lang="ar-SA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594" y="-4753"/>
            <a:ext cx="1360170" cy="10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صورة ذات صل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0" y="0"/>
            <a:ext cx="1143000" cy="100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74" y="232055"/>
            <a:ext cx="1553653" cy="12600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4549035" y="4097036"/>
            <a:ext cx="3093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 sz="2000" dirty="0"/>
          </a:p>
        </p:txBody>
      </p:sp>
      <p:sp>
        <p:nvSpPr>
          <p:cNvPr id="12" name="مستطيل مستدير الزوايا 17"/>
          <p:cNvSpPr>
            <a:spLocks noChangeArrowheads="1"/>
          </p:cNvSpPr>
          <p:nvPr/>
        </p:nvSpPr>
        <p:spPr bwMode="auto">
          <a:xfrm>
            <a:off x="1529658" y="2422226"/>
            <a:ext cx="8640960" cy="68422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chemeClr val="bg1">
                <a:lumMod val="9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L-Mohanad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السؤال: </a:t>
            </a:r>
            <a:r>
              <a:rPr lang="ar-SA" sz="2800" dirty="0">
                <a:solidFill>
                  <a:prstClr val="black"/>
                </a:solidFill>
                <a:latin typeface="Arial" panose="020B0604020202020204" pitchFamily="34" charset="0"/>
              </a:rPr>
              <a:t>أصل</a:t>
            </a: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الجملة بالصورة المناسبة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4661769" y="4068015"/>
            <a:ext cx="3093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 sz="20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35810">
            <a:off x="5565139" y="4564313"/>
            <a:ext cx="3090940" cy="402371"/>
          </a:xfrm>
          <a:prstGeom prst="rect">
            <a:avLst/>
          </a:prstGeom>
        </p:spPr>
      </p:pic>
      <p:pic>
        <p:nvPicPr>
          <p:cNvPr id="7170" name="Picture 2" descr="نتيجة بحث الصور عن الدقيقة الواحدة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39" y="924185"/>
            <a:ext cx="1013042" cy="90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385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0020" y="54423"/>
            <a:ext cx="11810569" cy="1271623"/>
          </a:xfrm>
          <a:prstGeom prst="rect">
            <a:avLst/>
          </a:prstGeom>
          <a:noFill/>
          <a:ln w="2857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الأسبوع  :  الرابع              الوحدة : الأولى                                     المجال : </a:t>
            </a:r>
            <a:r>
              <a:rPr lang="ar-SA" altLang="ar-SA" sz="2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أسرتي</a:t>
            </a:r>
            <a:r>
              <a:rPr kumimoji="0" lang="ar-SA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ar-SA" altLang="ar-SA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531231"/>
              </p:ext>
            </p:extLst>
          </p:nvPr>
        </p:nvGraphicFramePr>
        <p:xfrm>
          <a:off x="70269" y="1326046"/>
          <a:ext cx="11990070" cy="5753011"/>
        </p:xfrm>
        <a:graphic>
          <a:graphicData uri="http://schemas.openxmlformats.org/drawingml/2006/table">
            <a:tbl>
              <a:tblPr rtl="1">
                <a:tableStyleId>{5940675A-B579-460E-94D1-54222C63F5DA}</a:tableStyleId>
              </a:tblPr>
              <a:tblGrid>
                <a:gridCol w="953001">
                  <a:extLst>
                    <a:ext uri="{9D8B030D-6E8A-4147-A177-3AD203B41FA5}">
                      <a16:colId xmlns:a16="http://schemas.microsoft.com/office/drawing/2014/main" val="4273354212"/>
                    </a:ext>
                  </a:extLst>
                </a:gridCol>
                <a:gridCol w="828137">
                  <a:extLst>
                    <a:ext uri="{9D8B030D-6E8A-4147-A177-3AD203B41FA5}">
                      <a16:colId xmlns:a16="http://schemas.microsoft.com/office/drawing/2014/main" val="3579596072"/>
                    </a:ext>
                  </a:extLst>
                </a:gridCol>
                <a:gridCol w="2001475">
                  <a:extLst>
                    <a:ext uri="{9D8B030D-6E8A-4147-A177-3AD203B41FA5}">
                      <a16:colId xmlns:a16="http://schemas.microsoft.com/office/drawing/2014/main" val="1062546806"/>
                    </a:ext>
                  </a:extLst>
                </a:gridCol>
                <a:gridCol w="2749702">
                  <a:extLst>
                    <a:ext uri="{9D8B030D-6E8A-4147-A177-3AD203B41FA5}">
                      <a16:colId xmlns:a16="http://schemas.microsoft.com/office/drawing/2014/main" val="3829609538"/>
                    </a:ext>
                  </a:extLst>
                </a:gridCol>
                <a:gridCol w="1090863">
                  <a:extLst>
                    <a:ext uri="{9D8B030D-6E8A-4147-A177-3AD203B41FA5}">
                      <a16:colId xmlns:a16="http://schemas.microsoft.com/office/drawing/2014/main" val="3006977144"/>
                    </a:ext>
                  </a:extLst>
                </a:gridCol>
                <a:gridCol w="1581666">
                  <a:extLst>
                    <a:ext uri="{9D8B030D-6E8A-4147-A177-3AD203B41FA5}">
                      <a16:colId xmlns:a16="http://schemas.microsoft.com/office/drawing/2014/main" val="480496723"/>
                    </a:ext>
                  </a:extLst>
                </a:gridCol>
                <a:gridCol w="1347537">
                  <a:extLst>
                    <a:ext uri="{9D8B030D-6E8A-4147-A177-3AD203B41FA5}">
                      <a16:colId xmlns:a16="http://schemas.microsoft.com/office/drawing/2014/main" val="619857429"/>
                    </a:ext>
                  </a:extLst>
                </a:gridCol>
                <a:gridCol w="1437689">
                  <a:extLst>
                    <a:ext uri="{9D8B030D-6E8A-4147-A177-3AD203B41FA5}">
                      <a16:colId xmlns:a16="http://schemas.microsoft.com/office/drawing/2014/main" val="2854041482"/>
                    </a:ext>
                  </a:extLst>
                </a:gridCol>
              </a:tblGrid>
              <a:tr h="877036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6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الحصة</a:t>
                      </a: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6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اليوم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6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الدرس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6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المكــون</a:t>
                      </a:r>
                      <a:endParaRPr lang="en-US" sz="16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6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الأهـــــداف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ar-SA" sz="500" b="1" baseline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6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المهارة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6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إستراتيجية     التدريس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6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الوسائل والأنشطة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6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أداة التقـويم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5407183"/>
                  </a:ext>
                </a:extLst>
              </a:tr>
              <a:tr h="4406265"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0" kern="1200" dirty="0">
                          <a:solidFill>
                            <a:srgbClr val="00B050"/>
                          </a:solidFill>
                          <a:effectLst/>
                          <a:latin typeface="A 3D Max Khaybar." pitchFamily="2" charset="2"/>
                          <a:ea typeface="+mn-ea"/>
                          <a:cs typeface="Mudir MT" pitchFamily="2" charset="-78"/>
                        </a:rPr>
                        <a:t>مدخل 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0" kern="1200" dirty="0">
                          <a:solidFill>
                            <a:srgbClr val="00B050"/>
                          </a:solidFill>
                          <a:effectLst/>
                          <a:latin typeface="A 3D Max Khaybar." pitchFamily="2" charset="2"/>
                          <a:ea typeface="+mn-ea"/>
                          <a:cs typeface="Mudir MT" pitchFamily="2" charset="-78"/>
                        </a:rPr>
                        <a:t>وحدة 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0" kern="1200" dirty="0">
                          <a:solidFill>
                            <a:srgbClr val="00B050"/>
                          </a:solidFill>
                          <a:effectLst/>
                          <a:latin typeface="A 3D Max Khaybar." pitchFamily="2" charset="2"/>
                          <a:ea typeface="+mn-ea"/>
                          <a:cs typeface="Mudir MT" pitchFamily="2" charset="-78"/>
                        </a:rPr>
                        <a:t>أسرتي 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ar-S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ar-S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1-ألاحظ وأعبر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2-أتعرف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3- أستمع ثم ألاحظ وأجيب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                                                          - أن تسمي التلميذة الشخصيات الموجودة في الوحدة .                     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أن تطبق آداب الاستماع أثناء استماعها للمادة .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أن تتحدث عن المشاهد حسب تسلسل أحداث النص المسموع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أن تجيب إجابات صحيحة عن أسئلة النص المسموع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ar-SA" sz="1600" b="1" kern="1200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ar-SA" sz="1600" b="1" kern="1200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ar-SA" sz="1600" b="1" kern="1200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kern="12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ar-SA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الاستماع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التحدث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C0099"/>
                        </a:buClr>
                        <a:buFont typeface="Times New Roman" panose="02020603050405020304" pitchFamily="18" charset="0"/>
                        <a:buChar char="-"/>
                        <a:tabLst>
                          <a:tab pos="111760" algn="l"/>
                        </a:tabLs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2159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159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159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159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159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159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159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159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159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159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159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2159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159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المفاهيم الكرتونية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الرؤوس المرقمة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التدريس التبادلي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المناقشة النشطة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السبورة 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لوحة مكبرة للصور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البطاقات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جهاز العرض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ملاحظة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وتصويب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مناقشة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تقويم  ذاتي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950887"/>
                  </a:ext>
                </a:extLst>
              </a:tr>
            </a:tbl>
          </a:graphicData>
        </a:graphic>
      </p:graphicFrame>
      <p:pic>
        <p:nvPicPr>
          <p:cNvPr id="9" name="صورة 8">
            <a:extLst>
              <a:ext uri="{FF2B5EF4-FFF2-40B4-BE49-F238E27FC236}">
                <a16:creationId xmlns:a16="http://schemas.microsoft.com/office/drawing/2014/main" id="{7E5431EB-43D6-4C78-88F2-35E591FE0A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184" t="14953" r="2895" b="50000"/>
          <a:stretch/>
        </p:blipFill>
        <p:spPr>
          <a:xfrm>
            <a:off x="8486274" y="4363452"/>
            <a:ext cx="1620254" cy="154004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47FAFC0-C2F0-4DDC-92E9-5CC88B9556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79" r="27631" b="5008"/>
          <a:stretch/>
        </p:blipFill>
        <p:spPr>
          <a:xfrm>
            <a:off x="6096000" y="5284586"/>
            <a:ext cx="1665054" cy="132093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46DBCB2-EDBE-44E7-B37B-AF9170E4AD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72" r="20821"/>
          <a:stretch/>
        </p:blipFill>
        <p:spPr>
          <a:xfrm>
            <a:off x="3740789" y="153078"/>
            <a:ext cx="1850355" cy="1048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1208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499590" y="1593039"/>
            <a:ext cx="865299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altLang="ar-S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altLang="ar-S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مجموعة (                                      )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0918489" y="735841"/>
            <a:ext cx="18473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455673" y="67318"/>
            <a:ext cx="9023189" cy="187223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اليوم :                                                                                                                 التاريخ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:     /      /      14   هـ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الصف :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 الأول                           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الموضوع :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حرف (           )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المادة:    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لغتي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المكون :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أقرأ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الوحدة  :                 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أسلوب التنفيذ :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جماعي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نوع النشاط :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تشخيصي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الزمن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:   5  دقائق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الهدف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: قراءة الكلمات قراءة بصرية      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الاستراتيجية  :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المساجلة الحلقية الشفهية</a:t>
            </a:r>
            <a:endParaRPr lang="ar-SA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594" y="-4753"/>
            <a:ext cx="1360170" cy="10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صورة ذات صل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0" y="0"/>
            <a:ext cx="1143000" cy="100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74" y="232055"/>
            <a:ext cx="1553653" cy="12600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4334005" y="4096011"/>
            <a:ext cx="3093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 sz="2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 l="9731" t="8130" r="10989" b="81024"/>
          <a:stretch>
            <a:fillRect/>
          </a:stretch>
        </p:blipFill>
        <p:spPr bwMode="auto">
          <a:xfrm>
            <a:off x="1959066" y="2577917"/>
            <a:ext cx="8256634" cy="72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جدول 13"/>
          <p:cNvGraphicFramePr>
            <a:graphicFrameLocks noGrp="1"/>
          </p:cNvGraphicFramePr>
          <p:nvPr>
            <p:extLst/>
          </p:nvPr>
        </p:nvGraphicFramePr>
        <p:xfrm>
          <a:off x="1959066" y="3531869"/>
          <a:ext cx="8370666" cy="2868931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  <a:tableStyleId>{5940675A-B579-460E-94D1-54222C63F5DA}</a:tableStyleId>
              </a:tblPr>
              <a:tblGrid>
                <a:gridCol w="2952000">
                  <a:extLst>
                    <a:ext uri="{9D8B030D-6E8A-4147-A177-3AD203B41FA5}">
                      <a16:colId xmlns:a16="http://schemas.microsoft.com/office/drawing/2014/main" val="419675863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7173321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77360142"/>
                    </a:ext>
                  </a:extLst>
                </a:gridCol>
              </a:tblGrid>
              <a:tr h="800101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rgbClr val="FF0000"/>
                          </a:solidFill>
                        </a:rPr>
                        <a:t>السؤال :   اقرئي الكلمات الآتية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897484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pPr algn="ctr" rtl="1"/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aseline="0" dirty="0"/>
                        <a:t>  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64795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/>
                        <a:t>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dirty="0"/>
                    </a:p>
                    <a:p>
                      <a:pPr algn="ctr" rtl="1"/>
                      <a:r>
                        <a:rPr lang="ar-SA" sz="2800" dirty="0"/>
                        <a:t>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287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002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478829"/>
              </p:ext>
            </p:extLst>
          </p:nvPr>
        </p:nvGraphicFramePr>
        <p:xfrm>
          <a:off x="252105" y="1517305"/>
          <a:ext cx="11749179" cy="477456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10882">
                  <a:extLst>
                    <a:ext uri="{9D8B030D-6E8A-4147-A177-3AD203B41FA5}">
                      <a16:colId xmlns:a16="http://schemas.microsoft.com/office/drawing/2014/main" val="4273354212"/>
                    </a:ext>
                  </a:extLst>
                </a:gridCol>
                <a:gridCol w="828137">
                  <a:extLst>
                    <a:ext uri="{9D8B030D-6E8A-4147-A177-3AD203B41FA5}">
                      <a16:colId xmlns:a16="http://schemas.microsoft.com/office/drawing/2014/main" val="3579596072"/>
                    </a:ext>
                  </a:extLst>
                </a:gridCol>
                <a:gridCol w="2107268">
                  <a:extLst>
                    <a:ext uri="{9D8B030D-6E8A-4147-A177-3AD203B41FA5}">
                      <a16:colId xmlns:a16="http://schemas.microsoft.com/office/drawing/2014/main" val="1062546806"/>
                    </a:ext>
                  </a:extLst>
                </a:gridCol>
                <a:gridCol w="3100105">
                  <a:extLst>
                    <a:ext uri="{9D8B030D-6E8A-4147-A177-3AD203B41FA5}">
                      <a16:colId xmlns:a16="http://schemas.microsoft.com/office/drawing/2014/main" val="3829609538"/>
                    </a:ext>
                  </a:extLst>
                </a:gridCol>
                <a:gridCol w="986394">
                  <a:extLst>
                    <a:ext uri="{9D8B030D-6E8A-4147-A177-3AD203B41FA5}">
                      <a16:colId xmlns:a16="http://schemas.microsoft.com/office/drawing/2014/main" val="3006977144"/>
                    </a:ext>
                  </a:extLst>
                </a:gridCol>
                <a:gridCol w="2060337">
                  <a:extLst>
                    <a:ext uri="{9D8B030D-6E8A-4147-A177-3AD203B41FA5}">
                      <a16:colId xmlns:a16="http://schemas.microsoft.com/office/drawing/2014/main" val="480496723"/>
                    </a:ext>
                  </a:extLst>
                </a:gridCol>
                <a:gridCol w="958909">
                  <a:extLst>
                    <a:ext uri="{9D8B030D-6E8A-4147-A177-3AD203B41FA5}">
                      <a16:colId xmlns:a16="http://schemas.microsoft.com/office/drawing/2014/main" val="619857429"/>
                    </a:ext>
                  </a:extLst>
                </a:gridCol>
                <a:gridCol w="897147">
                  <a:extLst>
                    <a:ext uri="{9D8B030D-6E8A-4147-A177-3AD203B41FA5}">
                      <a16:colId xmlns:a16="http://schemas.microsoft.com/office/drawing/2014/main" val="2854041482"/>
                    </a:ext>
                  </a:extLst>
                </a:gridCol>
              </a:tblGrid>
              <a:tr h="632934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6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الحصة</a:t>
                      </a: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6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اليوم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6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الدرس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6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المكــون</a:t>
                      </a:r>
                      <a:endParaRPr lang="en-US" sz="16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6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الأهـــــداف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6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المهارة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6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استراتيجية     التدريس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6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الوسائل والأنشطة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6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أداة التقـويم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5407183"/>
                  </a:ext>
                </a:extLst>
              </a:tr>
              <a:tr h="4012105"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مدخل وحدة  أسرتي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4- أنشد</a:t>
                      </a:r>
                      <a:endParaRPr lang="ar-S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5- </a:t>
                      </a:r>
                      <a:r>
                        <a:rPr lang="ar-SA" sz="160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ألون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ar-SA" sz="1600" b="1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22860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ar-SA" sz="1600" b="1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22860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ar-SA" sz="1600" b="1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22860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ar-SA" sz="1600" b="1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22860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ar-SA" sz="1600" b="1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- أن تقرأ التلميذة كلمات النشيد بصوت عالٍ وحسن.                                                - أن تذكر التلميذة عنوان النشيد.                                                             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ـ أن تلون الحروف </a:t>
                      </a:r>
                      <a:r>
                        <a:rPr lang="ar-SA" sz="1600" b="1" dirty="0" err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المتشابة</a:t>
                      </a:r>
                      <a:r>
                        <a:rPr lang="ar-SA" sz="160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.</a:t>
                      </a:r>
                      <a:r>
                        <a:rPr lang="ar-SA" sz="160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القراءة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التحدث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فكر زاوج شارك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 </a:t>
                      </a:r>
                      <a:r>
                        <a:rPr kumimoji="0" lang="ar-S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التعلم  التعاوني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- الرؤوس المرقمة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- التعلم باللعب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- المناقشة النشطة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السبورة    لوحة مكبرة للصور  البطاقات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جهاز العرض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ألوان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• ملاحظة وتصويب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• مناقشة</a:t>
                      </a:r>
                      <a:endParaRPr lang="ar-S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• </a:t>
                      </a: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تقويم  ذاتي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950887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B9F9DC9A-3B12-4ABB-83E2-D1CD88692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15" y="169881"/>
            <a:ext cx="11810569" cy="1209740"/>
          </a:xfrm>
          <a:prstGeom prst="rect">
            <a:avLst/>
          </a:prstGeom>
          <a:noFill/>
          <a:ln w="2857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الأسبوع  :  الرابع            الوحدة : الأولى                              المجال : </a:t>
            </a:r>
            <a:r>
              <a:rPr lang="ar-SA" altLang="ar-SA" sz="2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أسرتي</a:t>
            </a:r>
            <a:r>
              <a:rPr kumimoji="0" lang="ar-SA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ar-SA" altLang="ar-SA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AEF8683-01C1-40E7-8148-7170686A38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73" r="22369"/>
          <a:stretch/>
        </p:blipFill>
        <p:spPr>
          <a:xfrm>
            <a:off x="8379575" y="2376237"/>
            <a:ext cx="1724526" cy="210552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0113DBB-839F-4A1C-85FB-7F8430B5A1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26" r="28158"/>
          <a:stretch/>
        </p:blipFill>
        <p:spPr>
          <a:xfrm>
            <a:off x="5614281" y="2261938"/>
            <a:ext cx="2198224" cy="173275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D60449A-2684-4A35-B782-6E572A44CC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72" r="20821"/>
          <a:stretch/>
        </p:blipFill>
        <p:spPr>
          <a:xfrm>
            <a:off x="3763926" y="250658"/>
            <a:ext cx="1850355" cy="1048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6121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516548"/>
              </p:ext>
            </p:extLst>
          </p:nvPr>
        </p:nvGraphicFramePr>
        <p:xfrm>
          <a:off x="221410" y="1213185"/>
          <a:ext cx="11749179" cy="522102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10882">
                  <a:extLst>
                    <a:ext uri="{9D8B030D-6E8A-4147-A177-3AD203B41FA5}">
                      <a16:colId xmlns:a16="http://schemas.microsoft.com/office/drawing/2014/main" val="4273354212"/>
                    </a:ext>
                  </a:extLst>
                </a:gridCol>
                <a:gridCol w="828137">
                  <a:extLst>
                    <a:ext uri="{9D8B030D-6E8A-4147-A177-3AD203B41FA5}">
                      <a16:colId xmlns:a16="http://schemas.microsoft.com/office/drawing/2014/main" val="3579596072"/>
                    </a:ext>
                  </a:extLst>
                </a:gridCol>
                <a:gridCol w="2503023">
                  <a:extLst>
                    <a:ext uri="{9D8B030D-6E8A-4147-A177-3AD203B41FA5}">
                      <a16:colId xmlns:a16="http://schemas.microsoft.com/office/drawing/2014/main" val="1062546806"/>
                    </a:ext>
                  </a:extLst>
                </a:gridCol>
                <a:gridCol w="2967789">
                  <a:extLst>
                    <a:ext uri="{9D8B030D-6E8A-4147-A177-3AD203B41FA5}">
                      <a16:colId xmlns:a16="http://schemas.microsoft.com/office/drawing/2014/main" val="3829609538"/>
                    </a:ext>
                  </a:extLst>
                </a:gridCol>
                <a:gridCol w="978569">
                  <a:extLst>
                    <a:ext uri="{9D8B030D-6E8A-4147-A177-3AD203B41FA5}">
                      <a16:colId xmlns:a16="http://schemas.microsoft.com/office/drawing/2014/main" val="3006977144"/>
                    </a:ext>
                  </a:extLst>
                </a:gridCol>
                <a:gridCol w="1804723">
                  <a:extLst>
                    <a:ext uri="{9D8B030D-6E8A-4147-A177-3AD203B41FA5}">
                      <a16:colId xmlns:a16="http://schemas.microsoft.com/office/drawing/2014/main" val="480496723"/>
                    </a:ext>
                  </a:extLst>
                </a:gridCol>
                <a:gridCol w="958909">
                  <a:extLst>
                    <a:ext uri="{9D8B030D-6E8A-4147-A177-3AD203B41FA5}">
                      <a16:colId xmlns:a16="http://schemas.microsoft.com/office/drawing/2014/main" val="619857429"/>
                    </a:ext>
                  </a:extLst>
                </a:gridCol>
                <a:gridCol w="897147">
                  <a:extLst>
                    <a:ext uri="{9D8B030D-6E8A-4147-A177-3AD203B41FA5}">
                      <a16:colId xmlns:a16="http://schemas.microsoft.com/office/drawing/2014/main" val="2854041482"/>
                    </a:ext>
                  </a:extLst>
                </a:gridCol>
              </a:tblGrid>
              <a:tr h="842056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الحصة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اليوم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0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الدرس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4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المكــون</a:t>
                      </a:r>
                      <a:endParaRPr lang="en-US" sz="18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0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الأهـــــداف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0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المهارة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000" b="1" baseline="0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إستراتيجية</a:t>
                      </a:r>
                      <a:r>
                        <a:rPr lang="ar-SA" sz="20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التدريس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0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الوسائل والأنشطة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أداة التقـويم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5407183"/>
                  </a:ext>
                </a:extLst>
              </a:tr>
              <a:tr h="175207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حرف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الميم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-أن تتحدث التلميذة عن لوحة الصور باستخدام مفردات وجمل تؤدي لجمل النص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أن تقرأ التلميذة بعض كلمات الدرس المحتوية على الحرف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ar-SA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ar-SA" sz="1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قراءة بصرية من خلال الصورة  المعروضة</a:t>
                      </a:r>
                      <a:r>
                        <a:rPr lang="ar-SA" sz="14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التحدث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القراءة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التعليم التعاوني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التدريس التبادلي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فكر زاوج شارك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المناقشة النشطة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اخفض يديك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السبورة    لوحة مكبرة للصور  البطاقات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جهاز العرض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ملاحظة وتصويب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مناقشة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تقويم  ذاتي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950887"/>
                  </a:ext>
                </a:extLst>
              </a:tr>
              <a:tr h="260376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حرف  الميم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-أن تقرأ التلميذة جمل الدرس مقترنة بالصور قراءة بصرية من غير ترتيب</a:t>
                      </a: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.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أن تقرأ التلميذة كلمات الدرس المحتوية على الحرف (</a:t>
                      </a:r>
                      <a:r>
                        <a:rPr lang="ar-SA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</a:t>
                      </a: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قراءة بصرية بدون صورة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التحدث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القراءة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-التعليم التعاوني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المفاهيم الكرتونية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الرؤوس المرقمة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المناقشة</a:t>
                      </a:r>
                      <a:r>
                        <a:rPr lang="ar-SA" sz="1400" b="1" baseline="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النشطة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400" b="1" baseline="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الدقيقة الواحدة</a:t>
                      </a:r>
                      <a:endParaRPr lang="ar-SA" sz="1400" b="1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السبورة  الكتاب   البطاقات    الصور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جهاز العرض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مناقشة واستماع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ملاحظة وتصويب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تقويم  ذاتي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ورقة عمل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4871564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8DCF6AA5-7C2A-4E25-BE9A-31FCAEDC9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" y="54423"/>
            <a:ext cx="11810569" cy="1271623"/>
          </a:xfrm>
          <a:prstGeom prst="rect">
            <a:avLst/>
          </a:prstGeom>
          <a:noFill/>
          <a:ln w="2857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الأسبوع  :  الرابع              الوحدة : الأولى                                     المجال : </a:t>
            </a:r>
            <a:r>
              <a:rPr lang="ar-SA" altLang="ar-SA" sz="2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أسرتي</a:t>
            </a:r>
            <a:r>
              <a:rPr kumimoji="0" lang="ar-SA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ar-SA" altLang="ar-SA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FF2B8164-996E-43CB-8867-AAB77F9C8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72" r="20821"/>
          <a:stretch/>
        </p:blipFill>
        <p:spPr>
          <a:xfrm>
            <a:off x="3753851" y="166142"/>
            <a:ext cx="1850355" cy="924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101545F-6257-498E-89FA-923FD1D915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06" t="17520" r="28552" b="70770"/>
          <a:stretch/>
        </p:blipFill>
        <p:spPr>
          <a:xfrm>
            <a:off x="8164242" y="2886148"/>
            <a:ext cx="2021305" cy="80268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4EFEF2E-7E3C-4B48-83EA-5639BD0E58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947" t="22200" r="26316" b="66090"/>
          <a:stretch/>
        </p:blipFill>
        <p:spPr>
          <a:xfrm>
            <a:off x="8102851" y="2083467"/>
            <a:ext cx="2021306" cy="80268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3FDC9E0-8FD4-4428-92FF-E35A2FEEDD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237" t="25711" r="24557" b="62579"/>
          <a:stretch/>
        </p:blipFill>
        <p:spPr>
          <a:xfrm>
            <a:off x="8060413" y="3917889"/>
            <a:ext cx="2251805" cy="80268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CB1218F-4994-4BEC-9350-C759A0EFDF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447" t="28294" r="28026" b="59996"/>
          <a:stretch/>
        </p:blipFill>
        <p:spPr>
          <a:xfrm>
            <a:off x="7987601" y="4949632"/>
            <a:ext cx="2251805" cy="80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92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895100"/>
              </p:ext>
            </p:extLst>
          </p:nvPr>
        </p:nvGraphicFramePr>
        <p:xfrm>
          <a:off x="258792" y="1485901"/>
          <a:ext cx="11749179" cy="529897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10882">
                  <a:extLst>
                    <a:ext uri="{9D8B030D-6E8A-4147-A177-3AD203B41FA5}">
                      <a16:colId xmlns:a16="http://schemas.microsoft.com/office/drawing/2014/main" val="4273354212"/>
                    </a:ext>
                  </a:extLst>
                </a:gridCol>
                <a:gridCol w="828137">
                  <a:extLst>
                    <a:ext uri="{9D8B030D-6E8A-4147-A177-3AD203B41FA5}">
                      <a16:colId xmlns:a16="http://schemas.microsoft.com/office/drawing/2014/main" val="3579596072"/>
                    </a:ext>
                  </a:extLst>
                </a:gridCol>
                <a:gridCol w="1880482">
                  <a:extLst>
                    <a:ext uri="{9D8B030D-6E8A-4147-A177-3AD203B41FA5}">
                      <a16:colId xmlns:a16="http://schemas.microsoft.com/office/drawing/2014/main" val="1062546806"/>
                    </a:ext>
                  </a:extLst>
                </a:gridCol>
                <a:gridCol w="3326891">
                  <a:extLst>
                    <a:ext uri="{9D8B030D-6E8A-4147-A177-3AD203B41FA5}">
                      <a16:colId xmlns:a16="http://schemas.microsoft.com/office/drawing/2014/main" val="3829609538"/>
                    </a:ext>
                  </a:extLst>
                </a:gridCol>
                <a:gridCol w="986394">
                  <a:extLst>
                    <a:ext uri="{9D8B030D-6E8A-4147-A177-3AD203B41FA5}">
                      <a16:colId xmlns:a16="http://schemas.microsoft.com/office/drawing/2014/main" val="3006977144"/>
                    </a:ext>
                  </a:extLst>
                </a:gridCol>
                <a:gridCol w="1624490">
                  <a:extLst>
                    <a:ext uri="{9D8B030D-6E8A-4147-A177-3AD203B41FA5}">
                      <a16:colId xmlns:a16="http://schemas.microsoft.com/office/drawing/2014/main" val="480496723"/>
                    </a:ext>
                  </a:extLst>
                </a:gridCol>
                <a:gridCol w="1394756">
                  <a:extLst>
                    <a:ext uri="{9D8B030D-6E8A-4147-A177-3AD203B41FA5}">
                      <a16:colId xmlns:a16="http://schemas.microsoft.com/office/drawing/2014/main" val="619857429"/>
                    </a:ext>
                  </a:extLst>
                </a:gridCol>
                <a:gridCol w="897147">
                  <a:extLst>
                    <a:ext uri="{9D8B030D-6E8A-4147-A177-3AD203B41FA5}">
                      <a16:colId xmlns:a16="http://schemas.microsoft.com/office/drawing/2014/main" val="285404148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الحصة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اليوم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0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الدرس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4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المكــون</a:t>
                      </a:r>
                      <a:endParaRPr lang="en-US" sz="18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0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الأهـــــداف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0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المهارة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000" b="1" baseline="0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إستراتيجية</a:t>
                      </a:r>
                      <a:r>
                        <a:rPr lang="ar-SA" sz="20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التدريس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0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الوسائل والأنشطة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أداة التقـويم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5407183"/>
                  </a:ext>
                </a:extLst>
              </a:tr>
              <a:tr h="201721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حرف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الميم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5-أقرأ وأجرد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6-أميز بين الصوت القصير والصوت الطويل (المد)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–– أن تقرأ التلميذة الحرف مجردا مع الحركات القصيرة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أن تقرأ التلميذة حرف الميم مع الحركات القصيرة والطويلة قراءة صحيحة 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القراءة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-التعليم التعاوني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الدلالات اللفظية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الرؤوس المرقمة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التعلم باللعب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المناقشة</a:t>
                      </a:r>
                      <a:r>
                        <a:rPr lang="ar-SA" sz="1400" b="1" baseline="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النشطة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السبورة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الكتاب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لوحة الأصوات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جهاز العرض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حديقة الحروف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مناقشة واستماع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ملاحظة وتصويب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تقويم  ذاتي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ورقة عمل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950887"/>
                  </a:ext>
                </a:extLst>
              </a:tr>
              <a:tr h="236735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حرف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الميم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7 -ألاحظ الحرف وأكتب 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8-  أرسم دائرة حول الحرف(م) ثم أكتبه مع حركته.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ar-S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ar-SA" sz="1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أن تكتب التلميذة الحرف</a:t>
                      </a:r>
                      <a:r>
                        <a:rPr lang="ar-SA" sz="14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ar-SA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(م) </a:t>
                      </a:r>
                      <a:r>
                        <a:rPr lang="ar-SA" sz="1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كتابة صحيحة . 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أن ترسم التلميذة دائرة حول الحرف</a:t>
                      </a:r>
                      <a:r>
                        <a:rPr lang="ar-SA" sz="14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(م)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أن تكتب التلميذة الحرف</a:t>
                      </a:r>
                      <a:r>
                        <a:rPr lang="ar-SA" sz="14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(م)</a:t>
                      </a:r>
                      <a:r>
                        <a:rPr lang="ar-SA" sz="1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في المكان</a:t>
                      </a:r>
                      <a:r>
                        <a:rPr lang="ar-SA" sz="14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المخصص بأشكاله المختلفة مع حركته 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التحدث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الكتابة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التعليم التعاوني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تدريس الأقران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الرؤوس المرقمة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المناقشة</a:t>
                      </a:r>
                      <a:r>
                        <a:rPr lang="ar-SA" sz="1400" b="1" baseline="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النشطة</a:t>
                      </a:r>
                      <a:endParaRPr lang="ar-SA" sz="1400" b="1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171450" indent="-17145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السبورة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الكتاب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لوحة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المنظم الكتابي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جهاز العرض 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ملاحظة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تصويب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مناقشة واستماع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4871564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84B2290B-A8AD-408F-B42E-4E571E355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15" y="136525"/>
            <a:ext cx="11810569" cy="1271623"/>
          </a:xfrm>
          <a:prstGeom prst="rect">
            <a:avLst/>
          </a:prstGeom>
          <a:noFill/>
          <a:ln w="2857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الأسبوع  :  الرابع              الوحدة : الأولى                                     المجال : </a:t>
            </a:r>
            <a:r>
              <a:rPr lang="ar-SA" altLang="ar-SA" sz="2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أسرتي</a:t>
            </a:r>
            <a:r>
              <a:rPr kumimoji="0" lang="ar-SA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ar-SA" altLang="ar-SA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DABA0CD-1320-4ACB-A6F5-1627ABDCE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72" r="20821"/>
          <a:stretch/>
        </p:blipFill>
        <p:spPr>
          <a:xfrm>
            <a:off x="3753851" y="309975"/>
            <a:ext cx="1850355" cy="924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971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755884"/>
              </p:ext>
            </p:extLst>
          </p:nvPr>
        </p:nvGraphicFramePr>
        <p:xfrm>
          <a:off x="221409" y="1494891"/>
          <a:ext cx="11749179" cy="454329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10882">
                  <a:extLst>
                    <a:ext uri="{9D8B030D-6E8A-4147-A177-3AD203B41FA5}">
                      <a16:colId xmlns:a16="http://schemas.microsoft.com/office/drawing/2014/main" val="4273354212"/>
                    </a:ext>
                  </a:extLst>
                </a:gridCol>
                <a:gridCol w="828137">
                  <a:extLst>
                    <a:ext uri="{9D8B030D-6E8A-4147-A177-3AD203B41FA5}">
                      <a16:colId xmlns:a16="http://schemas.microsoft.com/office/drawing/2014/main" val="3579596072"/>
                    </a:ext>
                  </a:extLst>
                </a:gridCol>
                <a:gridCol w="1992787">
                  <a:extLst>
                    <a:ext uri="{9D8B030D-6E8A-4147-A177-3AD203B41FA5}">
                      <a16:colId xmlns:a16="http://schemas.microsoft.com/office/drawing/2014/main" val="1062546806"/>
                    </a:ext>
                  </a:extLst>
                </a:gridCol>
                <a:gridCol w="3214586">
                  <a:extLst>
                    <a:ext uri="{9D8B030D-6E8A-4147-A177-3AD203B41FA5}">
                      <a16:colId xmlns:a16="http://schemas.microsoft.com/office/drawing/2014/main" val="3829609538"/>
                    </a:ext>
                  </a:extLst>
                </a:gridCol>
                <a:gridCol w="986394">
                  <a:extLst>
                    <a:ext uri="{9D8B030D-6E8A-4147-A177-3AD203B41FA5}">
                      <a16:colId xmlns:a16="http://schemas.microsoft.com/office/drawing/2014/main" val="3006977144"/>
                    </a:ext>
                  </a:extLst>
                </a:gridCol>
                <a:gridCol w="2060337">
                  <a:extLst>
                    <a:ext uri="{9D8B030D-6E8A-4147-A177-3AD203B41FA5}">
                      <a16:colId xmlns:a16="http://schemas.microsoft.com/office/drawing/2014/main" val="480496723"/>
                    </a:ext>
                  </a:extLst>
                </a:gridCol>
                <a:gridCol w="958909">
                  <a:extLst>
                    <a:ext uri="{9D8B030D-6E8A-4147-A177-3AD203B41FA5}">
                      <a16:colId xmlns:a16="http://schemas.microsoft.com/office/drawing/2014/main" val="619857429"/>
                    </a:ext>
                  </a:extLst>
                </a:gridCol>
                <a:gridCol w="897147">
                  <a:extLst>
                    <a:ext uri="{9D8B030D-6E8A-4147-A177-3AD203B41FA5}">
                      <a16:colId xmlns:a16="http://schemas.microsoft.com/office/drawing/2014/main" val="285404148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الحصة</a:t>
                      </a:r>
                      <a:r>
                        <a:rPr lang="en-US" sz="1800" b="1" baseline="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اليوم</a:t>
                      </a:r>
                      <a:endParaRPr lang="en-US" sz="18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الدرس</a:t>
                      </a:r>
                      <a:endParaRPr lang="en-US" sz="18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المكــون</a:t>
                      </a:r>
                      <a:endParaRPr lang="en-US" sz="18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الأهـــــداف</a:t>
                      </a:r>
                      <a:endParaRPr lang="en-US" sz="18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المهارة</a:t>
                      </a:r>
                      <a:endParaRPr lang="en-US" sz="18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إستراتيجية     التدريس</a:t>
                      </a:r>
                      <a:endParaRPr lang="en-US" sz="18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الوسائل والأنشطة</a:t>
                      </a:r>
                      <a:endParaRPr lang="en-US" sz="18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أداة التقـويم</a:t>
                      </a:r>
                      <a:endParaRPr lang="en-US" sz="18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5407183"/>
                  </a:ext>
                </a:extLst>
              </a:tr>
              <a:tr h="2127375"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حرف الميم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9- أحاكي </a:t>
                      </a:r>
                      <a:r>
                        <a:rPr lang="ar-SA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فوازا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باستخدام اسمي الإشارة ( هذا وهذه</a:t>
                      </a: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1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1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1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1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1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1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10- أكتب الحرف ،ثم أكمل الناقص ، ثم أكتب الكلمة 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ar-SA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أن تستمع وتحاكي التلميذة </a:t>
                      </a:r>
                      <a:r>
                        <a:rPr lang="ar-SA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فوازا</a:t>
                      </a:r>
                      <a:r>
                        <a:rPr lang="ar-SA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في استخدام اسم الاشارة  .</a:t>
                      </a: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ar-S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- أن تكتب التلميذة الحرف الناقص مع حركته. 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التحدث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القراءة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b="1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الكتابة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القراءة 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التعلم </a:t>
                      </a:r>
                      <a:r>
                        <a:rPr lang="ar-SA" sz="1600" b="1" baseline="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التعاوني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الرؤوس المرقمة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التعلم باللعب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المناقشة</a:t>
                      </a:r>
                      <a:r>
                        <a:rPr lang="ar-SA" sz="1600" b="1" baseline="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النشطة</a:t>
                      </a:r>
                      <a:endParaRPr lang="ar-SA" sz="1600" b="1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171450" indent="-17145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الكتاب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جهاز العرض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بطاقات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ملاحظة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تقويم ذاتي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950887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B7308F3E-FF56-4E20-911C-ED156151B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15" y="136525"/>
            <a:ext cx="11810569" cy="1271623"/>
          </a:xfrm>
          <a:prstGeom prst="rect">
            <a:avLst/>
          </a:prstGeom>
          <a:noFill/>
          <a:ln w="2857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الأسبوع  :  الرابع              الوحدة : الأولى                                     المجال : </a:t>
            </a:r>
            <a:r>
              <a:rPr lang="ar-SA" altLang="ar-SA" sz="2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أسرتي</a:t>
            </a:r>
            <a:r>
              <a:rPr kumimoji="0" lang="ar-SA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ar-SA" altLang="ar-SA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85B012AC-7F02-4991-B204-CD632058B0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72" r="20821"/>
          <a:stretch/>
        </p:blipFill>
        <p:spPr>
          <a:xfrm>
            <a:off x="3779977" y="309975"/>
            <a:ext cx="1850355" cy="924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F8075FD-AC52-4B8E-BF04-FC7F26CD3B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79" t="15890" r="26567" b="24637"/>
          <a:stretch/>
        </p:blipFill>
        <p:spPr>
          <a:xfrm>
            <a:off x="5303956" y="3241603"/>
            <a:ext cx="2961564" cy="170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03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088743"/>
              </p:ext>
            </p:extLst>
          </p:nvPr>
        </p:nvGraphicFramePr>
        <p:xfrm>
          <a:off x="292303" y="1435354"/>
          <a:ext cx="11810569" cy="531382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09172">
                  <a:extLst>
                    <a:ext uri="{9D8B030D-6E8A-4147-A177-3AD203B41FA5}">
                      <a16:colId xmlns:a16="http://schemas.microsoft.com/office/drawing/2014/main" val="4273354212"/>
                    </a:ext>
                  </a:extLst>
                </a:gridCol>
                <a:gridCol w="1021401">
                  <a:extLst>
                    <a:ext uri="{9D8B030D-6E8A-4147-A177-3AD203B41FA5}">
                      <a16:colId xmlns:a16="http://schemas.microsoft.com/office/drawing/2014/main" val="3579596072"/>
                    </a:ext>
                  </a:extLst>
                </a:gridCol>
                <a:gridCol w="2197348">
                  <a:extLst>
                    <a:ext uri="{9D8B030D-6E8A-4147-A177-3AD203B41FA5}">
                      <a16:colId xmlns:a16="http://schemas.microsoft.com/office/drawing/2014/main" val="1062546806"/>
                    </a:ext>
                  </a:extLst>
                </a:gridCol>
                <a:gridCol w="3062110">
                  <a:extLst>
                    <a:ext uri="{9D8B030D-6E8A-4147-A177-3AD203B41FA5}">
                      <a16:colId xmlns:a16="http://schemas.microsoft.com/office/drawing/2014/main" val="3829609538"/>
                    </a:ext>
                  </a:extLst>
                </a:gridCol>
                <a:gridCol w="969846">
                  <a:extLst>
                    <a:ext uri="{9D8B030D-6E8A-4147-A177-3AD203B41FA5}">
                      <a16:colId xmlns:a16="http://schemas.microsoft.com/office/drawing/2014/main" val="3006977144"/>
                    </a:ext>
                  </a:extLst>
                </a:gridCol>
                <a:gridCol w="1726479">
                  <a:extLst>
                    <a:ext uri="{9D8B030D-6E8A-4147-A177-3AD203B41FA5}">
                      <a16:colId xmlns:a16="http://schemas.microsoft.com/office/drawing/2014/main" val="480496723"/>
                    </a:ext>
                  </a:extLst>
                </a:gridCol>
                <a:gridCol w="966154">
                  <a:extLst>
                    <a:ext uri="{9D8B030D-6E8A-4147-A177-3AD203B41FA5}">
                      <a16:colId xmlns:a16="http://schemas.microsoft.com/office/drawing/2014/main" val="619857429"/>
                    </a:ext>
                  </a:extLst>
                </a:gridCol>
                <a:gridCol w="1158059">
                  <a:extLst>
                    <a:ext uri="{9D8B030D-6E8A-4147-A177-3AD203B41FA5}">
                      <a16:colId xmlns:a16="http://schemas.microsoft.com/office/drawing/2014/main" val="2854041482"/>
                    </a:ext>
                  </a:extLst>
                </a:gridCol>
              </a:tblGrid>
              <a:tr h="81982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6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الحصة</a:t>
                      </a: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6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اليوم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6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الدرس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6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المكــون</a:t>
                      </a:r>
                      <a:endParaRPr lang="en-US" sz="16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6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الأهـــــداف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6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المهارة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600" b="1" baseline="0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إستراتيجية</a:t>
                      </a:r>
                      <a:r>
                        <a:rPr lang="ar-SA" sz="16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التدريس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6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الوسائل والأنشطة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6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أداة التقـويم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5407183"/>
                  </a:ext>
                </a:extLst>
              </a:tr>
              <a:tr h="174365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حرف 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الباء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-أن تتحدث التلميذة عن لوحة الصور باستخدام مفردات وجمل تؤدي لجمل النص 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أن تقرأ التلميذة بعض كلمات الدرس المحتوية على الحرف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ar-SA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ب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ar-SA" sz="16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قراءة بصرية من خلال الصورة  المعروضة</a:t>
                      </a:r>
                      <a:r>
                        <a:rPr lang="ar-SA" sz="16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6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التحدث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القراءة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التعليم التعاوني  -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التدريس التبادلي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فكر زاوج شارك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المناقشة النشطة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اخفض يديك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السبورة    لوحة مكبرة للصور  البطاقات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جهاز العرض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• ملاحظة وتصويب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• مناقشة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تقويم  ذاتي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950887"/>
                  </a:ext>
                </a:extLst>
              </a:tr>
              <a:tr h="25491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حرف 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الباء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-أن تقرأ التلميذة جمل الدرس مقترنة بالصور قراءة بصرية من غير ترتيب</a:t>
                      </a: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.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أن تقرأ التلميذة كلمات الدرس المحتوية على الحرف (</a:t>
                      </a:r>
                      <a:r>
                        <a:rPr lang="ar-SA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ب</a:t>
                      </a: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قراءة بصرية بدون صورة 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التحدث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القراءة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التعليم التعاوني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المفاهيم الكرتونية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المساجلة الحلقية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المناقشة</a:t>
                      </a:r>
                      <a:r>
                        <a:rPr lang="ar-SA" sz="1600" b="1" baseline="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النشطة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600" b="1" baseline="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الدقيقة الواحدة</a:t>
                      </a:r>
                      <a:endParaRPr lang="ar-SA" sz="1600" b="1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السبورة - الكتاب   البطاقات    الصور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جهاز العرض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مناقشة واستماع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ملاحظة وتصويب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تقويم  ذاتي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ورقة عمل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4871564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39A50B34-F4A6-46F1-9316-0ACB39703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15" y="136525"/>
            <a:ext cx="11810569" cy="1271623"/>
          </a:xfrm>
          <a:prstGeom prst="rect">
            <a:avLst/>
          </a:prstGeom>
          <a:noFill/>
          <a:ln w="2857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الأسبوع  :  الرابع              الوحدة : الأولى                                     المجال : </a:t>
            </a:r>
            <a:r>
              <a:rPr lang="ar-SA" altLang="ar-SA" sz="2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أسرتي</a:t>
            </a:r>
            <a:r>
              <a:rPr kumimoji="0" lang="ar-SA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ar-SA" altLang="ar-SA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AD09B76-82EA-44E6-8205-9809AADA26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72" r="20821"/>
          <a:stretch/>
        </p:blipFill>
        <p:spPr>
          <a:xfrm>
            <a:off x="3741819" y="309975"/>
            <a:ext cx="1850355" cy="924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1D0B9BE-2354-459F-B763-1331F2685F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47" t="22200" r="26316" b="66090"/>
          <a:stretch/>
        </p:blipFill>
        <p:spPr>
          <a:xfrm>
            <a:off x="8261864" y="2476652"/>
            <a:ext cx="2021306" cy="65973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028F0F6-7DB0-43F1-B45B-7FC3E5DDCB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606" t="17520" r="28552" b="70770"/>
          <a:stretch/>
        </p:blipFill>
        <p:spPr>
          <a:xfrm>
            <a:off x="8261864" y="3153445"/>
            <a:ext cx="2021305" cy="65973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C4A3842-B5EA-45F2-ACBF-517CEA3156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237" t="25711" r="24557" b="62579"/>
          <a:stretch/>
        </p:blipFill>
        <p:spPr>
          <a:xfrm>
            <a:off x="8357371" y="4493391"/>
            <a:ext cx="1925798" cy="80268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C67F5B2-55B0-4B86-899B-17C69414600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447" t="28294" r="28026" b="59996"/>
          <a:stretch/>
        </p:blipFill>
        <p:spPr>
          <a:xfrm>
            <a:off x="8261864" y="5496539"/>
            <a:ext cx="1925799" cy="70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04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096588"/>
              </p:ext>
            </p:extLst>
          </p:nvPr>
        </p:nvGraphicFramePr>
        <p:xfrm>
          <a:off x="258792" y="1485901"/>
          <a:ext cx="11749179" cy="514044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10882">
                  <a:extLst>
                    <a:ext uri="{9D8B030D-6E8A-4147-A177-3AD203B41FA5}">
                      <a16:colId xmlns:a16="http://schemas.microsoft.com/office/drawing/2014/main" val="4273354212"/>
                    </a:ext>
                  </a:extLst>
                </a:gridCol>
                <a:gridCol w="828137">
                  <a:extLst>
                    <a:ext uri="{9D8B030D-6E8A-4147-A177-3AD203B41FA5}">
                      <a16:colId xmlns:a16="http://schemas.microsoft.com/office/drawing/2014/main" val="3579596072"/>
                    </a:ext>
                  </a:extLst>
                </a:gridCol>
                <a:gridCol w="1880482">
                  <a:extLst>
                    <a:ext uri="{9D8B030D-6E8A-4147-A177-3AD203B41FA5}">
                      <a16:colId xmlns:a16="http://schemas.microsoft.com/office/drawing/2014/main" val="1062546806"/>
                    </a:ext>
                  </a:extLst>
                </a:gridCol>
                <a:gridCol w="3326891">
                  <a:extLst>
                    <a:ext uri="{9D8B030D-6E8A-4147-A177-3AD203B41FA5}">
                      <a16:colId xmlns:a16="http://schemas.microsoft.com/office/drawing/2014/main" val="3829609538"/>
                    </a:ext>
                  </a:extLst>
                </a:gridCol>
                <a:gridCol w="986394">
                  <a:extLst>
                    <a:ext uri="{9D8B030D-6E8A-4147-A177-3AD203B41FA5}">
                      <a16:colId xmlns:a16="http://schemas.microsoft.com/office/drawing/2014/main" val="3006977144"/>
                    </a:ext>
                  </a:extLst>
                </a:gridCol>
                <a:gridCol w="1624490">
                  <a:extLst>
                    <a:ext uri="{9D8B030D-6E8A-4147-A177-3AD203B41FA5}">
                      <a16:colId xmlns:a16="http://schemas.microsoft.com/office/drawing/2014/main" val="480496723"/>
                    </a:ext>
                  </a:extLst>
                </a:gridCol>
                <a:gridCol w="1394756">
                  <a:extLst>
                    <a:ext uri="{9D8B030D-6E8A-4147-A177-3AD203B41FA5}">
                      <a16:colId xmlns:a16="http://schemas.microsoft.com/office/drawing/2014/main" val="619857429"/>
                    </a:ext>
                  </a:extLst>
                </a:gridCol>
                <a:gridCol w="897147">
                  <a:extLst>
                    <a:ext uri="{9D8B030D-6E8A-4147-A177-3AD203B41FA5}">
                      <a16:colId xmlns:a16="http://schemas.microsoft.com/office/drawing/2014/main" val="2854041482"/>
                    </a:ext>
                  </a:extLst>
                </a:gridCol>
              </a:tblGrid>
              <a:tr h="86237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الحصة</a:t>
                      </a:r>
                      <a:r>
                        <a:rPr lang="en-US" sz="1800" baseline="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اليوم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الدرس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المكــون</a:t>
                      </a:r>
                      <a:endParaRPr lang="en-US" sz="18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الأهـــــداف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المهارة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إستراتيجية</a:t>
                      </a: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التدريس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الوسائل والأنشطة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أداة التقـويم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5407183"/>
                  </a:ext>
                </a:extLst>
              </a:tr>
              <a:tr h="192903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حرف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الباء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5-أقرأ وأجرد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6-أميز بين الصوت القصير والصوت الطويل (المد)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أن تقرأ التلميذة الحرف مجردا مع الحركات القصيرة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أن تقرأ التلميذة حرف الباء مع الحركات القصيرة والطويلة قراءة صحيحة 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القراءة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الكتابة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-التعليم التعاوني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الدلالات اللفظية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الرؤوس المرقمة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التعلم باللعب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المناقشة</a:t>
                      </a:r>
                      <a:r>
                        <a:rPr lang="ar-SA" sz="1600" b="1" baseline="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النشطة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السبورة 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الكتاب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لوحة الأصوات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جهاز العرض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حديقة الحروف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مناقشة واستماع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ملاحظة وتصويب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تقويم  ذاتي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ورقة عمل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950887"/>
                  </a:ext>
                </a:extLst>
              </a:tr>
              <a:tr h="223267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حرف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الباء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7 -ألاحظ الحرف وأكتب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8-  أرسم دائرة حول الحرف ثم أكتبه 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-</a:t>
                      </a:r>
                      <a:r>
                        <a:rPr lang="ar-SA" sz="16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أن تكتب التلميذة الحرف</a:t>
                      </a:r>
                      <a:r>
                        <a:rPr lang="ar-SA" sz="16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ar-SA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(ب) </a:t>
                      </a:r>
                      <a:r>
                        <a:rPr lang="ar-SA" sz="16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كتابة صحيحة .  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أن ترسم التلميذة دائرة حول الحرف</a:t>
                      </a:r>
                      <a:r>
                        <a:rPr lang="ar-SA" sz="16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(ب)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6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أن تكتب التلميذة الحرف</a:t>
                      </a:r>
                      <a:r>
                        <a:rPr lang="ar-SA" sz="16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(ب)</a:t>
                      </a:r>
                      <a:r>
                        <a:rPr lang="ar-SA" sz="16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في المكان</a:t>
                      </a:r>
                      <a:r>
                        <a:rPr lang="ar-SA" sz="16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6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المخصص بأشكاله المختلفة مع حركته 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التحدث 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الكتابة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التعليم التعاوني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تدريس الأقران</a:t>
                      </a:r>
                      <a:endParaRPr lang="ar-S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الرؤوس المرقمة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المناقشة</a:t>
                      </a:r>
                      <a:r>
                        <a:rPr lang="ar-SA" sz="1600" b="1" baseline="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النشطة</a:t>
                      </a:r>
                      <a:endParaRPr lang="ar-SA" sz="1600" b="1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171450" indent="-17145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السبورة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الكتاب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لوحة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المنظم الكتابي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جهاز العرض  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ملاحظة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تصويب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مناقشة واستماع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4871564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84B2290B-A8AD-408F-B42E-4E571E355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15" y="136525"/>
            <a:ext cx="11810569" cy="1271623"/>
          </a:xfrm>
          <a:prstGeom prst="rect">
            <a:avLst/>
          </a:prstGeom>
          <a:noFill/>
          <a:ln w="2857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الأسبوع  :  الرابع              الوحدة : الأولى                                     المجال : </a:t>
            </a:r>
            <a:r>
              <a:rPr lang="ar-SA" altLang="ar-SA" sz="2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أسرتي</a:t>
            </a:r>
            <a:r>
              <a:rPr kumimoji="0" lang="ar-SA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ar-SA" altLang="ar-SA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DABA0CD-1320-4ACB-A6F5-1627ABDCE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72" r="20821"/>
          <a:stretch/>
        </p:blipFill>
        <p:spPr>
          <a:xfrm>
            <a:off x="3766914" y="231651"/>
            <a:ext cx="1850355" cy="924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3806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2916</Words>
  <Application>Microsoft Office PowerPoint</Application>
  <PresentationFormat>شاشة عريضة</PresentationFormat>
  <Paragraphs>1493</Paragraphs>
  <Slides>30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40" baseType="lpstr">
      <vt:lpstr>A 3D Max Khaybar.</vt:lpstr>
      <vt:lpstr>Akhbar MT</vt:lpstr>
      <vt:lpstr>AL-Mohanad</vt:lpstr>
      <vt:lpstr>Andalus</vt:lpstr>
      <vt:lpstr>Arial</vt:lpstr>
      <vt:lpstr>Calibri</vt:lpstr>
      <vt:lpstr>Calibri Light</vt:lpstr>
      <vt:lpstr>Mudir MT</vt:lpstr>
      <vt:lpstr>Times New Roman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****</dc:creator>
  <cp:lastModifiedBy>بالقرآن نحيا حصة القرني</cp:lastModifiedBy>
  <cp:revision>8</cp:revision>
  <dcterms:created xsi:type="dcterms:W3CDTF">2018-09-11T23:34:50Z</dcterms:created>
  <dcterms:modified xsi:type="dcterms:W3CDTF">2018-09-14T12:05:21Z</dcterms:modified>
</cp:coreProperties>
</file>