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6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4601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315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13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077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776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121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9026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2306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533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983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4642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3178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مربع نص 15"/>
          <p:cNvSpPr txBox="1"/>
          <p:nvPr/>
        </p:nvSpPr>
        <p:spPr>
          <a:xfrm>
            <a:off x="990600" y="536268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التصنيف وفق أكثر من خاصية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Teardrop 5"/>
          <p:cNvSpPr/>
          <p:nvPr/>
        </p:nvSpPr>
        <p:spPr>
          <a:xfrm>
            <a:off x="7848600" y="579811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1-3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2343" y="1383159"/>
            <a:ext cx="7543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FF0000"/>
                </a:solidFill>
              </a:rPr>
              <a:t>أصنف الأشياء وفق أكثر من خاصية 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828800"/>
            <a:ext cx="638175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ardrop 8"/>
          <p:cNvSpPr/>
          <p:nvPr/>
        </p:nvSpPr>
        <p:spPr>
          <a:xfrm>
            <a:off x="1058" y="43543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14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4790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2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4414" y="1363706"/>
            <a:ext cx="7156001" cy="4919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شكل بيضاوي 13"/>
          <p:cNvSpPr/>
          <p:nvPr/>
        </p:nvSpPr>
        <p:spPr>
          <a:xfrm>
            <a:off x="2819400" y="1482804"/>
            <a:ext cx="1071570" cy="110866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7" name="شكل بيضاوي 14"/>
          <p:cNvSpPr/>
          <p:nvPr/>
        </p:nvSpPr>
        <p:spPr>
          <a:xfrm>
            <a:off x="1428728" y="1785256"/>
            <a:ext cx="1071570" cy="104430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8" name="مربع نص 16"/>
          <p:cNvSpPr txBox="1"/>
          <p:nvPr/>
        </p:nvSpPr>
        <p:spPr>
          <a:xfrm>
            <a:off x="2971800" y="2609671"/>
            <a:ext cx="128588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7200" dirty="0" smtClean="0">
                <a:solidFill>
                  <a:srgbClr val="FF0000"/>
                </a:solidFill>
              </a:rPr>
              <a:t>×</a:t>
            </a:r>
            <a:endParaRPr lang="ar-EG" sz="7200" dirty="0">
              <a:solidFill>
                <a:srgbClr val="FF0000"/>
              </a:solidFill>
            </a:endParaRPr>
          </a:p>
        </p:txBody>
      </p:sp>
      <p:sp>
        <p:nvSpPr>
          <p:cNvPr id="9" name="مربع نص 17"/>
          <p:cNvSpPr txBox="1"/>
          <p:nvPr/>
        </p:nvSpPr>
        <p:spPr>
          <a:xfrm>
            <a:off x="3666888" y="1265868"/>
            <a:ext cx="128588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9600" dirty="0" smtClean="0">
                <a:solidFill>
                  <a:srgbClr val="FF0000"/>
                </a:solidFill>
              </a:rPr>
              <a:t>×</a:t>
            </a:r>
            <a:endParaRPr lang="ar-EG" sz="9600" dirty="0">
              <a:solidFill>
                <a:srgbClr val="FF0000"/>
              </a:solidFill>
            </a:endParaRPr>
          </a:p>
        </p:txBody>
      </p:sp>
      <p:sp>
        <p:nvSpPr>
          <p:cNvPr id="10" name="شكل بيضاوي 19"/>
          <p:cNvSpPr/>
          <p:nvPr/>
        </p:nvSpPr>
        <p:spPr>
          <a:xfrm>
            <a:off x="1553028" y="4049487"/>
            <a:ext cx="885371" cy="9289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1" name="شكل بيضاوي 20"/>
          <p:cNvSpPr/>
          <p:nvPr/>
        </p:nvSpPr>
        <p:spPr>
          <a:xfrm>
            <a:off x="2220686" y="5029200"/>
            <a:ext cx="827314" cy="95160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2" name="مربع نص 21"/>
          <p:cNvSpPr txBox="1"/>
          <p:nvPr/>
        </p:nvSpPr>
        <p:spPr>
          <a:xfrm>
            <a:off x="3200400" y="5029200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0000"/>
                </a:solidFill>
              </a:rPr>
              <a:t>×</a:t>
            </a:r>
            <a:endParaRPr lang="ar-EG" sz="6600" dirty="0">
              <a:solidFill>
                <a:srgbClr val="FF0000"/>
              </a:solidFill>
            </a:endParaRPr>
          </a:p>
        </p:txBody>
      </p:sp>
      <p:sp>
        <p:nvSpPr>
          <p:cNvPr id="13" name="شكل بيضاوي 31"/>
          <p:cNvSpPr/>
          <p:nvPr/>
        </p:nvSpPr>
        <p:spPr>
          <a:xfrm>
            <a:off x="4714876" y="2649590"/>
            <a:ext cx="1071570" cy="110866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4" name="مربع نص 33"/>
          <p:cNvSpPr txBox="1"/>
          <p:nvPr/>
        </p:nvSpPr>
        <p:spPr>
          <a:xfrm>
            <a:off x="1990716" y="2514600"/>
            <a:ext cx="128588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9600" dirty="0" smtClean="0">
                <a:solidFill>
                  <a:srgbClr val="FF0000"/>
                </a:solidFill>
              </a:rPr>
              <a:t>×</a:t>
            </a:r>
            <a:endParaRPr lang="ar-EG" sz="9600" dirty="0">
              <a:solidFill>
                <a:srgbClr val="FF0000"/>
              </a:solidFill>
            </a:endParaRPr>
          </a:p>
        </p:txBody>
      </p:sp>
      <p:sp>
        <p:nvSpPr>
          <p:cNvPr id="15" name="مربع نص 34"/>
          <p:cNvSpPr txBox="1"/>
          <p:nvPr/>
        </p:nvSpPr>
        <p:spPr>
          <a:xfrm>
            <a:off x="4495800" y="5029200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0000"/>
                </a:solidFill>
              </a:rPr>
              <a:t>×</a:t>
            </a:r>
            <a:endParaRPr lang="ar-EG" sz="6600" dirty="0">
              <a:solidFill>
                <a:srgbClr val="FF0000"/>
              </a:solidFill>
            </a:endParaRPr>
          </a:p>
        </p:txBody>
      </p:sp>
      <p:sp>
        <p:nvSpPr>
          <p:cNvPr id="16" name="مربع نص 35"/>
          <p:cNvSpPr txBox="1"/>
          <p:nvPr/>
        </p:nvSpPr>
        <p:spPr>
          <a:xfrm>
            <a:off x="2743200" y="4108608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0000"/>
                </a:solidFill>
              </a:rPr>
              <a:t>×</a:t>
            </a:r>
            <a:endParaRPr lang="ar-EG" sz="6600" dirty="0">
              <a:solidFill>
                <a:srgbClr val="FF0000"/>
              </a:solidFill>
            </a:endParaRPr>
          </a:p>
        </p:txBody>
      </p:sp>
      <p:sp>
        <p:nvSpPr>
          <p:cNvPr id="1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التصنيف وفق أكثر من خاصية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8" name="Teardrop 1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1-3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8421" y="740622"/>
            <a:ext cx="75438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000" b="1" dirty="0" smtClean="0">
                <a:solidFill>
                  <a:srgbClr val="FF0000"/>
                </a:solidFill>
              </a:rPr>
              <a:t>يصف الطالب الشكل الملون داخل الإطار ثم يحوط الشكل المماثل له . ويضع علامة × على الشك المختلف  عنه .</a:t>
            </a:r>
          </a:p>
        </p:txBody>
      </p:sp>
      <p:sp>
        <p:nvSpPr>
          <p:cNvPr id="20" name="شكل بيضاوي 20"/>
          <p:cNvSpPr/>
          <p:nvPr/>
        </p:nvSpPr>
        <p:spPr>
          <a:xfrm>
            <a:off x="4309830" y="4072684"/>
            <a:ext cx="871770" cy="95160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1" name="Teardrop 8"/>
          <p:cNvSpPr/>
          <p:nvPr/>
        </p:nvSpPr>
        <p:spPr>
          <a:xfrm>
            <a:off x="76200" y="43543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14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86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 animBg="1"/>
      <p:bldP spid="11" grpId="0" animBg="1"/>
      <p:bldP spid="12" grpId="0"/>
      <p:bldP spid="13" grpId="0" animBg="1"/>
      <p:bldP spid="14" grpId="0"/>
      <p:bldP spid="15" grpId="0"/>
      <p:bldP spid="16" grpId="0"/>
      <p:bldP spid="17" grpId="0" animBg="1"/>
      <p:bldP spid="18" grpId="0" animBg="1"/>
      <p:bldP spid="19" grpId="0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3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شكل بيضاوي 19"/>
          <p:cNvSpPr/>
          <p:nvPr/>
        </p:nvSpPr>
        <p:spPr>
          <a:xfrm>
            <a:off x="4867249" y="1533492"/>
            <a:ext cx="1357322" cy="157163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6721" y="1247740"/>
            <a:ext cx="7515279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شكل بيضاوي 21"/>
          <p:cNvSpPr/>
          <p:nvPr/>
        </p:nvSpPr>
        <p:spPr>
          <a:xfrm>
            <a:off x="4835308" y="1533492"/>
            <a:ext cx="1357322" cy="157163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8" name="شكل بيضاوي 22"/>
          <p:cNvSpPr/>
          <p:nvPr/>
        </p:nvSpPr>
        <p:spPr>
          <a:xfrm>
            <a:off x="3081299" y="2247872"/>
            <a:ext cx="1357322" cy="157163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9" name="مربع نص 24"/>
          <p:cNvSpPr txBox="1"/>
          <p:nvPr/>
        </p:nvSpPr>
        <p:spPr>
          <a:xfrm>
            <a:off x="4009993" y="2533624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0000"/>
                </a:solidFill>
              </a:rPr>
              <a:t>×</a:t>
            </a:r>
            <a:endParaRPr lang="ar-EG" sz="6600" dirty="0">
              <a:solidFill>
                <a:srgbClr val="FF0000"/>
              </a:solidFill>
            </a:endParaRPr>
          </a:p>
        </p:txBody>
      </p:sp>
      <p:sp>
        <p:nvSpPr>
          <p:cNvPr id="10" name="مربع نص 25"/>
          <p:cNvSpPr txBox="1"/>
          <p:nvPr/>
        </p:nvSpPr>
        <p:spPr>
          <a:xfrm>
            <a:off x="1723977" y="2711512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0070C0"/>
                </a:solidFill>
              </a:rPr>
              <a:t>×</a:t>
            </a:r>
            <a:endParaRPr lang="ar-EG" sz="6600" dirty="0">
              <a:solidFill>
                <a:srgbClr val="0070C0"/>
              </a:solidFill>
            </a:endParaRPr>
          </a:p>
        </p:txBody>
      </p:sp>
      <p:sp>
        <p:nvSpPr>
          <p:cNvPr id="11" name="مربع نص 26"/>
          <p:cNvSpPr txBox="1"/>
          <p:nvPr/>
        </p:nvSpPr>
        <p:spPr>
          <a:xfrm>
            <a:off x="3652803" y="1568504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0000"/>
                </a:solidFill>
              </a:rPr>
              <a:t>×</a:t>
            </a:r>
            <a:endParaRPr lang="ar-EG" sz="6600" dirty="0">
              <a:solidFill>
                <a:srgbClr val="FF0000"/>
              </a:solidFill>
            </a:endParaRPr>
          </a:p>
        </p:txBody>
      </p:sp>
      <p:sp>
        <p:nvSpPr>
          <p:cNvPr id="12" name="مربع نص 27"/>
          <p:cNvSpPr txBox="1"/>
          <p:nvPr/>
        </p:nvSpPr>
        <p:spPr>
          <a:xfrm>
            <a:off x="2152605" y="1462054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0000"/>
                </a:solidFill>
              </a:rPr>
              <a:t>×</a:t>
            </a:r>
            <a:endParaRPr lang="ar-EG" sz="6600" dirty="0">
              <a:solidFill>
                <a:srgbClr val="FF0000"/>
              </a:solidFill>
            </a:endParaRPr>
          </a:p>
        </p:txBody>
      </p:sp>
      <p:sp>
        <p:nvSpPr>
          <p:cNvPr id="13" name="شكل بيضاوي 28"/>
          <p:cNvSpPr/>
          <p:nvPr/>
        </p:nvSpPr>
        <p:spPr>
          <a:xfrm>
            <a:off x="5081563" y="4533888"/>
            <a:ext cx="1000132" cy="128588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4" name="شكل بيضاوي 29"/>
          <p:cNvSpPr/>
          <p:nvPr/>
        </p:nvSpPr>
        <p:spPr>
          <a:xfrm>
            <a:off x="2866985" y="4176698"/>
            <a:ext cx="1000132" cy="128588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5" name="شكل بيضاوي 30"/>
          <p:cNvSpPr/>
          <p:nvPr/>
        </p:nvSpPr>
        <p:spPr>
          <a:xfrm>
            <a:off x="1152473" y="4462450"/>
            <a:ext cx="1000132" cy="128588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" name="مربع نص 31"/>
          <p:cNvSpPr txBox="1"/>
          <p:nvPr/>
        </p:nvSpPr>
        <p:spPr>
          <a:xfrm>
            <a:off x="4081431" y="4462450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0000"/>
                </a:solidFill>
              </a:rPr>
              <a:t>×</a:t>
            </a:r>
            <a:endParaRPr lang="ar-EG" sz="6600" dirty="0">
              <a:solidFill>
                <a:srgbClr val="FF0000"/>
              </a:solidFill>
            </a:endParaRPr>
          </a:p>
        </p:txBody>
      </p:sp>
      <p:sp>
        <p:nvSpPr>
          <p:cNvPr id="17" name="مربع نص 33"/>
          <p:cNvSpPr txBox="1"/>
          <p:nvPr/>
        </p:nvSpPr>
        <p:spPr>
          <a:xfrm>
            <a:off x="1723977" y="4462450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0000"/>
                </a:solidFill>
              </a:rPr>
              <a:t>×</a:t>
            </a:r>
            <a:endParaRPr lang="ar-EG" sz="6600" dirty="0">
              <a:solidFill>
                <a:srgbClr val="FF0000"/>
              </a:solidFill>
            </a:endParaRPr>
          </a:p>
        </p:txBody>
      </p:sp>
      <p:sp>
        <p:nvSpPr>
          <p:cNvPr id="18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التصنيف وفق أكثر من خاصية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9" name="Teardrop 18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1-3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8421" y="740622"/>
            <a:ext cx="75438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000" b="1" dirty="0" smtClean="0">
                <a:solidFill>
                  <a:srgbClr val="FF0000"/>
                </a:solidFill>
              </a:rPr>
              <a:t>يصف الطالب حجم الشيء داخل الإطار ويتعرف لونه . ثم يحوط الشيء المماثل له ، ويضع علامة × على الشيء المختلف عنه .</a:t>
            </a:r>
          </a:p>
        </p:txBody>
      </p:sp>
      <p:sp>
        <p:nvSpPr>
          <p:cNvPr id="21" name="شكل بيضاوي 21"/>
          <p:cNvSpPr/>
          <p:nvPr/>
        </p:nvSpPr>
        <p:spPr>
          <a:xfrm>
            <a:off x="1045316" y="1336684"/>
            <a:ext cx="1357322" cy="157163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2" name="مربع نص 31"/>
          <p:cNvSpPr txBox="1"/>
          <p:nvPr/>
        </p:nvSpPr>
        <p:spPr>
          <a:xfrm>
            <a:off x="3267068" y="4876800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0000"/>
                </a:solidFill>
              </a:rPr>
              <a:t>×</a:t>
            </a:r>
            <a:endParaRPr lang="ar-EG" sz="6600" dirty="0">
              <a:solidFill>
                <a:srgbClr val="FF0000"/>
              </a:solidFill>
            </a:endParaRPr>
          </a:p>
        </p:txBody>
      </p:sp>
      <p:sp>
        <p:nvSpPr>
          <p:cNvPr id="23" name="Teardrop 8"/>
          <p:cNvSpPr/>
          <p:nvPr/>
        </p:nvSpPr>
        <p:spPr>
          <a:xfrm>
            <a:off x="76200" y="43543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15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464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/>
      <p:bldP spid="17" grpId="0"/>
      <p:bldP spid="18" grpId="0" animBg="1"/>
      <p:bldP spid="19" grpId="0" animBg="1"/>
      <p:bldP spid="20" grpId="0"/>
      <p:bldP spid="21" grpId="0" animBg="1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4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6667" y="1409664"/>
            <a:ext cx="7793933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شكل بيضاوي 14"/>
          <p:cNvSpPr/>
          <p:nvPr/>
        </p:nvSpPr>
        <p:spPr>
          <a:xfrm>
            <a:off x="3245559" y="1494971"/>
            <a:ext cx="1214446" cy="9869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8" name="مربع نص 16"/>
          <p:cNvSpPr txBox="1"/>
          <p:nvPr/>
        </p:nvSpPr>
        <p:spPr>
          <a:xfrm>
            <a:off x="2316865" y="2481234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0000"/>
                </a:solidFill>
              </a:rPr>
              <a:t>×</a:t>
            </a:r>
            <a:endParaRPr lang="ar-EG" sz="6600" dirty="0">
              <a:solidFill>
                <a:srgbClr val="FF0000"/>
              </a:solidFill>
            </a:endParaRPr>
          </a:p>
        </p:txBody>
      </p:sp>
      <p:sp>
        <p:nvSpPr>
          <p:cNvPr id="9" name="شكل بيضاوي 22"/>
          <p:cNvSpPr/>
          <p:nvPr/>
        </p:nvSpPr>
        <p:spPr>
          <a:xfrm>
            <a:off x="3745625" y="2801256"/>
            <a:ext cx="1143008" cy="88537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0" name="شكل بيضاوي 23"/>
          <p:cNvSpPr/>
          <p:nvPr/>
        </p:nvSpPr>
        <p:spPr>
          <a:xfrm>
            <a:off x="816667" y="2481943"/>
            <a:ext cx="1214446" cy="9289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1" name="مربع نص 24"/>
          <p:cNvSpPr txBox="1"/>
          <p:nvPr/>
        </p:nvSpPr>
        <p:spPr>
          <a:xfrm>
            <a:off x="1388171" y="1409664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0000"/>
                </a:solidFill>
              </a:rPr>
              <a:t>×</a:t>
            </a:r>
            <a:endParaRPr lang="ar-EG" sz="6600" dirty="0">
              <a:solidFill>
                <a:srgbClr val="FF0000"/>
              </a:solidFill>
            </a:endParaRPr>
          </a:p>
        </p:txBody>
      </p:sp>
      <p:sp>
        <p:nvSpPr>
          <p:cNvPr id="12" name="مربع نص 25"/>
          <p:cNvSpPr txBox="1"/>
          <p:nvPr/>
        </p:nvSpPr>
        <p:spPr>
          <a:xfrm>
            <a:off x="4817195" y="1766854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0000"/>
                </a:solidFill>
              </a:rPr>
              <a:t>×</a:t>
            </a:r>
            <a:endParaRPr lang="ar-EG" sz="6600" dirty="0">
              <a:solidFill>
                <a:srgbClr val="FF0000"/>
              </a:solidFill>
            </a:endParaRPr>
          </a:p>
        </p:txBody>
      </p:sp>
      <p:sp>
        <p:nvSpPr>
          <p:cNvPr id="13" name="شكل بيضاوي 26"/>
          <p:cNvSpPr/>
          <p:nvPr/>
        </p:nvSpPr>
        <p:spPr>
          <a:xfrm>
            <a:off x="4354286" y="5181600"/>
            <a:ext cx="1463041" cy="107405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4" name="شكل بيضاوي 27"/>
          <p:cNvSpPr/>
          <p:nvPr/>
        </p:nvSpPr>
        <p:spPr>
          <a:xfrm>
            <a:off x="3481348" y="4034971"/>
            <a:ext cx="1319252" cy="11901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5" name="شكل بيضاوي 28"/>
          <p:cNvSpPr/>
          <p:nvPr/>
        </p:nvSpPr>
        <p:spPr>
          <a:xfrm>
            <a:off x="914399" y="5138057"/>
            <a:ext cx="1596571" cy="11321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" name="مربع نص 29"/>
          <p:cNvSpPr txBox="1"/>
          <p:nvPr/>
        </p:nvSpPr>
        <p:spPr>
          <a:xfrm>
            <a:off x="4817195" y="4159320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FF00"/>
                </a:solidFill>
              </a:rPr>
              <a:t>×</a:t>
            </a:r>
            <a:endParaRPr lang="ar-EG" sz="6600" dirty="0">
              <a:solidFill>
                <a:srgbClr val="FFFF00"/>
              </a:solidFill>
            </a:endParaRPr>
          </a:p>
        </p:txBody>
      </p:sp>
      <p:sp>
        <p:nvSpPr>
          <p:cNvPr id="17" name="مربع نص 30"/>
          <p:cNvSpPr txBox="1"/>
          <p:nvPr/>
        </p:nvSpPr>
        <p:spPr>
          <a:xfrm>
            <a:off x="2245427" y="4481498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FF00"/>
                </a:solidFill>
              </a:rPr>
              <a:t>×</a:t>
            </a:r>
            <a:endParaRPr lang="ar-EG" sz="6600" dirty="0">
              <a:solidFill>
                <a:srgbClr val="FFFF00"/>
              </a:solidFill>
            </a:endParaRPr>
          </a:p>
        </p:txBody>
      </p:sp>
      <p:sp>
        <p:nvSpPr>
          <p:cNvPr id="18" name="مربع نص 32"/>
          <p:cNvSpPr txBox="1"/>
          <p:nvPr/>
        </p:nvSpPr>
        <p:spPr>
          <a:xfrm>
            <a:off x="3316997" y="5267316"/>
            <a:ext cx="100013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>
                <a:solidFill>
                  <a:srgbClr val="FFFF00"/>
                </a:solidFill>
              </a:rPr>
              <a:t>×</a:t>
            </a:r>
            <a:endParaRPr lang="ar-EG" sz="6600" dirty="0">
              <a:solidFill>
                <a:srgbClr val="FFFF00"/>
              </a:solidFill>
            </a:endParaRPr>
          </a:p>
        </p:txBody>
      </p:sp>
      <p:sp>
        <p:nvSpPr>
          <p:cNvPr id="19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التصنيف وفق أكثر من خاصية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20" name="Teardrop 19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1-3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59543" y="722086"/>
            <a:ext cx="75438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000" b="1" dirty="0" smtClean="0">
                <a:solidFill>
                  <a:srgbClr val="FF0000"/>
                </a:solidFill>
              </a:rPr>
              <a:t>يصف الطالب حجم الشيء داخل الإطار ويتعرف لونه . ثم يحوط الشيء المماثل له ، ويضع علامة × على الشيء المختلف عنه .</a:t>
            </a:r>
          </a:p>
        </p:txBody>
      </p:sp>
      <p:sp>
        <p:nvSpPr>
          <p:cNvPr id="22" name="Teardrop 8"/>
          <p:cNvSpPr/>
          <p:nvPr/>
        </p:nvSpPr>
        <p:spPr>
          <a:xfrm>
            <a:off x="76200" y="43543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15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171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 animBg="1"/>
      <p:bldP spid="11" grpId="0"/>
      <p:bldP spid="12" grpId="0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 animBg="1"/>
      <p:bldP spid="20" grpId="0" animBg="1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</TotalTime>
  <Words>132</Words>
  <Application>Microsoft Office PowerPoint</Application>
  <PresentationFormat>عرض على الشاشة (3:4)‏</PresentationFormat>
  <Paragraphs>55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User</cp:lastModifiedBy>
  <cp:revision>8</cp:revision>
  <dcterms:created xsi:type="dcterms:W3CDTF">2015-10-06T14:56:54Z</dcterms:created>
  <dcterms:modified xsi:type="dcterms:W3CDTF">2017-05-19T18:24:32Z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