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58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8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70" d="100"/>
          <a:sy n="70" d="100"/>
        </p:scale>
        <p:origin x="-11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62B40B8E-0C4D-47F5-B361-63CB64AA5F13}" type="datetimeFigureOut">
              <a:rPr lang="ar-SA" smtClean="0"/>
              <a:pPr/>
              <a:t>04/11/35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5AF36AAF-68A1-45DC-A8E4-4BC3BB8AA625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78325-03B9-4B8D-AE59-1EAAAB5CBC6B}" type="datetime1">
              <a:rPr lang="ar-SA" smtClean="0"/>
              <a:t>04/11/35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المعلمة:شرقية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53B94-C7A5-4DEB-B1F4-049BD0D9CE04}" type="datetime1">
              <a:rPr lang="ar-SA" smtClean="0"/>
              <a:t>04/11/35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المعلمة:شرقية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5EAD3-8913-4953-B30A-0E1416C743B4}" type="datetime1">
              <a:rPr lang="ar-SA" smtClean="0"/>
              <a:t>04/11/35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المعلمة:شرقية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EAC63-2A5D-46FA-AEAE-152568BAD2AE}" type="datetime1">
              <a:rPr lang="ar-SA" smtClean="0"/>
              <a:t>04/11/35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المعلمة:شرقية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7C00D-6070-4B89-84A7-190012A6D3B6}" type="datetime1">
              <a:rPr lang="ar-SA" smtClean="0"/>
              <a:t>04/11/35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المعلمة:شرقية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69BFE-BA31-470B-ABF5-58C2F700AAF3}" type="datetime1">
              <a:rPr lang="ar-SA" smtClean="0"/>
              <a:t>04/11/35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المعلمة:شرقية المالكي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37AF1-5B44-43B6-A6FD-F7F8F400618F}" type="datetime1">
              <a:rPr lang="ar-SA" smtClean="0"/>
              <a:t>04/11/35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المعلمة:شرقية المالكي</a:t>
            </a:r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29DC3-DC7E-4787-A088-7A722468B8EA}" type="datetime1">
              <a:rPr lang="ar-SA" smtClean="0"/>
              <a:t>04/11/35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المعلمة:شرقية المالكي</a:t>
            </a:r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0FC16-DB40-469F-BC18-24BB70252532}" type="datetime1">
              <a:rPr lang="ar-SA" smtClean="0"/>
              <a:t>04/11/35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المعلمة:شرقية المالكي</a:t>
            </a:r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F149C-BAD9-42FD-B914-3B9E453DB0D9}" type="datetime1">
              <a:rPr lang="ar-SA" smtClean="0"/>
              <a:t>04/11/35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المعلمة:شرقية المالكي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53439-01E2-44A0-B130-F58719A73757}" type="datetime1">
              <a:rPr lang="ar-SA" smtClean="0"/>
              <a:t>04/11/35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المعلمة:شرقية المالكي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4CCA8F-2198-4B47-BB62-A77EE48FAC50}" type="datetime1">
              <a:rPr lang="ar-SA" smtClean="0"/>
              <a:t>04/11/35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ar-SA" smtClean="0"/>
              <a:t>تصميم المعلمة:شرقية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hf hdr="0" ft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377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6" name="مربع نص 5"/>
          <p:cNvSpPr txBox="1"/>
          <p:nvPr/>
        </p:nvSpPr>
        <p:spPr>
          <a:xfrm>
            <a:off x="5857884" y="2500306"/>
            <a:ext cx="235745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dirty="0" smtClean="0"/>
              <a:t>الدرس السادس :</a:t>
            </a:r>
            <a:endParaRPr lang="ar-SA" sz="2400" dirty="0"/>
          </a:p>
        </p:txBody>
      </p:sp>
      <p:sp>
        <p:nvSpPr>
          <p:cNvPr id="7" name="مربع نص 6"/>
          <p:cNvSpPr txBox="1"/>
          <p:nvPr/>
        </p:nvSpPr>
        <p:spPr>
          <a:xfrm>
            <a:off x="2928926" y="3286124"/>
            <a:ext cx="3786214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b="1" dirty="0" smtClean="0">
                <a:solidFill>
                  <a:srgbClr val="800000"/>
                </a:solidFill>
                <a:cs typeface="PT Bold Arch" pitchFamily="2" charset="-78"/>
              </a:rPr>
              <a:t>العبادة</a:t>
            </a:r>
            <a:endParaRPr lang="ar-SA" sz="7200" b="1" dirty="0">
              <a:solidFill>
                <a:srgbClr val="800000"/>
              </a:solidFill>
              <a:cs typeface="PT Bold Arch" pitchFamily="2" charset="-78"/>
            </a:endParaRPr>
          </a:p>
        </p:txBody>
      </p:sp>
      <p:sp>
        <p:nvSpPr>
          <p:cNvPr id="8" name="عنصر نائب لرقم الشريحة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</a:t>
            </a:fld>
            <a:endParaRPr lang="ar-SA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377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13" name="مستطيل 12"/>
          <p:cNvSpPr/>
          <p:nvPr/>
        </p:nvSpPr>
        <p:spPr>
          <a:xfrm>
            <a:off x="6643702" y="571480"/>
            <a:ext cx="17940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600" b="1" dirty="0" smtClean="0">
                <a:solidFill>
                  <a:srgbClr val="C000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عبادتنا لله:</a:t>
            </a:r>
            <a:endParaRPr lang="ar-SA" sz="3600" dirty="0"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7" name="Flowchart: Process 7"/>
          <p:cNvSpPr/>
          <p:nvPr/>
        </p:nvSpPr>
        <p:spPr>
          <a:xfrm>
            <a:off x="1428728" y="1500174"/>
            <a:ext cx="6786563" cy="264318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600" b="1" dirty="0">
                <a:solidFill>
                  <a:srgbClr val="0000FF"/>
                </a:solidFill>
              </a:rPr>
              <a:t>نعبد الله وحده مخلصين له الدين لأن الله أمرنا بذلك قال تعالى</a:t>
            </a:r>
            <a:r>
              <a:rPr lang="ar-EG" sz="3600" b="1" dirty="0">
                <a:solidFill>
                  <a:srgbClr val="002060"/>
                </a:solidFill>
              </a:rPr>
              <a:t>: </a:t>
            </a:r>
            <a:r>
              <a:rPr lang="ar-SA" sz="3600" b="1" dirty="0" smtClean="0">
                <a:solidFill>
                  <a:srgbClr val="002060"/>
                </a:solidFill>
              </a:rPr>
              <a:t>(</a:t>
            </a:r>
            <a:r>
              <a:rPr lang="ar-SA" sz="3600" dirty="0">
                <a:solidFill>
                  <a:srgbClr val="00B050"/>
                </a:solidFill>
              </a:rPr>
              <a:t> وَمَا أُمِرُوا إِلاَّ لِيَعْبُدُوا اللَّهَ مُخْلِصِينَ لَهُ الدِّينَ </a:t>
            </a:r>
            <a:r>
              <a:rPr lang="ar-SA" sz="3600" dirty="0" smtClean="0">
                <a:solidFill>
                  <a:srgbClr val="00B050"/>
                </a:solidFill>
              </a:rPr>
              <a:t>حُنَفَاءَ</a:t>
            </a:r>
            <a:r>
              <a:rPr lang="ar-SA" sz="3600" dirty="0" smtClean="0">
                <a:solidFill>
                  <a:srgbClr val="002060"/>
                </a:solidFill>
              </a:rPr>
              <a:t>) </a:t>
            </a:r>
            <a:r>
              <a:rPr lang="ar-EG" sz="3600" b="1" dirty="0" smtClean="0">
                <a:solidFill>
                  <a:srgbClr val="002060"/>
                </a:solidFill>
              </a:rPr>
              <a:t> </a:t>
            </a:r>
            <a:r>
              <a:rPr lang="ar-EG" sz="2000" b="1" dirty="0">
                <a:solidFill>
                  <a:srgbClr val="0000FF"/>
                </a:solidFill>
              </a:rPr>
              <a:t>سورة البينة الآية 5</a:t>
            </a:r>
          </a:p>
        </p:txBody>
      </p:sp>
      <p:sp>
        <p:nvSpPr>
          <p:cNvPr id="8" name="عنصر نائب لرقم الشريحة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10</a:t>
            </a:fld>
            <a:endParaRPr lang="ar-SA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377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13" name="مستطيل 12"/>
          <p:cNvSpPr/>
          <p:nvPr/>
        </p:nvSpPr>
        <p:spPr>
          <a:xfrm>
            <a:off x="7068507" y="571480"/>
            <a:ext cx="13692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600" b="1" dirty="0" smtClean="0">
                <a:solidFill>
                  <a:srgbClr val="C000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الأسئلة</a:t>
            </a:r>
            <a:r>
              <a:rPr lang="ar-EG" sz="3600" b="1" dirty="0" smtClean="0">
                <a:solidFill>
                  <a:srgbClr val="C000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:</a:t>
            </a:r>
            <a:endParaRPr lang="ar-SA" sz="3600" dirty="0"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7" name="Flowchart: Process 7"/>
          <p:cNvSpPr/>
          <p:nvPr/>
        </p:nvSpPr>
        <p:spPr>
          <a:xfrm>
            <a:off x="1142976" y="1214422"/>
            <a:ext cx="7143753" cy="100013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600" b="1" dirty="0" smtClean="0">
                <a:solidFill>
                  <a:srgbClr val="0000FF"/>
                </a:solidFill>
              </a:rPr>
              <a:t>ضعي أمام العمود (ب)ما يناسبه من العمود (أ).</a:t>
            </a:r>
            <a:endParaRPr lang="ar-EG" sz="2000" b="1" dirty="0">
              <a:solidFill>
                <a:srgbClr val="0000FF"/>
              </a:solidFill>
            </a:endParaRPr>
          </a:p>
        </p:txBody>
      </p:sp>
      <p:sp>
        <p:nvSpPr>
          <p:cNvPr id="6" name="Flowchart: Alternate Process 2"/>
          <p:cNvSpPr/>
          <p:nvPr/>
        </p:nvSpPr>
        <p:spPr>
          <a:xfrm>
            <a:off x="6000760" y="2786063"/>
            <a:ext cx="2928928" cy="3214687"/>
          </a:xfrm>
          <a:prstGeom prst="flowChartAlternateProcess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600" dirty="0">
                <a:solidFill>
                  <a:srgbClr val="0000FF"/>
                </a:solidFill>
              </a:rPr>
              <a:t>1- دليل استحقاق الله للعبادة.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600" dirty="0">
                <a:solidFill>
                  <a:srgbClr val="0000FF"/>
                </a:solidFill>
              </a:rPr>
              <a:t>2- دليل الخوف.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600" dirty="0">
                <a:solidFill>
                  <a:srgbClr val="0000FF"/>
                </a:solidFill>
              </a:rPr>
              <a:t>3- دليل المحبة.</a:t>
            </a:r>
          </a:p>
        </p:txBody>
      </p:sp>
      <p:sp>
        <p:nvSpPr>
          <p:cNvPr id="8" name="Flowchart: Alternate Process 3"/>
          <p:cNvSpPr/>
          <p:nvPr/>
        </p:nvSpPr>
        <p:spPr>
          <a:xfrm>
            <a:off x="428596" y="2000250"/>
            <a:ext cx="4786342" cy="4857750"/>
          </a:xfrm>
          <a:prstGeom prst="flowChartAlternateProcess">
            <a:avLst/>
          </a:prstGeom>
          <a:solidFill>
            <a:srgbClr val="FFFF00">
              <a:alpha val="98000"/>
            </a:srgbClr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600" dirty="0">
                <a:solidFill>
                  <a:srgbClr val="0000FF"/>
                </a:solidFill>
              </a:rPr>
              <a:t>(  )قوله تعالى:</a:t>
            </a:r>
            <a:r>
              <a:rPr lang="en-US" sz="3600" b="1" dirty="0">
                <a:solidFill>
                  <a:srgbClr val="00B050"/>
                </a:solidFill>
              </a:rPr>
              <a:t>                      </a:t>
            </a:r>
            <a:r>
              <a:rPr lang="ar-EG" sz="3600" b="1" dirty="0">
                <a:solidFill>
                  <a:srgbClr val="00B050"/>
                </a:solidFill>
              </a:rPr>
              <a:t>[ وَلِمَنْ خَافَ مَقَامَ رَبِّهِ جَنَتَّانِ] </a:t>
            </a:r>
            <a:r>
              <a:rPr lang="ar-EG" sz="2000" dirty="0">
                <a:solidFill>
                  <a:srgbClr val="0000FF"/>
                </a:solidFill>
              </a:rPr>
              <a:t>(سورة الرحمن:الآية</a:t>
            </a:r>
            <a:r>
              <a:rPr lang="ar-SA" sz="2000" dirty="0">
                <a:solidFill>
                  <a:srgbClr val="0000FF"/>
                </a:solidFill>
              </a:rPr>
              <a:t> </a:t>
            </a:r>
            <a:r>
              <a:rPr lang="ar-EG" sz="2000" dirty="0">
                <a:solidFill>
                  <a:srgbClr val="0000FF"/>
                </a:solidFill>
              </a:rPr>
              <a:t>46).</a:t>
            </a:r>
            <a:endParaRPr lang="ar-EG" sz="3600" dirty="0">
              <a:solidFill>
                <a:srgbClr val="0000FF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600" dirty="0">
                <a:solidFill>
                  <a:srgbClr val="0000FF"/>
                </a:solidFill>
              </a:rPr>
              <a:t>(  )قوله تعالى:</a:t>
            </a:r>
            <a:r>
              <a:rPr lang="en-US" sz="3600" dirty="0">
                <a:solidFill>
                  <a:srgbClr val="0000FF"/>
                </a:solidFill>
              </a:rPr>
              <a:t>             </a:t>
            </a:r>
            <a:r>
              <a:rPr lang="ar-EG" sz="3600" dirty="0">
                <a:solidFill>
                  <a:srgbClr val="0000FF"/>
                </a:solidFill>
              </a:rPr>
              <a:t> </a:t>
            </a:r>
            <a:r>
              <a:rPr lang="ar-EG" sz="3600" b="1" dirty="0">
                <a:solidFill>
                  <a:srgbClr val="00B050"/>
                </a:solidFill>
              </a:rPr>
              <a:t>[وَالَّذِينَ ءَامَنُوا أَشَدُّ حُبّاً لِلَّهِ]</a:t>
            </a:r>
            <a:r>
              <a:rPr lang="ar-EG" sz="3600" dirty="0">
                <a:solidFill>
                  <a:srgbClr val="0000FF"/>
                </a:solidFill>
              </a:rPr>
              <a:t> </a:t>
            </a:r>
            <a:r>
              <a:rPr lang="ar-EG" sz="2000" dirty="0">
                <a:solidFill>
                  <a:srgbClr val="0000FF"/>
                </a:solidFill>
              </a:rPr>
              <a:t>(سورة البقرة:الآية</a:t>
            </a:r>
            <a:r>
              <a:rPr lang="ar-SA" sz="2000" dirty="0">
                <a:solidFill>
                  <a:srgbClr val="0000FF"/>
                </a:solidFill>
              </a:rPr>
              <a:t> </a:t>
            </a:r>
            <a:r>
              <a:rPr lang="ar-EG" sz="2000" dirty="0">
                <a:solidFill>
                  <a:srgbClr val="0000FF"/>
                </a:solidFill>
              </a:rPr>
              <a:t>165).</a:t>
            </a:r>
            <a:endParaRPr lang="ar-EG" sz="3600" dirty="0">
              <a:solidFill>
                <a:srgbClr val="0000FF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600" dirty="0">
                <a:solidFill>
                  <a:srgbClr val="0000FF"/>
                </a:solidFill>
              </a:rPr>
              <a:t>(  ) قوله تعالى: </a:t>
            </a:r>
            <a:r>
              <a:rPr lang="ar-EG" sz="3600" b="1" dirty="0">
                <a:solidFill>
                  <a:srgbClr val="00B050"/>
                </a:solidFill>
              </a:rPr>
              <a:t>[قُلْ إِنَّمَا أُمِرْتُ أَنْ أَعْبُدَ اللَّهَ وَلاَ أُشْرِكَ بِهِ... ] </a:t>
            </a:r>
            <a:r>
              <a:rPr lang="ar-EG" sz="2000" dirty="0">
                <a:solidFill>
                  <a:srgbClr val="0000FF"/>
                </a:solidFill>
              </a:rPr>
              <a:t>(سورة الرعد:الآية</a:t>
            </a:r>
            <a:r>
              <a:rPr lang="ar-SA" sz="2000" dirty="0">
                <a:solidFill>
                  <a:srgbClr val="0000FF"/>
                </a:solidFill>
              </a:rPr>
              <a:t> </a:t>
            </a:r>
            <a:r>
              <a:rPr lang="ar-EG" sz="2000" dirty="0">
                <a:solidFill>
                  <a:srgbClr val="0000FF"/>
                </a:solidFill>
              </a:rPr>
              <a:t>36).</a:t>
            </a:r>
          </a:p>
        </p:txBody>
      </p:sp>
      <p:sp>
        <p:nvSpPr>
          <p:cNvPr id="11" name="Oval 7"/>
          <p:cNvSpPr/>
          <p:nvPr/>
        </p:nvSpPr>
        <p:spPr>
          <a:xfrm>
            <a:off x="4214813" y="5143500"/>
            <a:ext cx="785812" cy="6286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4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2" name="Oval 8"/>
          <p:cNvSpPr/>
          <p:nvPr/>
        </p:nvSpPr>
        <p:spPr>
          <a:xfrm>
            <a:off x="4214810" y="2143116"/>
            <a:ext cx="785812" cy="6286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4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4" name="Oval 9"/>
          <p:cNvSpPr/>
          <p:nvPr/>
        </p:nvSpPr>
        <p:spPr>
          <a:xfrm>
            <a:off x="4214813" y="3719513"/>
            <a:ext cx="785812" cy="63817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400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5" name="عنصر نائب لرقم الشريحة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11</a:t>
            </a:fld>
            <a:endParaRPr lang="ar-SA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377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6" name="مربع نص 5"/>
          <p:cNvSpPr txBox="1"/>
          <p:nvPr/>
        </p:nvSpPr>
        <p:spPr>
          <a:xfrm>
            <a:off x="7215206" y="642918"/>
            <a:ext cx="1071570" cy="461665"/>
          </a:xfrm>
          <a:prstGeom prst="rect">
            <a:avLst/>
          </a:prstGeom>
          <a:noFill/>
        </p:spPr>
        <p:txBody>
          <a:bodyPr wrap="square" rtlCol="1">
            <a:prstTxWarp prst="textDeflate">
              <a:avLst/>
            </a:prstTxWarp>
            <a:spAutoFit/>
          </a:bodyPr>
          <a:lstStyle/>
          <a:p>
            <a:r>
              <a:rPr lang="ar-SA" sz="2400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تمهيد</a:t>
            </a:r>
            <a:endParaRPr lang="ar-SA" sz="2400" dirty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1357290" y="1428736"/>
            <a:ext cx="678657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600" dirty="0" smtClean="0"/>
              <a:t>قال الله تعالى: </a:t>
            </a:r>
            <a:r>
              <a:rPr lang="ar-EG" sz="3600" b="1" dirty="0" smtClean="0">
                <a:solidFill>
                  <a:srgbClr val="00B050"/>
                </a:solidFill>
              </a:rPr>
              <a:t>[أَلَمْ تَرَواْ أنَّ اللَّهَ سَخَّرَ لَكُم مَّا</a:t>
            </a:r>
            <a:r>
              <a:rPr lang="ar-SA" sz="3600" b="1" dirty="0" smtClean="0">
                <a:solidFill>
                  <a:srgbClr val="00B050"/>
                </a:solidFill>
              </a:rPr>
              <a:t> </a:t>
            </a:r>
            <a:r>
              <a:rPr lang="ar-EG" sz="3600" b="1" dirty="0" err="1" smtClean="0">
                <a:solidFill>
                  <a:srgbClr val="00B050"/>
                </a:solidFill>
              </a:rPr>
              <a:t>فِى</a:t>
            </a:r>
            <a:r>
              <a:rPr lang="ar-EG" sz="3600" b="1" dirty="0" smtClean="0">
                <a:solidFill>
                  <a:srgbClr val="00B050"/>
                </a:solidFill>
              </a:rPr>
              <a:t> السَّمَاوَاتِ وَمَا </a:t>
            </a:r>
            <a:r>
              <a:rPr lang="ar-EG" sz="3600" b="1" dirty="0" err="1" smtClean="0">
                <a:solidFill>
                  <a:srgbClr val="00B050"/>
                </a:solidFill>
              </a:rPr>
              <a:t>فِى</a:t>
            </a:r>
            <a:r>
              <a:rPr lang="ar-EG" sz="3600" b="1" dirty="0" smtClean="0">
                <a:solidFill>
                  <a:srgbClr val="00B050"/>
                </a:solidFill>
              </a:rPr>
              <a:t> الْأَرْضِ وَأَسْبَغَ عَلَيْكُمْ نِعَمَهُ ظَاهِرَةً </a:t>
            </a:r>
            <a:r>
              <a:rPr lang="ar-EG" sz="3600" b="1" dirty="0" err="1" smtClean="0">
                <a:solidFill>
                  <a:srgbClr val="00B050"/>
                </a:solidFill>
              </a:rPr>
              <a:t>وَبَاطِنَةً</a:t>
            </a:r>
            <a:r>
              <a:rPr lang="ar-EG" sz="3600" b="1" dirty="0" smtClean="0">
                <a:solidFill>
                  <a:srgbClr val="00B050"/>
                </a:solidFill>
              </a:rPr>
              <a:t>] </a:t>
            </a:r>
            <a:r>
              <a:rPr lang="ar-EG" dirty="0" smtClean="0"/>
              <a:t>(سورة لقمان: الآية</a:t>
            </a:r>
            <a:r>
              <a:rPr lang="ar-SA" dirty="0" smtClean="0"/>
              <a:t> </a:t>
            </a:r>
            <a:r>
              <a:rPr lang="ar-EG" dirty="0" smtClean="0"/>
              <a:t>20).</a:t>
            </a:r>
            <a:endParaRPr lang="ar-SA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EG" sz="3600" dirty="0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2</a:t>
            </a:fld>
            <a:endParaRPr lang="ar-SA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377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6" name="مربع نص 5"/>
          <p:cNvSpPr txBox="1"/>
          <p:nvPr/>
        </p:nvSpPr>
        <p:spPr>
          <a:xfrm>
            <a:off x="7215206" y="357166"/>
            <a:ext cx="1071570" cy="461665"/>
          </a:xfrm>
          <a:prstGeom prst="rect">
            <a:avLst/>
          </a:prstGeom>
          <a:noFill/>
        </p:spPr>
        <p:txBody>
          <a:bodyPr wrap="square" rtlCol="1">
            <a:prstTxWarp prst="textDeflate">
              <a:avLst/>
            </a:prstTxWarp>
            <a:spAutoFit/>
          </a:bodyPr>
          <a:lstStyle/>
          <a:p>
            <a:r>
              <a:rPr lang="ar-SA" sz="2400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تمهيد</a:t>
            </a:r>
            <a:endParaRPr lang="ar-SA" sz="2400" dirty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7" name="Horizontal Scroll 4"/>
          <p:cNvSpPr/>
          <p:nvPr/>
        </p:nvSpPr>
        <p:spPr>
          <a:xfrm>
            <a:off x="1285852" y="3214686"/>
            <a:ext cx="6874882" cy="2286000"/>
          </a:xfrm>
          <a:prstGeom prst="horizontalScroll">
            <a:avLst/>
          </a:pr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600" dirty="0"/>
              <a:t>الله أنعم علينا بنعم كثيرة كالسمع والبصروالطعام والشراب لنستعين بها على عبادة الله وحده.</a:t>
            </a:r>
          </a:p>
        </p:txBody>
      </p:sp>
      <p:sp>
        <p:nvSpPr>
          <p:cNvPr id="9" name="Flowchart: Alternate Process 6"/>
          <p:cNvSpPr/>
          <p:nvPr/>
        </p:nvSpPr>
        <p:spPr>
          <a:xfrm>
            <a:off x="2857500" y="5500688"/>
            <a:ext cx="2928938" cy="571500"/>
          </a:xfrm>
          <a:prstGeom prst="flowChartAlternateProcess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000" b="1" dirty="0">
                <a:solidFill>
                  <a:srgbClr val="C00000"/>
                </a:solidFill>
              </a:rPr>
              <a:t>فما هى العبادة؟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57158" y="1142984"/>
            <a:ext cx="2571768" cy="18703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7643834" y="1071546"/>
            <a:ext cx="1285884" cy="11430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6357950" y="1000108"/>
            <a:ext cx="1147767" cy="14306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" name="عنصر نائب لرقم الشريحة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3</a:t>
            </a:fld>
            <a:endParaRPr lang="ar-SA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377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13" name="مربع نص 12"/>
          <p:cNvSpPr txBox="1"/>
          <p:nvPr/>
        </p:nvSpPr>
        <p:spPr>
          <a:xfrm>
            <a:off x="6215074" y="1500174"/>
            <a:ext cx="1857388" cy="461665"/>
          </a:xfrm>
          <a:prstGeom prst="rect">
            <a:avLst/>
          </a:prstGeom>
          <a:noFill/>
        </p:spPr>
        <p:txBody>
          <a:bodyPr wrap="square" rtlCol="1">
            <a:prstTxWarp prst="textWave2">
              <a:avLst/>
            </a:prstTxWarp>
            <a:spAutoFit/>
          </a:bodyPr>
          <a:lstStyle/>
          <a:p>
            <a:r>
              <a:rPr lang="ar-SA" sz="2400" dirty="0" smtClean="0">
                <a:solidFill>
                  <a:srgbClr val="80000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تعريف العبادة :</a:t>
            </a:r>
            <a:endParaRPr lang="ar-SA" sz="2400" dirty="0">
              <a:solidFill>
                <a:srgbClr val="800000"/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1500166" y="2071678"/>
            <a:ext cx="6715172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كل ما يحبه الله </a:t>
            </a:r>
            <a:r>
              <a:rPr lang="ar-SA" sz="4000" b="1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</a:t>
            </a:r>
            <a:r>
              <a:rPr lang="ar-SA" sz="4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يرضاه من الأقوال </a:t>
            </a:r>
            <a:r>
              <a:rPr lang="ar-SA" sz="4000" b="1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</a:t>
            </a:r>
            <a:r>
              <a:rPr lang="ar-SA" sz="4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الأعمال , الظاهرة </a:t>
            </a:r>
            <a:r>
              <a:rPr lang="ar-SA" sz="4000" b="1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</a:t>
            </a:r>
            <a:r>
              <a:rPr lang="ar-SA" sz="4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SA" sz="4000" b="1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الباطنة</a:t>
            </a:r>
            <a:r>
              <a:rPr lang="ar-SA" sz="4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.</a:t>
            </a:r>
            <a:endParaRPr lang="ar-SA" sz="40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" name="صورة 14" descr="0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8860" y="3357562"/>
            <a:ext cx="4357718" cy="2714644"/>
          </a:xfrm>
          <a:prstGeom prst="rect">
            <a:avLst/>
          </a:prstGeom>
        </p:spPr>
      </p:pic>
      <p:sp>
        <p:nvSpPr>
          <p:cNvPr id="16" name="عنصر نائب لرقم الشريحة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4</a:t>
            </a:fld>
            <a:endParaRPr lang="ar-SA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377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13" name="مربع نص 12"/>
          <p:cNvSpPr txBox="1"/>
          <p:nvPr/>
        </p:nvSpPr>
        <p:spPr>
          <a:xfrm>
            <a:off x="5715008" y="1500174"/>
            <a:ext cx="2357454" cy="461665"/>
          </a:xfrm>
          <a:prstGeom prst="rect">
            <a:avLst/>
          </a:prstGeom>
          <a:noFill/>
        </p:spPr>
        <p:txBody>
          <a:bodyPr wrap="square" rtlCol="1">
            <a:prstTxWarp prst="textWave2">
              <a:avLst/>
            </a:prstTxWarp>
            <a:spAutoFit/>
          </a:bodyPr>
          <a:lstStyle/>
          <a:p>
            <a:r>
              <a:rPr lang="ar-SA" sz="2400" dirty="0" smtClean="0">
                <a:solidFill>
                  <a:srgbClr val="80000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من المستحق للعبادة :</a:t>
            </a:r>
            <a:endParaRPr lang="ar-SA" sz="2400" dirty="0">
              <a:solidFill>
                <a:srgbClr val="800000"/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1500166" y="2071678"/>
            <a:ext cx="6715172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الله سبحانه هو المستحق للعبادة وحده لا شريك له , لأنه الخالق الرزاق المدبر.</a:t>
            </a:r>
            <a:endParaRPr lang="ar-SA" sz="40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" name="صورة 14" descr="0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8860" y="3357562"/>
            <a:ext cx="4357718" cy="2714644"/>
          </a:xfrm>
          <a:prstGeom prst="rect">
            <a:avLst/>
          </a:prstGeom>
        </p:spPr>
      </p:pic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5</a:t>
            </a:fld>
            <a:endParaRPr lang="ar-SA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377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13" name="مربع نص 12"/>
          <p:cNvSpPr txBox="1"/>
          <p:nvPr/>
        </p:nvSpPr>
        <p:spPr>
          <a:xfrm>
            <a:off x="5715008" y="1500174"/>
            <a:ext cx="2357454" cy="461665"/>
          </a:xfrm>
          <a:prstGeom prst="rect">
            <a:avLst/>
          </a:prstGeom>
          <a:noFill/>
        </p:spPr>
        <p:txBody>
          <a:bodyPr wrap="square" rtlCol="1">
            <a:prstTxWarp prst="textWave2">
              <a:avLst/>
            </a:prstTxWarp>
            <a:spAutoFit/>
          </a:bodyPr>
          <a:lstStyle/>
          <a:p>
            <a:r>
              <a:rPr lang="ar-SA" sz="2400" dirty="0" smtClean="0">
                <a:solidFill>
                  <a:srgbClr val="80000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من المستحق للعبادة :</a:t>
            </a:r>
            <a:endParaRPr lang="ar-SA" sz="2400" dirty="0">
              <a:solidFill>
                <a:srgbClr val="800000"/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1500166" y="2071678"/>
            <a:ext cx="6715172" cy="193899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الدليل قول الله تعالى </a:t>
            </a:r>
            <a:r>
              <a:rPr lang="ar-EG" sz="4000" b="1" dirty="0" smtClean="0">
                <a:solidFill>
                  <a:srgbClr val="00B050"/>
                </a:solidFill>
              </a:rPr>
              <a:t>[لَا تَسْجُدُواْ لِلشَّمْسِ وَلاَ لِلْقَمَرِ وَاْسْجُدُواْ لِلَّهِ </a:t>
            </a:r>
            <a:r>
              <a:rPr lang="ar-EG" sz="4000" b="1" dirty="0" err="1" smtClean="0">
                <a:solidFill>
                  <a:srgbClr val="00B050"/>
                </a:solidFill>
              </a:rPr>
              <a:t>اْلَّذِى</a:t>
            </a:r>
            <a:r>
              <a:rPr lang="ar-EG" sz="4000" b="1" dirty="0" smtClean="0">
                <a:solidFill>
                  <a:srgbClr val="00B050"/>
                </a:solidFill>
              </a:rPr>
              <a:t> خَلَقَهُنَّ إِن كُنتُمْ إِيَّاهُ تَعْبُدُونَ] </a:t>
            </a:r>
            <a:r>
              <a:rPr lang="ar-SA" sz="4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ar-SA" sz="40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" name="صورة 14" descr="0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976" y="3429000"/>
            <a:ext cx="3784334" cy="2714644"/>
          </a:xfrm>
          <a:prstGeom prst="rect">
            <a:avLst/>
          </a:prstGeom>
        </p:spPr>
      </p:pic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6</a:t>
            </a:fld>
            <a:endParaRPr lang="ar-SA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377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13" name="مربع نص 12"/>
          <p:cNvSpPr txBox="1"/>
          <p:nvPr/>
        </p:nvSpPr>
        <p:spPr>
          <a:xfrm>
            <a:off x="6072198" y="1357298"/>
            <a:ext cx="2000264" cy="675979"/>
          </a:xfrm>
          <a:prstGeom prst="rect">
            <a:avLst/>
          </a:prstGeom>
          <a:noFill/>
        </p:spPr>
        <p:txBody>
          <a:bodyPr wrap="square" rtlCol="1">
            <a:prstTxWarp prst="textWave2">
              <a:avLst/>
            </a:prstTxWarp>
            <a:spAutoFit/>
          </a:bodyPr>
          <a:lstStyle/>
          <a:p>
            <a:r>
              <a:rPr lang="ar-SA" sz="2400" dirty="0" smtClean="0">
                <a:solidFill>
                  <a:srgbClr val="80000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نشاط :</a:t>
            </a:r>
            <a:endParaRPr lang="ar-SA" sz="2400" dirty="0">
              <a:solidFill>
                <a:srgbClr val="800000"/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1500166" y="2071678"/>
            <a:ext cx="6715172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أعيدي </a:t>
            </a:r>
            <a:r>
              <a:rPr lang="ar-SA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ترييب</a:t>
            </a:r>
            <a:r>
              <a:rPr lang="ar-SA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هذه الكلمات لتحصل على جملة صحيحة :</a:t>
            </a:r>
            <a:endParaRPr lang="ar-SA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7000892" y="3714752"/>
            <a:ext cx="1428760" cy="58477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المستحق </a:t>
            </a:r>
            <a:endParaRPr lang="ar-SA" sz="3200" b="1" dirty="0"/>
          </a:p>
        </p:txBody>
      </p:sp>
      <p:sp>
        <p:nvSpPr>
          <p:cNvPr id="7" name="مربع نص 6"/>
          <p:cNvSpPr txBox="1"/>
          <p:nvPr/>
        </p:nvSpPr>
        <p:spPr>
          <a:xfrm>
            <a:off x="5429256" y="3714752"/>
            <a:ext cx="1428760" cy="58477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للعبادة </a:t>
            </a:r>
            <a:endParaRPr lang="ar-SA" sz="3200" b="1" dirty="0"/>
          </a:p>
        </p:txBody>
      </p:sp>
      <p:sp>
        <p:nvSpPr>
          <p:cNvPr id="8" name="مربع نص 7"/>
          <p:cNvSpPr txBox="1"/>
          <p:nvPr/>
        </p:nvSpPr>
        <p:spPr>
          <a:xfrm>
            <a:off x="3857620" y="3714752"/>
            <a:ext cx="1428760" cy="58477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لأنه </a:t>
            </a:r>
            <a:endParaRPr lang="ar-SA" sz="3200" b="1" dirty="0"/>
          </a:p>
        </p:txBody>
      </p:sp>
      <p:sp>
        <p:nvSpPr>
          <p:cNvPr id="9" name="مربع نص 8"/>
          <p:cNvSpPr txBox="1"/>
          <p:nvPr/>
        </p:nvSpPr>
        <p:spPr>
          <a:xfrm>
            <a:off x="2285984" y="3714752"/>
            <a:ext cx="1428760" cy="58477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إلا الله </a:t>
            </a:r>
            <a:endParaRPr lang="ar-SA" sz="3200" b="1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714348" y="3714752"/>
            <a:ext cx="1428760" cy="58477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لن نعبد </a:t>
            </a:r>
            <a:endParaRPr lang="ar-SA" sz="3200" b="1" dirty="0"/>
          </a:p>
        </p:txBody>
      </p:sp>
      <p:sp>
        <p:nvSpPr>
          <p:cNvPr id="11" name="مربع نص 10"/>
          <p:cNvSpPr txBox="1"/>
          <p:nvPr/>
        </p:nvSpPr>
        <p:spPr>
          <a:xfrm>
            <a:off x="7000892" y="4714884"/>
            <a:ext cx="1428760" cy="58477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لن نعبد </a:t>
            </a:r>
            <a:endParaRPr lang="ar-SA" sz="3200" b="1" dirty="0"/>
          </a:p>
        </p:txBody>
      </p:sp>
      <p:sp>
        <p:nvSpPr>
          <p:cNvPr id="12" name="مربع نص 11"/>
          <p:cNvSpPr txBox="1"/>
          <p:nvPr/>
        </p:nvSpPr>
        <p:spPr>
          <a:xfrm>
            <a:off x="5429256" y="4714884"/>
            <a:ext cx="1428760" cy="58477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إلا الله </a:t>
            </a:r>
            <a:endParaRPr lang="ar-SA" sz="3200" b="1" dirty="0"/>
          </a:p>
        </p:txBody>
      </p:sp>
      <p:sp>
        <p:nvSpPr>
          <p:cNvPr id="16" name="مربع نص 15"/>
          <p:cNvSpPr txBox="1"/>
          <p:nvPr/>
        </p:nvSpPr>
        <p:spPr>
          <a:xfrm>
            <a:off x="3857620" y="4714884"/>
            <a:ext cx="1428760" cy="58477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لأنه </a:t>
            </a:r>
            <a:endParaRPr lang="ar-SA" sz="3200" b="1" dirty="0"/>
          </a:p>
        </p:txBody>
      </p:sp>
      <p:sp>
        <p:nvSpPr>
          <p:cNvPr id="17" name="مربع نص 16"/>
          <p:cNvSpPr txBox="1"/>
          <p:nvPr/>
        </p:nvSpPr>
        <p:spPr>
          <a:xfrm>
            <a:off x="2285984" y="4714884"/>
            <a:ext cx="1428760" cy="58477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المستحق </a:t>
            </a:r>
            <a:endParaRPr lang="ar-SA" sz="3200" b="1" dirty="0"/>
          </a:p>
        </p:txBody>
      </p:sp>
      <p:sp>
        <p:nvSpPr>
          <p:cNvPr id="18" name="مربع نص 17"/>
          <p:cNvSpPr txBox="1"/>
          <p:nvPr/>
        </p:nvSpPr>
        <p:spPr>
          <a:xfrm>
            <a:off x="714348" y="4714884"/>
            <a:ext cx="1428760" cy="58477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للعبادة </a:t>
            </a:r>
            <a:endParaRPr lang="ar-SA" sz="3200" b="1" dirty="0"/>
          </a:p>
        </p:txBody>
      </p:sp>
      <p:sp>
        <p:nvSpPr>
          <p:cNvPr id="19" name="عنصر نائب لرقم الشريحة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7</a:t>
            </a:fld>
            <a:endParaRPr lang="ar-SA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6" grpId="0" animBg="1"/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377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12" name="Flowchart: Process 8"/>
          <p:cNvSpPr/>
          <p:nvPr/>
        </p:nvSpPr>
        <p:spPr>
          <a:xfrm>
            <a:off x="1071563" y="2143125"/>
            <a:ext cx="6786562" cy="235743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600" b="1" dirty="0">
                <a:solidFill>
                  <a:srgbClr val="C00000"/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ar-EG" sz="3600" b="1" dirty="0">
                <a:solidFill>
                  <a:schemeClr val="accent5">
                    <a:lumMod val="75000"/>
                  </a:schemeClr>
                </a:solidFill>
              </a:rPr>
              <a:t>نعبد الله حباً له، قال الله تعالى</a:t>
            </a:r>
            <a:r>
              <a:rPr lang="ar-SA" sz="3600" b="1" dirty="0">
                <a:solidFill>
                  <a:schemeClr val="accent5">
                    <a:lumMod val="75000"/>
                  </a:schemeClr>
                </a:solidFill>
              </a:rPr>
              <a:t>:</a:t>
            </a:r>
            <a:r>
              <a:rPr lang="en-US" sz="3600" b="1" dirty="0">
                <a:solidFill>
                  <a:srgbClr val="00B050"/>
                </a:solidFill>
              </a:rPr>
              <a:t> </a:t>
            </a:r>
            <a:endParaRPr lang="ar-EG" sz="3600" b="1" dirty="0">
              <a:solidFill>
                <a:srgbClr val="00B05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600" b="1" dirty="0">
                <a:solidFill>
                  <a:srgbClr val="00B050"/>
                </a:solidFill>
              </a:rPr>
              <a:t>[ وَمِنَ اْلنَّاسِ مَن يَتَّخِذُ مِن دُونِ اْللَّهِ أَندَاداً يُحِبُّونَهُمْ كَحُبِّ اللَّهِ وَاْلَّذِينَ ءَامَنُواْ أَشَدُّ حُبّاً لِلَّهِ]</a:t>
            </a:r>
            <a:r>
              <a:rPr lang="ar-EG" sz="36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ar-EG" sz="2800" b="1" dirty="0">
                <a:solidFill>
                  <a:schemeClr val="accent5">
                    <a:lumMod val="75000"/>
                  </a:schemeClr>
                </a:solidFill>
              </a:rPr>
              <a:t>(سورة البقرة</a:t>
            </a:r>
            <a:r>
              <a:rPr lang="ar-SA" sz="28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ar-EG" sz="2800" b="1" dirty="0">
                <a:solidFill>
                  <a:schemeClr val="accent5">
                    <a:lumMod val="75000"/>
                  </a:schemeClr>
                </a:solidFill>
              </a:rPr>
              <a:t>165)</a:t>
            </a:r>
            <a:r>
              <a:rPr lang="ar-EG" sz="3600" b="1" dirty="0">
                <a:solidFill>
                  <a:schemeClr val="accent5">
                    <a:lumMod val="75000"/>
                  </a:schemeClr>
                </a:solidFill>
              </a:rPr>
              <a:t>، </a:t>
            </a:r>
            <a:endParaRPr lang="ar-SA" sz="3600" b="1" dirty="0">
              <a:solidFill>
                <a:schemeClr val="accent5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EG" sz="3600" b="1" dirty="0">
              <a:solidFill>
                <a:schemeClr val="accent5">
                  <a:lumMod val="75000"/>
                </a:scheme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ar-EG" sz="3600" b="1" dirty="0">
                <a:solidFill>
                  <a:schemeClr val="accent5">
                    <a:lumMod val="75000"/>
                  </a:schemeClr>
                </a:solidFill>
              </a:rPr>
              <a:t>فهو سبحانه المنعم علينا بأنواع النعم التي لا</a:t>
            </a:r>
            <a:r>
              <a:rPr lang="ar-SA" sz="36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ar-EG" sz="3600" b="1" dirty="0">
                <a:solidFill>
                  <a:schemeClr val="accent5">
                    <a:lumMod val="75000"/>
                  </a:schemeClr>
                </a:solidFill>
              </a:rPr>
              <a:t>نستطيع أن نعدها.</a:t>
            </a:r>
          </a:p>
        </p:txBody>
      </p:sp>
      <p:sp>
        <p:nvSpPr>
          <p:cNvPr id="13" name="مستطيل 12"/>
          <p:cNvSpPr/>
          <p:nvPr/>
        </p:nvSpPr>
        <p:spPr>
          <a:xfrm>
            <a:off x="6643702" y="571480"/>
            <a:ext cx="17940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600" b="1" dirty="0" smtClean="0">
                <a:solidFill>
                  <a:srgbClr val="C000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عبادتنا لله:</a:t>
            </a:r>
            <a:endParaRPr lang="ar-SA" sz="3600" dirty="0"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4" name="عنصر نائب لرقم الشريحة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8</a:t>
            </a:fld>
            <a:endParaRPr lang="ar-SA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377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13" name="مستطيل 12"/>
          <p:cNvSpPr/>
          <p:nvPr/>
        </p:nvSpPr>
        <p:spPr>
          <a:xfrm>
            <a:off x="6643702" y="571480"/>
            <a:ext cx="17940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600" b="1" dirty="0" smtClean="0">
                <a:solidFill>
                  <a:srgbClr val="C000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عبادتنا لله:</a:t>
            </a:r>
            <a:endParaRPr lang="ar-SA" sz="3600" dirty="0"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Flowchart: Process 7"/>
          <p:cNvSpPr/>
          <p:nvPr/>
        </p:nvSpPr>
        <p:spPr>
          <a:xfrm>
            <a:off x="1357290" y="1500174"/>
            <a:ext cx="6786563" cy="264318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600" b="1" dirty="0">
                <a:solidFill>
                  <a:schemeClr val="accent5">
                    <a:lumMod val="75000"/>
                  </a:schemeClr>
                </a:solidFill>
              </a:rPr>
              <a:t>-</a:t>
            </a:r>
            <a:r>
              <a:rPr lang="ar-EG" sz="3600" b="1" dirty="0">
                <a:solidFill>
                  <a:schemeClr val="accent5">
                    <a:lumMod val="75000"/>
                  </a:schemeClr>
                </a:solidFill>
              </a:rPr>
              <a:t>نعبد الله ونحن نرجو ثوابه ونخاف عقابه، قال الله تعالى: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600" b="1" dirty="0">
                <a:solidFill>
                  <a:schemeClr val="tx1"/>
                </a:solidFill>
              </a:rPr>
              <a:t>[</a:t>
            </a:r>
            <a:r>
              <a:rPr lang="ar-SA" sz="3600" dirty="0">
                <a:solidFill>
                  <a:srgbClr val="00B050"/>
                </a:solidFill>
              </a:rPr>
              <a:t>وَادْعُوهُ خَوْفاً وَطَمَعاً </a:t>
            </a:r>
            <a:r>
              <a:rPr lang="ar-EG" sz="3600" b="1" dirty="0">
                <a:solidFill>
                  <a:schemeClr val="tx1"/>
                </a:solidFill>
              </a:rPr>
              <a:t>]</a:t>
            </a:r>
            <a:r>
              <a:rPr lang="ar-EG" sz="36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ar-EG" sz="2000" b="1" dirty="0">
                <a:solidFill>
                  <a:schemeClr val="accent5">
                    <a:lumMod val="75000"/>
                  </a:schemeClr>
                </a:solidFill>
              </a:rPr>
              <a:t>(سورة الأعراف</a:t>
            </a:r>
            <a:r>
              <a:rPr lang="ar-EG" sz="2000" b="1" dirty="0"/>
              <a:t> </a:t>
            </a:r>
            <a:r>
              <a:rPr lang="ar-EG" sz="2000" b="1" dirty="0">
                <a:solidFill>
                  <a:schemeClr val="accent5">
                    <a:lumMod val="75000"/>
                  </a:schemeClr>
                </a:solidFill>
              </a:rPr>
              <a:t>:</a:t>
            </a:r>
            <a:r>
              <a:rPr lang="ar-SA" sz="20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ar-EG" sz="2000" b="1" dirty="0">
                <a:solidFill>
                  <a:schemeClr val="accent5">
                    <a:lumMod val="75000"/>
                  </a:schemeClr>
                </a:solidFill>
              </a:rPr>
              <a:t>الآية</a:t>
            </a:r>
            <a:r>
              <a:rPr lang="ar-SA" sz="20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ar-EG" sz="2000" b="1" dirty="0">
                <a:solidFill>
                  <a:schemeClr val="accent5">
                    <a:lumMod val="75000"/>
                  </a:schemeClr>
                </a:solidFill>
              </a:rPr>
              <a:t>56)</a:t>
            </a:r>
            <a:r>
              <a:rPr lang="ar-EG" sz="3600" b="1" dirty="0">
                <a:solidFill>
                  <a:schemeClr val="accent5">
                    <a:lumMod val="75000"/>
                  </a:schemeClr>
                </a:solidFill>
              </a:rPr>
              <a:t>.</a:t>
            </a: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9</a:t>
            </a:fld>
            <a:endParaRPr lang="ar-SA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331</Words>
  <PresentationFormat>عرض على الشاشة (3:4)‏</PresentationFormat>
  <Paragraphs>60</Paragraphs>
  <Slides>11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11</vt:i4>
      </vt:variant>
    </vt:vector>
  </HeadingPairs>
  <TitlesOfParts>
    <vt:vector size="12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win7</dc:creator>
  <cp:lastModifiedBy>win7</cp:lastModifiedBy>
  <cp:revision>15</cp:revision>
  <dcterms:created xsi:type="dcterms:W3CDTF">2014-08-11T18:39:53Z</dcterms:created>
  <dcterms:modified xsi:type="dcterms:W3CDTF">2014-08-29T15:18:49Z</dcterms:modified>
</cp:coreProperties>
</file>