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08/12/36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28728" y="2643182"/>
            <a:ext cx="64283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الجدول الدوري الحديث</a:t>
            </a:r>
          </a:p>
          <a:p>
            <a:pPr algn="ctr"/>
            <a:r>
              <a:rPr lang="ar-S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والتدرج في خواص العناصر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صورة 4" descr="تنزيل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285728"/>
            <a:ext cx="1524000" cy="152400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2143108" y="2000240"/>
            <a:ext cx="507209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مدرسة الأوائل الثانوية الأهلية للبنين</a:t>
            </a:r>
            <a:endParaRPr lang="ar-SA" sz="2800" b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215074" y="4714884"/>
            <a:ext cx="2500330" cy="857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إعداد الأستاذ</a:t>
            </a:r>
          </a:p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طارق </a:t>
            </a:r>
            <a:r>
              <a:rPr lang="ar-SA" sz="2000" b="1" dirty="0" err="1" smtClean="0">
                <a:solidFill>
                  <a:schemeClr val="accent2">
                    <a:lumMod val="50000"/>
                  </a:schemeClr>
                </a:solidFill>
              </a:rPr>
              <a:t>الدمرداش</a:t>
            </a:r>
            <a:endParaRPr lang="ar-SA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3357554" y="4714884"/>
            <a:ext cx="2500330" cy="857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المشرف التربوي</a:t>
            </a:r>
          </a:p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الأستاذ/ أحمد </a:t>
            </a:r>
            <a:r>
              <a:rPr lang="ar-SA" sz="2000" b="1" dirty="0" err="1" smtClean="0">
                <a:solidFill>
                  <a:schemeClr val="accent2">
                    <a:lumMod val="50000"/>
                  </a:schemeClr>
                </a:solidFill>
              </a:rPr>
              <a:t>شيبوب</a:t>
            </a:r>
            <a:endParaRPr lang="ar-SA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00034" y="4714884"/>
            <a:ext cx="2500330" cy="857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مدير المدرسة </a:t>
            </a:r>
          </a:p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الأستاذ/ فالح الحربي</a:t>
            </a:r>
            <a:endParaRPr lang="ar-SA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122" name="Picture 2" descr="https://encrypted-tbn1.gstatic.com/images?q=tbn:ANd9GcQ3hGGoIFHiUuU2C6hvXaE81ihj8WbxsH6Weor0FPGd8DXox0IU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52"/>
            <a:ext cx="2162175" cy="21145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2714612" y="428604"/>
            <a:ext cx="432522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قصة الجدول الدوري من البداية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57158" y="2214554"/>
            <a:ext cx="8429684" cy="128588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u="sng" dirty="0" smtClean="0">
                <a:solidFill>
                  <a:srgbClr val="002060"/>
                </a:solidFill>
              </a:rPr>
              <a:t>الفكرة العامة:-</a:t>
            </a:r>
          </a:p>
          <a:p>
            <a:pPr algn="ctr"/>
            <a:r>
              <a:rPr lang="ar-SA" sz="2400" b="1" dirty="0" smtClean="0">
                <a:solidFill>
                  <a:srgbClr val="FFFF00"/>
                </a:solidFill>
              </a:rPr>
              <a:t>يتيح لنا التدرج في خواص </a:t>
            </a:r>
            <a:r>
              <a:rPr lang="ar-SA" sz="2400" b="1" dirty="0" err="1" smtClean="0">
                <a:solidFill>
                  <a:srgbClr val="FFFF00"/>
                </a:solidFill>
              </a:rPr>
              <a:t>ذرات</a:t>
            </a:r>
            <a:r>
              <a:rPr lang="ar-SA" sz="2400" b="1" dirty="0" smtClean="0">
                <a:solidFill>
                  <a:srgbClr val="FFFF00"/>
                </a:solidFill>
              </a:rPr>
              <a:t> العناصر في الجدول الدوري التنبؤ بالخواص الفيزيائية والكيميائية لها</a:t>
            </a:r>
            <a:endParaRPr lang="ar-SA" sz="2400" b="1" dirty="0">
              <a:solidFill>
                <a:srgbClr val="FFFF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57158" y="3786190"/>
            <a:ext cx="8429684" cy="128588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u="sng" dirty="0" smtClean="0">
                <a:solidFill>
                  <a:srgbClr val="002060"/>
                </a:solidFill>
              </a:rPr>
              <a:t>الفكرة الرئيسية:-</a:t>
            </a:r>
          </a:p>
          <a:p>
            <a:pPr algn="ctr"/>
            <a:r>
              <a:rPr lang="ar-SA" sz="2400" b="1" dirty="0" smtClean="0">
                <a:solidFill>
                  <a:srgbClr val="FFFF00"/>
                </a:solidFill>
              </a:rPr>
              <a:t>لقد تطور الجدول الدوري بمرور الوقت وجهود العلماء واكتشافهم طرائق أكثر فائدة في تصنيف العناصر ومقارنتها.</a:t>
            </a:r>
            <a:endParaRPr lang="ar-SA" sz="2400" b="1" dirty="0">
              <a:solidFill>
                <a:srgbClr val="FFFF00"/>
              </a:solidFill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357158" y="5357826"/>
            <a:ext cx="8429684" cy="128588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u="sng" dirty="0" smtClean="0">
                <a:solidFill>
                  <a:srgbClr val="002060"/>
                </a:solidFill>
              </a:rPr>
              <a:t>الأهداف</a:t>
            </a:r>
          </a:p>
          <a:p>
            <a:pPr algn="ctr"/>
            <a:r>
              <a:rPr lang="ar-SA" sz="2400" b="1" dirty="0" smtClean="0">
                <a:solidFill>
                  <a:srgbClr val="FFFF00"/>
                </a:solidFill>
              </a:rPr>
              <a:t>1- تتبع مراحل تطور الجدول الدوري.</a:t>
            </a:r>
          </a:p>
          <a:p>
            <a:pPr algn="ctr"/>
            <a:r>
              <a:rPr lang="ar-SA" sz="2400" b="1" dirty="0" smtClean="0">
                <a:solidFill>
                  <a:srgbClr val="FFFF00"/>
                </a:solidFill>
              </a:rPr>
              <a:t>2- تعرف الملامح الرئيسية للجدول الدوري</a:t>
            </a:r>
            <a:endParaRPr lang="ar-SA" sz="2400" b="1" dirty="0">
              <a:solidFill>
                <a:srgbClr val="FFFF00"/>
              </a:solidFill>
            </a:endParaRPr>
          </a:p>
        </p:txBody>
      </p:sp>
      <p:pic>
        <p:nvPicPr>
          <p:cNvPr id="4100" name="Picture 4" descr="https://encrypted-tbn1.gstatic.com/images?q=tbn:ANd9GcQ3hGGoIFHiUuU2C6hvXaE81ihj8WbxsH6Weor0FPGd8DXox0IUa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162175" cy="16144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xQTEhUUExQVFhUXGRoXGBcYFxUYFxgcFxoXFxUYGBcYHCggGBolHBcUITEhJSkrLi4uFx8zODMsNygtLiwBCgoKBQUFDgUFDisZExkrKysrKysrKysrKysrKysrKysrKysrKysrKysrKysrKysrKysrKysrKysrKysrKysrK//AABEIAMwAvgMBIgACEQEDEQH/xAAcAAABBQEBAQAAAAAAAAAAAAACAAEDBAUGBwj/xAA9EAABAwIDBAcFBwMEAwAAAAABAAIRAyEEEjEFQVFhBhMicYGR8DKhscHRBxQjQlLh8WJyghZjkrIVM1P/xAAUAQEAAAAAAAAAAAAAAAAAAAAA/8QAFBEBAAAAAAAAAAAAAAAAAAAAAP/aAAwDAQACEQMRAD8A9QQg6oiLoEAlykhDlRwgjIKdpUhCQCBQmcIRQmyoAKFqlcEEWQMdPkhcEUKN6AKhULgpXlQoCBRjRRNCnAsgdpRNQtRAoCKYIgnCACOaYhSQhQCQlBRpmhBMQjotBsbBCQkEDFqQCeE8IGhMAiSAQOEwRNKZAKZwREqKs+AgFA4rOxWKIPu142+YVLE4+8TBMDv3DXdPwQbRURK5x+0HWmJdN57PZvlEamxSONeLCoZN9JiQTv8ALwKDomFStcuPq9IHU3S5wiB2QJJIu8g8IhbWztq5xPZ1I+P0Pcg2GuTsd64qpRxQdHy81aa7ggkCNqjRtCAyhIRJigF/khTkp5QWEvckUTQgACESWROgUJgOKIBMgZqRPqUwCUIGebLMxuIn2SbGLRw3jxV/G1crZGpsO8rB/wDGay4kkyTJHoIKuIxw85E6ExfzmVx20NqVJIBBFom+WxzG2s6/wuwx+zuzBl15mATyIPFc5/pmpUqGCQ3faBvsOGptfVBzLtou6qlBuAQBvBEuLhzuVr4TEuhwHtZAMztBJcXX3RPqF1GE6G02tGa/GBpp9FUxnRNxd2bt14CbmTxvdBm4fDA5Q0OfHZc42YAYJDbS90DdvK26TYaXOAYXRlE3vYwPy6kqbC7Bc0DMS4iTv1O4ch6CbE4B5dmkgggbpLY0+aC5gJAgzOvOB89Ffa+YjzWbs/DFoIOp81o0j2fj68EF2gVMxZtOoA9sE9oRyEbyr4N0E0pkIclCAihhIuThBZJSaE4CRCAgRBsgcEUJkCBSITpigGE4QomoKO0XgOA1gT52VdtRQYqrmqOjjl8rJ6bY9aoLRhG0AKuxymLkEgTxdC029ycoDyqN9Eb0pUoQUnsE2jhKiayI3K05wkqIM380GXjXCWuM9lwLSCQCRa/Ea2K22lU3Ug4GRrOseMhW6Gg7kEwTJSnsgSJoQIiEFopQmTgICTEp4SQOUD0aEoBhIJELm/tC2hUoYNz6bi0yGyODrEaWQMw5SZ11991Yo4oTc+ua8cwXSWs02zHzM/VWcP00IcQ83NuAnu48kHsDqo1UrHiy5LaO1CzDNqkEDsnkJjesWt9oNKiGkjMd4Bv57kHpoTOXn2C+1Og4XpvHiDxXUbG6T4fEQ1jocdx+qDVGqMvCZzUJbCAc0evJMAgm5RDvub/IoED67kdLkha63rjCeg3470E8JTISATxZA29SNUYCNoQWmopQokCCSeyZAosmSaUiUAlef/ahtE9nDtc0tID6jOyXNc0zT5tm5vrZd7WqhrXOP5Wud/xBd8lwOL2Wz7jhyWjrq3473wMz3OGaHO1IuBB4BB5xV67KO2830kwNItoChAxDalEU3nrHFlNuhdlc4Q08t/EQVt4zA1GEuLXid7f5HwWn9nOzOsxpquH/AKmmJuczrTPGJ80G7trZr6GEqVamJrOa2mczHZXsed1i2dSPNeL4t5OYOYwE3nKG92ngvpPpHs/r8NXoixexzWkiYdHZJB1gwvItobJbUZnaGh7Ghlai6M9Oo2M0g6tIgyLdyDg8JhS54bFzYG3z1XQPpvwdRtOoctRrjYAiI9mQRfNcgiRYhaOCwzab21Xsp9ggjOXtAM6xod3FdxitgMxzXVqgIquIDHOv2GgdlzbQC7rHAaiQg0eiPSEYimBILgPHn710krjOjnRh9BwvOU98g7vBdigCogk8+9SkqJ79ZtI13zvQG0a35/VHTUNKoHAlsEcRx3qy0IDlLNuQkIgEClO0pkTRZBcanahCdpQPKFOmhA6YpBMSgB9MOBadHAt8HCD8V53jsZmbggCY+6si2+7T3eyvR6eoXke26gaMKdOzXaNdGYh+W3ig1MUBlveB4nkOC6nofswUaJBILnOLnRoODZ5CLrzbaW0XuENu4gxfgP2+CvdBel47TKji1zWuIsSTkElsb3ckHqlXesDaWzadR0lrSdDIBnhM6wub2P8AanRqVeprU6lImMrnD2p0JGoW9tKsWVQ5t2EDNB0N4PkgoUujFFtQPbTY1w0IERxhdBQowo8NXDgrYKBaBO9yCeCYuQOFUxWPFMvEFzgC6O4Eq03X14rjOmO1K+ExrK1NgfQLctTXU2APC1x3lAeN6QY00G4il1bGm+QszGN8kn4LpejO1fvWGp18uUukFvAtJa6OUhZW1KorYHPTHtAwBunUBa3RrCilhqVMbm+ZNyfEoNUJkkxKBykHRvSJQtQXwUmhIps3mgeUiEkkCQuTpigVPUd68d6TMOTB9+KubAAYgySd0CPNexN1Ery/pjh2jCYYuJa0VMTnIFy3rS7KOBJtPPegwsZhJYQ1xa0QJbGZ7nXDWl3s2AP+Q4rAw2w3NIdmEmSATMQQ0S4byXeQKWJ6RAtFrgnIBbLfdbmedzJUGA287ruse4GQ5pbYDKQQBAHEz4cyg6BrKlV1Lr+2xrnF2bcKTu01rvy20iZMr07A9X1RptgNaS2Br4zvvdeUYXawc/Jq0PcGjNlbqCLge0XkX/qC6OrUyGnlcWmm2oHM3Ou3tHflmRfc0ncg6+hSNO1yO76LSpuUWDqNqU2EGQRYyDy1U1OmQgJwTgIiz18UoQRuHC3uVXGbNZUpkPzEE9oC87hZV8VtyhTrCjVdDnNDhwEkho7zlKvYbFmoDlnJEB+k9wN/FA9HDMyhoENEDL8laaeaGkIEDdojBQOCkU7eadAJTtCGUggvynJTJpCB5SBSfb4pkC3JJJkCAuvNunDC/ZuYierxdYH+01azG27iwr0sLk6+yXV8LtLDD2uue6nN7upUqtI8gXAjzQeEPwoBkeSkFJn6Z3ToVcwlLMBFjvB3HSCOIMrosB0PL4OeB/b8UGTsHDUndnI4ndcWMzYcVfd0PqPLSx0mMomd0x3G+q6bA9CSwgh4I4RBHiNV0+CwOQX/AI9cUGT0NZVos6qqZOYnleCY8ZXXtdIssgUIdPr1vV+k9BadooK9UASe9R4iuAFTAdUP9I95QNSwodUdUI7ToknWAIA5QFqZVHh2QpigYIgmTtCAgnSlMSgRRNUaSDRASLk5KFA5deUxS3pkDlIBJOAgSyGVHNxz/wBFSnRbHB7evc1082hw8AtjLJt7l5d076f0qFSvTw4FWqeoy1Afw6TqJe6Z/O4OI7Ol9dyDF+1DD08LtCaZH4zOtewasdJBJG4O1H+SfYfSEACSLaCePJefYPFZ8TTqVz1gdWYapdfOC8Z8x5iQu96WdBOocX4RxdT/APk4y5v9rz7Q5G44lB3OxdtseNfqOS2TiWxM2POy8LwmJex0aEd4K227UrFsA28Znl5IPRcdtWm0xIJ4SoKO0C/2RM2/f3+5crsthcRmBO/1w4rsdm04Gke5BapUCYzeSvsZAT02qRomw1QV8ViW0qfWO9nM1pPDMQ0HuuFYkG8+KrdJ6U4HEj/acfFozD3tWD0R2y180HOlzbsP6m6x4GUHTTyRQonI5QSEqMlKULigZxRNO+yhJRDzQawKaE4KaECBThZ+N2zQpSH1Gg8B2j5Bc5tT7QqVMEUqbqjtJccjfdJKDtBz0G/cO/guV2z9oWEoWa413iezT0nnUPZHvXmXSPpJiMUYq1Dk3U29lniB7R71ztUz8kHUdKPtJxWIpvpsDaDHAtIYSXkHX8S0TyAXAEW5aQrFYBQuBj1zQV6rZ+eq9P6F9JhiaP3eqfxqYgf7jALEf1DQjxXmJO9O17qZbUYS1wMtcLEEbwUHquN2aH2LQ7v18OCpN2LXpnNQII/RUBv3PEx4hX+hPSJmMbkcA3ENu4DR4H52fMbl3mFw4jT0EHJbIx+IzBj8FVDjYOZD2HjdpsOZC7XB4eo5vaZk7yPkq2y6M4qo4fkpgf8AI/st/KgrUsMBvlWGsA0RBcht/ptTbmZQc0uE5qhu1kawPzH3BA/T7bAa0YVhGepDn/002kEzzcYHddee4Z5bUzAwZkHeDugq5s1pc2pVqT1lW4zaxq2Z1BEnvKcUUHb9H9t9c0NfaoN/6v3WwvPcLTgi8Hlbx71vYLbL2gB8PHGe1zQdIXIM6gw2NZUHYd4aEeClyoH1RBMhzIJsZtcNHZEnjNv3XKbW2zWcDLjl/S2w8grOLqQCBxWBj62/15+SDMxT7lZGJfru4/wtLEtkfRZVcIKFbiqlZ8mArdYWVGrVyEH+EEVRhmfI/FAWWPh84UxxLTqjptDgYvb5iEGcWcEbqRcx0DQSfDVSVKd+7VaGzKbRUY135hDuWa0eUeaDN2aHNc2ox2RzXAtcDBDt1/NesdHembmMIxI620h7MrTA1zTY+HArzXZVANqVaFVs5OsNx+lpaJ5XBVnABoDACS3OSQd7WmGt7jl+KD1vYfSUMdUe+hUBq5XCHMMACACbXkrUp9LWl0ChUjiXsH1Xl9Par3GTru4AFa2yMU6oWtM+tUHYY/HvxAcwtZk30y6xj9Z/MOUQuF23XxHXNwjmtaxwzOyQGmm112iOMAXWZtPpV92xlTJNRoIEA2ktAgcbwr9LHfeHPrlrhnhrAfaDadv+xcUGnjag7GU6y2BugW7hqog6/f58FFnkEfmF28zqJRudodZ48EFii4DeIVilVFo328R+yzg/deNFYpPiZ5H339yC5lyuDgY57/JamC2y4GHdoe/wWa0nXwQZZcEHYUcQ14sfBHluufwlWCPXNa9DEyL+vcg5/aBvrInXVZGKYTrHJa2MZ+GLnd8Vlln1QZlZhn1HOVQrMWw9gj1zWdWpiUGFVO7fuPL6KFrRvE96nqtvCQpC6ChVwbSbj3J8LhDm9ohpBBnmI15WK1aGFBk3tOkQgr0xIjf+yDKosu4u/KJjiZiD9eSnw7Tmzb/RtySNMdY/m18+Wb4hWcMwTHd8EE20nBmMa8tllWk0kaTqx8H/ABQbWoijWLKbT1cNewEyQ1wmJ75VnbDexh3bw4t8OyfivSegfR6g6nUqVG9a5+SS+DADXWbawQeT18Q/g4HWb7lXxm1nFpYJGaxuRmkQRPBe/wD+kcGSPwG8bFwnvg3Xnv2vdGcNQoMr0aYpvL8py2aQQdRx7kHL4mjTY7PSeHPcxtNnFjnCa1QHfAmDzWth4EAGRAaI8o81ymxGAvLt4sD711jfy7v5QWKRg5uBv4qRpDS5kxoW8wbjf3jwUIbPjY6KltXCCo2nLniLdl2XfpZBq1LzrOkCb+uSrUsSA4sOsdmfhCio7ApFtzVOmtR518UWzdh0aVTOxsGTv9cUG9TN76ftZTtInLI70zKQkqNovHA8kFwP4b9dw11WhQqws5m4q0wWCD//2Q=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5364" name="AutoShape 4" descr="data:image/jpeg;base64,/9j/4AAQSkZJRgABAQAAAQABAAD/2wCEAAkGBxQTEhUUExQVFhUXGRoXGBcYFxUYFxgcFxoXFxUYGBcYHCggGBolHBcUITEhJSkrLi4uFx8zODMsNygtLiwBCgoKBQUFDgUFDisZExkrKysrKysrKysrKysrKysrKysrKysrKysrKysrKysrKysrKysrKysrKysrKysrKysrK//AABEIAMwAvgMBIgACEQEDEQH/xAAcAAABBQEBAQAAAAAAAAAAAAACAAEDBAUGBwj/xAA9EAABAwIDBAcFBwMEAwAAAAABAAIRAyEEEjEFQVFhBhMicYGR8DKhscHRBxQjQlLh8WJyghZjkrIVM1P/xAAUAQEAAAAAAAAAAAAAAAAAAAAA/8QAFBEBAAAAAAAAAAAAAAAAAAAAAP/aAAwDAQACEQMRAD8A9QQg6oiLoEAlykhDlRwgjIKdpUhCQCBQmcIRQmyoAKFqlcEEWQMdPkhcEUKN6AKhULgpXlQoCBRjRRNCnAsgdpRNQtRAoCKYIgnCACOaYhSQhQCQlBRpmhBMQjotBsbBCQkEDFqQCeE8IGhMAiSAQOEwRNKZAKZwREqKs+AgFA4rOxWKIPu142+YVLE4+8TBMDv3DXdPwQbRURK5x+0HWmJdN57PZvlEamxSONeLCoZN9JiQTv8ALwKDomFStcuPq9IHU3S5wiB2QJJIu8g8IhbWztq5xPZ1I+P0Pcg2GuTsd64qpRxQdHy81aa7ggkCNqjRtCAyhIRJigF/khTkp5QWEvckUTQgACESWROgUJgOKIBMgZqRPqUwCUIGebLMxuIn2SbGLRw3jxV/G1crZGpsO8rB/wDGay4kkyTJHoIKuIxw85E6ExfzmVx20NqVJIBBFom+WxzG2s6/wuwx+zuzBl15mATyIPFc5/pmpUqGCQ3faBvsOGptfVBzLtou6qlBuAQBvBEuLhzuVr4TEuhwHtZAMztBJcXX3RPqF1GE6G02tGa/GBpp9FUxnRNxd2bt14CbmTxvdBm4fDA5Q0OfHZc42YAYJDbS90DdvK26TYaXOAYXRlE3vYwPy6kqbC7Bc0DMS4iTv1O4ch6CbE4B5dmkgggbpLY0+aC5gJAgzOvOB89Ffa+YjzWbs/DFoIOp81o0j2fj68EF2gVMxZtOoA9sE9oRyEbyr4N0E0pkIclCAihhIuThBZJSaE4CRCAgRBsgcEUJkCBSITpigGE4QomoKO0XgOA1gT52VdtRQYqrmqOjjl8rJ6bY9aoLRhG0AKuxymLkEgTxdC029ycoDyqN9Eb0pUoQUnsE2jhKiayI3K05wkqIM380GXjXCWuM9lwLSCQCRa/Ea2K22lU3Ug4GRrOseMhW6Gg7kEwTJSnsgSJoQIiEFopQmTgICTEp4SQOUD0aEoBhIJELm/tC2hUoYNz6bi0yGyODrEaWQMw5SZ11991Yo4oTc+ua8cwXSWs02zHzM/VWcP00IcQ83NuAnu48kHsDqo1UrHiy5LaO1CzDNqkEDsnkJjesWt9oNKiGkjMd4Bv57kHpoTOXn2C+1Og4XpvHiDxXUbG6T4fEQ1jocdx+qDVGqMvCZzUJbCAc0evJMAgm5RDvub/IoED67kdLkha63rjCeg3470E8JTISATxZA29SNUYCNoQWmopQokCCSeyZAosmSaUiUAlef/ahtE9nDtc0tID6jOyXNc0zT5tm5vrZd7WqhrXOP5Wud/xBd8lwOL2Wz7jhyWjrq3473wMz3OGaHO1IuBB4BB5xV67KO2830kwNItoChAxDalEU3nrHFlNuhdlc4Q08t/EQVt4zA1GEuLXid7f5HwWn9nOzOsxpquH/AKmmJuczrTPGJ80G7trZr6GEqVamJrOa2mczHZXsed1i2dSPNeL4t5OYOYwE3nKG92ngvpPpHs/r8NXoixexzWkiYdHZJB1gwvItobJbUZnaGh7Ghlai6M9Oo2M0g6tIgyLdyDg8JhS54bFzYG3z1XQPpvwdRtOoctRrjYAiI9mQRfNcgiRYhaOCwzab21Xsp9ggjOXtAM6xod3FdxitgMxzXVqgIquIDHOv2GgdlzbQC7rHAaiQg0eiPSEYimBILgPHn710krjOjnRh9BwvOU98g7vBdigCogk8+9SkqJ79ZtI13zvQG0a35/VHTUNKoHAlsEcRx3qy0IDlLNuQkIgEClO0pkTRZBcanahCdpQPKFOmhA6YpBMSgB9MOBadHAt8HCD8V53jsZmbggCY+6si2+7T3eyvR6eoXke26gaMKdOzXaNdGYh+W3ig1MUBlveB4nkOC6nofswUaJBILnOLnRoODZ5CLrzbaW0XuENu4gxfgP2+CvdBel47TKji1zWuIsSTkElsb3ckHqlXesDaWzadR0lrSdDIBnhM6wub2P8AanRqVeprU6lImMrnD2p0JGoW9tKsWVQ5t2EDNB0N4PkgoUujFFtQPbTY1w0IERxhdBQowo8NXDgrYKBaBO9yCeCYuQOFUxWPFMvEFzgC6O4Eq03X14rjOmO1K+ExrK1NgfQLctTXU2APC1x3lAeN6QY00G4il1bGm+QszGN8kn4LpejO1fvWGp18uUukFvAtJa6OUhZW1KorYHPTHtAwBunUBa3RrCilhqVMbm+ZNyfEoNUJkkxKBykHRvSJQtQXwUmhIps3mgeUiEkkCQuTpigVPUd68d6TMOTB9+KubAAYgySd0CPNexN1Ery/pjh2jCYYuJa0VMTnIFy3rS7KOBJtPPegwsZhJYQ1xa0QJbGZ7nXDWl3s2AP+Q4rAw2w3NIdmEmSATMQQ0S4byXeQKWJ6RAtFrgnIBbLfdbmedzJUGA287ruse4GQ5pbYDKQQBAHEz4cyg6BrKlV1Lr+2xrnF2bcKTu01rvy20iZMr07A9X1RptgNaS2Br4zvvdeUYXawc/Jq0PcGjNlbqCLge0XkX/qC6OrUyGnlcWmm2oHM3Ou3tHflmRfc0ncg6+hSNO1yO76LSpuUWDqNqU2EGQRYyDy1U1OmQgJwTgIiz18UoQRuHC3uVXGbNZUpkPzEE9oC87hZV8VtyhTrCjVdDnNDhwEkho7zlKvYbFmoDlnJEB+k9wN/FA9HDMyhoENEDL8laaeaGkIEDdojBQOCkU7eadAJTtCGUggvynJTJpCB5SBSfb4pkC3JJJkCAuvNunDC/ZuYierxdYH+01azG27iwr0sLk6+yXV8LtLDD2uue6nN7upUqtI8gXAjzQeEPwoBkeSkFJn6Z3ToVcwlLMBFjvB3HSCOIMrosB0PL4OeB/b8UGTsHDUndnI4ndcWMzYcVfd0PqPLSx0mMomd0x3G+q6bA9CSwgh4I4RBHiNV0+CwOQX/AI9cUGT0NZVos6qqZOYnleCY8ZXXtdIssgUIdPr1vV+k9BadooK9UASe9R4iuAFTAdUP9I95QNSwodUdUI7ToknWAIA5QFqZVHh2QpigYIgmTtCAgnSlMSgRRNUaSDRASLk5KFA5deUxS3pkDlIBJOAgSyGVHNxz/wBFSnRbHB7evc1082hw8AtjLJt7l5d076f0qFSvTw4FWqeoy1Afw6TqJe6Z/O4OI7Ol9dyDF+1DD08LtCaZH4zOtewasdJBJG4O1H+SfYfSEACSLaCePJefYPFZ8TTqVz1gdWYapdfOC8Z8x5iQu96WdBOocX4RxdT/APk4y5v9rz7Q5G44lB3OxdtseNfqOS2TiWxM2POy8LwmJex0aEd4K227UrFsA28Znl5IPRcdtWm0xIJ4SoKO0C/2RM2/f3+5crsthcRmBO/1w4rsdm04Gke5BapUCYzeSvsZAT02qRomw1QV8ViW0qfWO9nM1pPDMQ0HuuFYkG8+KrdJ6U4HEj/acfFozD3tWD0R2y180HOlzbsP6m6x4GUHTTyRQonI5QSEqMlKULigZxRNO+yhJRDzQawKaE4KaECBThZ+N2zQpSH1Gg8B2j5Bc5tT7QqVMEUqbqjtJccjfdJKDtBz0G/cO/guV2z9oWEoWa413iezT0nnUPZHvXmXSPpJiMUYq1Dk3U29lniB7R71ztUz8kHUdKPtJxWIpvpsDaDHAtIYSXkHX8S0TyAXAEW5aQrFYBQuBj1zQV6rZ+eq9P6F9JhiaP3eqfxqYgf7jALEf1DQjxXmJO9O17qZbUYS1wMtcLEEbwUHquN2aH2LQ7v18OCpN2LXpnNQII/RUBv3PEx4hX+hPSJmMbkcA3ENu4DR4H52fMbl3mFw4jT0EHJbIx+IzBj8FVDjYOZD2HjdpsOZC7XB4eo5vaZk7yPkq2y6M4qo4fkpgf8AI/st/KgrUsMBvlWGsA0RBcht/ptTbmZQc0uE5qhu1kawPzH3BA/T7bAa0YVhGepDn/002kEzzcYHddee4Z5bUzAwZkHeDugq5s1pc2pVqT1lW4zaxq2Z1BEnvKcUUHb9H9t9c0NfaoN/6v3WwvPcLTgi8Hlbx71vYLbL2gB8PHGe1zQdIXIM6gw2NZUHYd4aEeClyoH1RBMhzIJsZtcNHZEnjNv3XKbW2zWcDLjl/S2w8grOLqQCBxWBj62/15+SDMxT7lZGJfru4/wtLEtkfRZVcIKFbiqlZ8mArdYWVGrVyEH+EEVRhmfI/FAWWPh84UxxLTqjptDgYvb5iEGcWcEbqRcx0DQSfDVSVKd+7VaGzKbRUY135hDuWa0eUeaDN2aHNc2ox2RzXAtcDBDt1/NesdHembmMIxI620h7MrTA1zTY+HArzXZVANqVaFVs5OsNx+lpaJ5XBVnABoDACS3OSQd7WmGt7jl+KD1vYfSUMdUe+hUBq5XCHMMACACbXkrUp9LWl0ChUjiXsH1Xl9Par3GTru4AFa2yMU6oWtM+tUHYY/HvxAcwtZk30y6xj9Z/MOUQuF23XxHXNwjmtaxwzOyQGmm112iOMAXWZtPpV92xlTJNRoIEA2ktAgcbwr9LHfeHPrlrhnhrAfaDadv+xcUGnjag7GU6y2BugW7hqog6/f58FFnkEfmF28zqJRudodZ48EFii4DeIVilVFo328R+yzg/deNFYpPiZ5H339yC5lyuDgY57/JamC2y4GHdoe/wWa0nXwQZZcEHYUcQ14sfBHluufwlWCPXNa9DEyL+vcg5/aBvrInXVZGKYTrHJa2MZ+GLnd8Vlln1QZlZhn1HOVQrMWw9gj1zWdWpiUGFVO7fuPL6KFrRvE96nqtvCQpC6ChVwbSbj3J8LhDm9ohpBBnmI15WK1aGFBk3tOkQgr0xIjf+yDKosu4u/KJjiZiD9eSnw7Tmzb/RtySNMdY/m18+Wb4hWcMwTHd8EE20nBmMa8tllWk0kaTqx8H/ABQbWoijWLKbT1cNewEyQ1wmJ75VnbDexh3bw4t8OyfivSegfR6g6nUqVG9a5+SS+DADXWbawQeT18Q/g4HWb7lXxm1nFpYJGaxuRmkQRPBe/wD+kcGSPwG8bFwnvg3Xnv2vdGcNQoMr0aYpvL8py2aQQdRx7kHL4mjTY7PSeHPcxtNnFjnCa1QHfAmDzWth4EAGRAaI8o81ymxGAvLt4sD711jfy7v5QWKRg5uBv4qRpDS5kxoW8wbjf3jwUIbPjY6KltXCCo2nLniLdl2XfpZBq1LzrOkCb+uSrUsSA4sOsdmfhCio7ApFtzVOmtR518UWzdh0aVTOxsGTv9cUG9TN76ftZTtInLI70zKQkqNovHA8kFwP4b9dw11WhQqws5m4q0wWCD//2Q=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5366" name="Picture 6" descr="http://annales.org/archives/images/lechatelier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14290"/>
            <a:ext cx="2552702" cy="2428875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2786050" y="142852"/>
            <a:ext cx="569418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محاولة العالم أنتوني </a:t>
            </a:r>
            <a:r>
              <a:rPr lang="ar-SA" sz="2800" b="1" dirty="0" err="1" smtClean="0">
                <a:solidFill>
                  <a:srgbClr val="C00000"/>
                </a:solidFill>
              </a:rPr>
              <a:t>لافوازييه</a:t>
            </a:r>
            <a:r>
              <a:rPr lang="ar-SA" sz="2800" b="1" dirty="0" smtClean="0">
                <a:solidFill>
                  <a:srgbClr val="C00000"/>
                </a:solidFill>
              </a:rPr>
              <a:t> لتصنيف العناصر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857488" y="857232"/>
            <a:ext cx="61436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 كان أول من قام بعمل تجميع للعناصر المعروفة آنذاك وعددها 33 عنصرا في قائمة واحدة.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7" name="Picture 6" descr="http://www.nndb.com/people/480/000103171/john-alexander-reina-newlands-1-size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3571876"/>
            <a:ext cx="2643206" cy="2857520"/>
          </a:xfrm>
          <a:prstGeom prst="rect">
            <a:avLst/>
          </a:prstGeom>
          <a:noFill/>
        </p:spPr>
      </p:pic>
      <p:sp>
        <p:nvSpPr>
          <p:cNvPr id="8" name="مربع نص 7"/>
          <p:cNvSpPr txBox="1"/>
          <p:nvPr/>
        </p:nvSpPr>
        <p:spPr>
          <a:xfrm>
            <a:off x="4143372" y="2928934"/>
            <a:ext cx="242566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b="1" dirty="0" smtClean="0">
                <a:solidFill>
                  <a:srgbClr val="C00000"/>
                </a:solidFill>
              </a:rPr>
              <a:t>جدول </a:t>
            </a:r>
            <a:r>
              <a:rPr lang="ar-SA" sz="3600" b="1" dirty="0" err="1" smtClean="0">
                <a:solidFill>
                  <a:srgbClr val="C00000"/>
                </a:solidFill>
              </a:rPr>
              <a:t>نيولاندز</a:t>
            </a:r>
            <a:r>
              <a:rPr lang="ar-SA" sz="3600" b="1" dirty="0" smtClean="0">
                <a:solidFill>
                  <a:srgbClr val="C00000"/>
                </a:solidFill>
              </a:rPr>
              <a:t> </a:t>
            </a:r>
            <a:endParaRPr lang="ar-SA" sz="3600" b="1" dirty="0">
              <a:solidFill>
                <a:srgbClr val="C0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571736" y="3786190"/>
            <a:ext cx="63579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1- لاحظ أن خواص العناصر تتكرر عند ترتيبها تصاعديا وفق تسلسل الكتل الذرية لكل ثمان عناصر.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2- سمى ترتيبه </a:t>
            </a:r>
            <a:r>
              <a:rPr lang="ar-SA" sz="2800" b="1" dirty="0" err="1" smtClean="0">
                <a:solidFill>
                  <a:srgbClr val="FF0000"/>
                </a:solidFill>
              </a:rPr>
              <a:t>بــــ</a:t>
            </a:r>
            <a:r>
              <a:rPr lang="ar-SA" sz="2800" b="1" dirty="0" smtClean="0">
                <a:solidFill>
                  <a:srgbClr val="FF0000"/>
                </a:solidFill>
              </a:rPr>
              <a:t> ( قانون الثمانيات ) لأن خواص العناصر تتكرر كل ثمان عناصر.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oloommagazine.com/images/Articles/15/SCI99b15N5_H04_0088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2357454" cy="2214578"/>
          </a:xfrm>
          <a:prstGeom prst="rect">
            <a:avLst/>
          </a:prstGeom>
          <a:noFill/>
        </p:spPr>
      </p:pic>
      <p:pic>
        <p:nvPicPr>
          <p:cNvPr id="1028" name="Picture 4" descr="يوليوس لوثار ماير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57166"/>
            <a:ext cx="2500313" cy="2357453"/>
          </a:xfrm>
          <a:prstGeom prst="rect">
            <a:avLst/>
          </a:prstGeom>
          <a:noFill/>
        </p:spPr>
      </p:pic>
      <p:sp>
        <p:nvSpPr>
          <p:cNvPr id="4" name="مربع نص 3"/>
          <p:cNvSpPr txBox="1"/>
          <p:nvPr/>
        </p:nvSpPr>
        <p:spPr>
          <a:xfrm>
            <a:off x="2928926" y="1357298"/>
            <a:ext cx="288893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جدول </a:t>
            </a:r>
            <a:r>
              <a:rPr lang="ar-SA" sz="3200" b="1" dirty="0" err="1" smtClean="0">
                <a:solidFill>
                  <a:srgbClr val="FFFF00"/>
                </a:solidFill>
              </a:rPr>
              <a:t>ماير</a:t>
            </a:r>
            <a:r>
              <a:rPr lang="ar-SA" sz="3200" b="1" dirty="0" smtClean="0">
                <a:solidFill>
                  <a:srgbClr val="FFFF00"/>
                </a:solidFill>
              </a:rPr>
              <a:t> - </a:t>
            </a:r>
            <a:r>
              <a:rPr lang="ar-SA" sz="3200" b="1" dirty="0" err="1" smtClean="0">
                <a:solidFill>
                  <a:srgbClr val="FFFF00"/>
                </a:solidFill>
              </a:rPr>
              <a:t>مندليف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5" name="تمرير أفقي 4"/>
          <p:cNvSpPr/>
          <p:nvPr/>
        </p:nvSpPr>
        <p:spPr>
          <a:xfrm>
            <a:off x="5857884" y="3000372"/>
            <a:ext cx="3000396" cy="378621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1- قاما بترتيب العناصر تصاعديا حسب الكتل الذرية.</a:t>
            </a:r>
          </a:p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2- تركا أماكن شاغرة للعناصر التي لم تكن قد اكتشفت بعد.</a:t>
            </a:r>
          </a:p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3- توقعا خواص العناصر التي لم تكن قد اكتشفت بعد. 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6" name="تمرير أفقي 5"/>
          <p:cNvSpPr/>
          <p:nvPr/>
        </p:nvSpPr>
        <p:spPr>
          <a:xfrm>
            <a:off x="500034" y="3000372"/>
            <a:ext cx="3000396" cy="378621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ترتيب العناصر وفق الكتل الذرية أدى إلى وضع بعض العناصر في غير أماكنها الصحيحة, أي في مجموعات لعناصر ذات خواص مختلفة عنها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357950" y="3000372"/>
            <a:ext cx="2000264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الفروض</a:t>
            </a:r>
            <a:endParaRPr lang="ar-SA" sz="2000" b="1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928662" y="3000372"/>
            <a:ext cx="2000264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العيوب</a:t>
            </a:r>
            <a:endParaRPr lang="ar-S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Image result for ‫صور العالم موزلي‬‎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436" name="AutoShape 4" descr="Image result for ‫صور العالم موزلي‬‎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438" name="AutoShape 6" descr="data:image/jpeg;base64,/9j/4AAQSkZJRgABAQAAAQABAAD/2wCEAAkGBxMTEhUUExQWFhUXGBwYGBgXGB8bHRwhHR0eHxwcGh0fHygiHR0lHB0cIjEhJykrLi4uHCAzODMsNygtLiwBCgoKDg0OFA8QGCwcFx0sLCwsLCwsLCssLCwrLCwsLCwrLCwsKywsLCw3LCwsNyw3LCwrKyw3NywsLCwsLCwsLP/AABEIAMkAoAMBIgACEQEDEQH/xAAcAAABBAMBAAAAAAAAAAAAAAAHAwQFBgECCAD/xABEEAABAwIEAwYCCAQEAwkAAAABAgMRACEEBRIxBkFRBxMiYXGRgbEUIzJCocHR4VJigvAkM3LxFUOiCBYXU2NzkrLi/8QAGAEBAQEBAQAAAAAAAAAAAAAAAAECAwT/xAAdEQEBAQEAAgMBAAAAAAAAAAAAARECITESQVFh/9oADAMBAAIRAxEAPwA41gqFJaFHcx5D9f2rHdpFzHqb0G3fJ5GfS9aLxIHI1kEq28I89/blW6WgPXrzoENbh2Tp9T+Q+f4VjuVHcT/WY9gmnlaOuhKSpRAAEkkwB6mgSb1D7iR6K/YVkukbpMdZFCvjTtoZZJbwSA+vYuEw2PSLq/AUHOIeMMbjSfpD6lJ/gB0p9h+c1qc2jpjMeO8vYMO4ltJ6ago/9M1CYjthypJgOrV/pbUa5xyfLV4h5DLSQVuKCQNt+pgxV+4i4NweDU2wpxTuKUJWkEBtsciqTqJPl7CtfGAoYfthypX/ADVj/U2oVM5dx9l750tYltSjyKgk/wDVFULgrhjCOFK1MtaRAhKLGPvGSaIC+GMFoLZw7JBH/lpm+/LnU+MROpeJEgSOR1CvKSTuhJ/q/wDzVVx2RLbBGDKcMYs4i6ZGyVtfZKSPvC9V7JO1gIfVhMzbSw8hWguIOps85P8ACDIM+dZ+KiR3Sxtb+okfiKqXEHFL7GIDYQmBEi51z0+VqubD6VpCkEKSRIIMg+hry2QogkAkbEiSPSko0RiJ5Hz2t63rcPp5mPW1eW0D69a1BKftXHUD5j9KgWBrNIhtJuOfMW+W9eCVDYz6/r+1Blx2Lbk0ilSZknUeUXA9IpRrDJHKSdybzS0UCQd6A17vFfwj3rzrwH92HqeVR+ZZg202p11X1aASo7JA9TvVGmdZ4jDNLddUhKEbm5Hpyk+Vc68f9pGIzA6B9WwNkCfF5r/Sm3aLxs5mL9pRh0Ehpvb+pQ6n8KqFdJyj01MryqMGl+RdcVC06Vj3C2GSo92Dq08prQI3YnimWHHXnnUIJASNUSAJUoj1MD4VY+0jJ1LxreIGGcxKC2ClCbCQCBqFjeZ3oe9k+TjE5kyk/ZbPeqtIOnYe9dQm8Vm3KAbw/wAZv4JWh7At4URuvWgqE3hZ3PlW3FnaOVlQaQRptqkEgjmkpIUnfzmjVjsIh1BQ6hK0mfCpMj2NBbjfsecDqnMv092rdlSiCk9Ek2KfI7UnQr+R9p2Lae1OrLiTpS4P4hN1DooCY61PdtuU4ZTbWNacQFuQNPN1J2UmIHhvNr2vahi9lLjTvd4kKYmYK0E3Hz9RTnOM373CYRk3UwXk6uelRSUjfYQeXOtUWDgXtIxGCcCVQpgxqb6fzJ6Guhch4ibxbSXWVpUhVhuL9Od/KuP6tHAHGTmXP6h4mlwHW+Sh1H8wrN5V1b3iuaR8FfqK8pzqlVRuV5q2+0h5lctrEgnb35H1qSZeB9f7+BrkEytIMgx1BtPv86VbeB9RuKUgUg5hRunwnkRb+xQZcxCR59Y/OktK1fyD3V+g/Gs6bi0kbdBSndnmo/C36mgw3hkpG3vegD23cbHEPfQmFfUtn6wj76uk9E/Oib2pcQ/QsLDaj9IeltrxG1rq/pFc9cVZaWi2SZKwSfUR+tb5n2iBr1KNtyoAkJ8ztWFoInnBiRtXQaVkVI5Lk7mJWUIBkCf96nuFM0dwGtRwrLqCpSXQ6ASoJA8CSQdIOqZAM/CgluwxzTmCj/6ZB+JroZ11IjUR7xQV4ECcqy53MVtFa3z9UgHZsTpJN7G5mL2quZh2pZi+pUFCUGToCAQAPM3NZzR0UjFoULKHvWXF+GZA3oMcDZ1iH2XnECUtXWoDqJ2pJPaYWlwod500r+c2Bq4ggcZYfDuYdf0gJMJIuLgxyrmggadzIN/Oxv8A31o5ZznCMXl6nhqSoDxIO+0bixqh5R2fOPYAYrWkFSiUoI3Sm1zyJO3pVFKGFVp1aTpmJi3pNZDHM0ZmOzRX/DiASXFDWAIHwqu8LcIJ+kg4pSW20EKOuL22vyqxSnY9xkcG99HdP+HdMA/wL6+h510EvDpPLzkGPjQswfAGDeexK23EqbV9gIjSgwZgjeDVy4IdV3IYdcDjrQjWFXUmYBN9+tc+59w1PwtH849lfhY0q2+DaY9fy617uyNj73+UUipInoTy5H0865qdJQBtWTWarvaBnP0TAPug+PSUo81KsI86ACdqfFIxOZakq1NsEtpA8j4iPUioXjHPW8V3XdggoBBnzj9KgnME6NUoVKd7G08zWUYB0qCdCtRExF46+ld/SG4NLNYpaUlIPhJBI9KWRlTxCVBtXjOlNtzSn/A34WS2rwEBVudAtg83KXy6CUSI8Pparp2aZM1mScThnnDq+rdSYk7kKA59NutUlvh7EqUUhpUhOvblTjJvpeFeacw5cbdVOkgcuczYj1pdB8y/Mm+7cYeQgAKKAjklMWAHQVWH+AGlElOoNm5uB+VVrAZ44p5tbphyPrCbeLmSPOivh1h5IKlhLd+t7X+FEOeFeH2sNglstABKwTPWREnrQaxfBwQ4FpuJlIjn6GyqeHtPxzReS8pKVBcIQBAA2IHQRf41clYlPdJcWP8AMGsC25ueVJMFcyTLe6ZcbUDoKSkBVzJmJ6XinnZtn2FYbeGIdCEqLaG23DzRqKykdJUJNIIUV2lRSInSJMTvbaobPeBXXsS6GWlpaQ1qakfaJ335n9KtmgqYrjLAjDOhGKakIUAnUJvtA53qp9nmOwqm9WLxDesn7DhEQOZJqkM9n+J7xhJbUO8bJUdOxHLfn+VLMdnuKUhB0LkulKvDsL+LemT0DJhuIMubccCcQwkGDZSQJE7QYoU5JmjmFzIYhCgrDlxYVCrlC1b78t/hTZHZljCMQNBlBAQLeIRuP2p1/wCGeK7xxJSsAMhSDvJuCkXj86mQdCtqBEgyDcGsLbBEGq/wE479CaQ+CHUISlQIgxFj7VY64NMTQZ/7RWblLeGwyTGtRdVHRNk/ifwoxNqkX3G9c3dvGMLmZx91ttKR+JPzrXM8iinMnSVeMyoAK84pwcyxCF94SoK06ASLR0FRgpxicYtwJClE6dhXVD1nM8SkIUFGEGU7fj1rcZ/iilz6ww4qVRG/l0qKRqMJEmTAHWlX8A6idbak6bEwYHx2q6JdvP8AGFWvXcJ0bjapDKmswxTzSGlJUtIOmSIAn71VRTKgdJSoKPIgz7b0auxPhRxhSsViAULWnQ02oQdJ3WqbidgPU1LTFOz3LXsHiUpxMFxxpLio+zJmQORi1Ra85xKyopcgHw+Lb0EERRs7WeGBi8OhweF1kkpVyhUagr+Ww9KCaAG5axLagr5jkUnmPMVZ5RnGNPKQlK2m3LnxJWAfff3mrJkWPeUO6cJUhKRpmJSQevMH3qtsYNvdtxdz96PbarbwZlC8Q4UtAkSNbn3UDzOxV/LQaYrNX2NaGFISXEAKUrcCbaRytSv/AHxx+vV3rcBvRuN+u+9RPaTwqGcbqQ4S09qIKjJSpFigx0ER5elUZDd0ieZFAUWuLMd9RLrZLYJJkCZ5H++VOmOKccG7uNf5msCRYfwzO1DzC8M4l1pTzTalNpUEyL3PTnS6+FMYG3XS0sJausmxHwoCLlmZZk4p91DzY7yBBItFvCORpRPEWYB7UXWoDegpJ3PX1oanDYrDABXeNhaNYnYjrapdfBOMVhWsVEpcKba7+IwLetMgLnZ7mr61aH1oWdGnUkybElOr4aoq/g0PeEsE1l+HaYeU0jEqdCiCoalyqBHNUJMVfXV2gbnb8649e1jV3wnV/wDL06/CuUe0rGl3M8UZkB1SR0gWt7V1rFcj8S4RpWMdh0GStSjyCpMp96vCq5TgYxUpNpSIFqUynLXMS6hllJW4swlP6nkPOirlHYesgHE4lKeqWUlR+BMD8K3qBIjEKSAAYg6pHWrdwzleaY3UhkLUgwpS1jSgf1Ksd9hNGvIOz/LcJdtnWvbW8dZPkAfCPgBVhfeCSEgR5AQAOXlU2in8OcCJYxAxWLcD7yUgICEaUJ84MyfPap4vqDyzvFwee2w9KRxGaCSNQiQDfYwTHSonG5qlC9ZJOpICSDIuYNukVcRelJS4jkUqHTqNqEHHPDyG0qLiSWUgrCrymOh3F6vfDGNUS5oJWnwq0TyIMqT0MxKZiqb2w8YYcYU4ZhaXXX7Lg/5aQbhQ3CibAHoak8eBUOyvJMPjXH+/7xXdBCkNlcJUCSDri5g6bSN6OGG7plEAJbbQJgDSAOcRFBjsceQ06pSjpDra061AJQVBQITrNutvI1aePM+USjDtSEueJSzsUAhJCZuZJ351oPcNhEZkhxGITAXLiFAXaKidPxi0c6FGeZE7l72jEtHmULTdCx5GDfy3E0XODFlKVhcpUAkG1rbKtyirp3Db7WlxKXEGQQoWv69abixzplfEym21JQ6622VBUJ2n2qTzPioOJdbcffPeAahAHl0orr7M8v7p1pttSUuGY1kwY+6TcDlFUHjbhgoxDGlhYIhJUoeAxz1ARSdSioY7NA6pCXHXVhCdCQQJA6bVI4XOU9wlJViClohWkK8Ig9OV6m8JkrS8xQcToaRBUYIgkbCZtNWlPCOX91i9OKRoUZJBSSiJJirbEUnNc9TiMS06gLlrSSVmYuIj8a6Ew/i8R5i3p+9BrMMNlDi8OMK+FGyHSkzCRHiVaxmjHlipZbPVCfkK59rDo1xfnA/xD3/ur/8Asa7NWsASa484rZKMZihBEPOSOniNThV47IsuWhLuMAEkhlskgebihO/3U26npRTy7iRSmwopB0mFbCOXW1+VVJzJlstsssElbLYKheAQJV6q1H4/Ct8oLzocafT3a1IVDahB8iLxvzE+ddMZXE5wVQUi97C5senoZrBxwWJJMyRvVMyXGhTSSFAyEnUT9mbHYWJipptz7IuLRfl5k+c1cFT43fxjS1PYZ36uyltFIJ1ARO3MUlk+POMw/e4hptGpwoBQChRSlIJMgifF4fgancyEWnkNQO9xA2NMWcyaW2rDthPetjT9HegcyStC9pUT7bxQSWSYlWHW2po6k6gIJIsogFJ9Dz8qEvH2O73M8Wu0d8pMjonwz5/ZokoWBIgtLEK0rkbHko2JgdaGvG+WBnEFQEJclUdFW1j0kz8an9Bm7HMM0rKgXEpKEOO3UAYAVM36XqpZviF4tbuLjSHCEMg8kD7I09edWTgPFBWQIbbkKUpbKoiZKjqPxBqKby8uYlLaHDpZglAgjVsAeh8qnP6U4wLysIwtzE69LakpcS2mSQomJJJgX5CpvgzjQY3E9y0y42y22TqXMrPKfSprBYBsNfWJ8JlK9R5c5Pkb1nJMElCtTZBE/aGxHI+lWizpEVtYi9x0ifekFOGDIBibTTdOI5Embn1/uaxihv2s4T6J3OJYbQUFRQtMbGJBHkb+lD9PGLvjAabhfKNqM3EuX/TcG+2QQUgLR5FI2HqJBNDhWSNL0FLX3fFeL1vlDHhnOtTg0sNpKRq23jkfKug8kVOHZO0tp+QoENYEsKBSyZIIvR3yiAw0OjafkKx2sLA6leQ+f7VzvxBk88QrbUAUFwPKnYpCdR2rofCOJUhKkmQRIPXzoc8ZZKlOOcxRTJUwltI6lRUFSOmlO5tepx7Kp2L+sWXGnnGllZLiSSoGLzeSI8rVnNeJHGkJW7oUUqtPi5/cWfFMXmoHMcxShyAQSkBIhQAIm3oOVzM0z4jzpLjCkKa0HUIuTHqa6of5NjVKCikmFLK4k3knceh+VXoPoHhGqTYEkzIuQegvyoMZRie7WoFZgwJT69elEvAYnUjkpO5gHyg/ZsTaRQSrw8ZSCZJAVAsBvIPqY9KFvE2WOoeW6nVBNyNx5yORopuEAhXiSUiefpYCxFNXcKhdjBECU6VATe19tuvOgG+Vcb4pqylB5s7ocv7Hr5masmYP4bMMOUNJUh9I1IaVe430KMhU7EU0zPg9AVIBAESJ/Qn1p2vAMMMpJauiHNIc30fdmTpJPMXIoLjwtkK8JgkNIglz6x1a1w2FkAEJI2gCPOsO8T5bl6CnUlxzcoa8RKv5l7D1JFCTP80xuJJcf16VXCRKWwOWlMwB+NOOD+GDiVysENjc0FmxfE2YZmsIZSWsOT9hNp/1Ki/pt60Y8hbIaSJ8UAbVB4TLUspCUJCU9QL7QN6msJiwncbwZjy9vaglVExY9ZNR7uPTqWmRAAg9Jk78uVNMdmhSF7RBmBYCbnz6UOMz4r+sXcEKcTCTsNKRPwNSQFHKne9WSBKNlEG1/uzO9ztQ2xnCGJbW6htbmlKiExeUm6T7fKrtwZn30hpKWkaUpFyE6UjpE789r1MZs2hMOOYlTeoQmIABEydvPnU9UC1fDeMBSSpwiRJIo3oToIA+zt6HkfjQoyBeYuY1tDjurDle/h8SRJFvhRdUkEQedY79rCWEwwbQlCRCUjSB5VVe0h1TTKH0pKgDocSLylX6EfjVypjneC75hxvmpNj0PI+9Zlyq58zzL8O6klsFPOAY8wPn7VU0MwC24CQQNMDYnY+f71as4xCEpKIKVAnUgWgyRe9z8OtVrANF1clZ0IuSOW8aZ5n8jXoZM+HMjxGJdhlEwRqUSEpT/qUqw9N6OvDfB6kpAcdSomCrQmRPPxGJ+A6VXeF229emdISrUEJskzfUZ3JM3M0VslKSJB58vLes22CDx3CSAJSog9SJP7VTMc04wokGUC52gEbEzeBtzovOOACTVZzXDoMkIBB3g3P6VOboE2YZ0+0PCSTYKmDAEg+cfOo7EYrW0oWnwkoifw6+dWfijJEJUuAU69iTEfHkPKoX6ApSQgkpKlAAne+0fAVsVpPe4p3Qj7KTcQY+NF7hnK0sN/ZAiJkgC+5E3/eoXLsLhmvqmUyo/aVzP7yd+Qin2JzIBTYccHcSWz4iASY0lxSbgcr2vUE6vHJUkkKUY6iNjeB59a2TiTa1+guPX22pbD5O5/y04VAEXIcdPPmqBHvTwZbiBA77Dgc/8PuQN7q6VNFC4ozbQgwuSRykR7CKFmHKnFTynrE3m1HvHZK4+hxsO4R4XQUKY0qBvACkq8JvvFABham3ChyxQSkgzYpMHncyD7VZQZeFM1QyhCVREJiJgT/KLj41OcUYY43LzfSUOJULRA6ex3oYZO6lIKiVAmITIi3OflRV4X0vYdbJUqXUwRN02ttt+1Tr9Ef2Z5GpGIWtSioIRABMgFVvkDRNFQHBmCKMOFKEKX4j8h+vxqwVy6u1YQQ/eDY/P0pU0yUY3Bjobj4H8jS7Ym6VW9/3rKgh2vZCMNixiQB3eI+1vZY3jlJtVRWG220hAO6lrHnaD7Taug+MeHhjsK4wvTJEoO0KGxrnLHsKbWtCxCxpSQbEaRB9RtfyrvxdiVnLsc8V7nUmwg7SfkaKnCHFBbLgWkXM6tX5dTQv4cZABKoJkAdTE9Ks7GFOkkGCSZjoNre+9WoI2Z8TNrSCVESJASRPn8RQ6xfGGJCoaUFkmNRTbeJPp0ptisC459k2CQYHhJj096bPYIgSGymN4JA9h70mCZaYeUwpWIXK1EghW/kREgCelRb5DCUOYorUlsgrDavEoKnT4jcecVO5XiZw+kkC/iJnVKQfKwE03ZYQpqFpTpWopPOY23nzj0oGXDGHdcbdxWHTpZKtB1rSVHSJUlBVdSjNp6CpbFZMgtE3SFg6tSpNwYSRERy+FSGWOtkBlpPdtNiyUp2vJVbmTzvNOs1d1AALvJgHawPPkRQDHCLzEoDYxTmgQAEKg+h5i3U1N5fnWa4RSEpeU6lag3pfSVpEqAnVyubmatKB3ZSdAMpH2elveaTzzHS/hWkHwqKlqAEeJsSkSB/EqfhTBEYzjdxCsSGpDgGlLQA0sOgnvl64lafCNMzuaqGRMDEuuv4i6lkqP3QTzItAqdTlxTh3VKA8WtRUR4iQi8+pIqo5Zju7SBeIvf8Av1+FILbm+GbSvQkBPMJSZt8fxqz8EpfW8lCCAFG5AuANyLf2TUDwxmOBkfSQdY31SQevnRm4fy9KR3rY0haQE6hfSOZ2ubewqdXBONoCQABAFgK1W7yTBV0/WtXE28SreVv3pFCp+yPD5c/U9Pxrg0emkF4Ubp8J8v0rQKUjfxDkdvf9aWD3UEfCflQIB1STCgPUc/e3wobdrfCYdH0ppJC02cTsSOSh1Ionl1J5ik+6mdJBB3SbirLlAB4NwIUkkBJlREEXHnH50V8l4fQUQsSjmCRf1im7vDyGHQUgNtqUTtZJ3gnbT09qV4q4qYwmELqHUgRCdNySeQFdbd9MpDM8pw4bPhbaQmCtUAQB8qHGOdw7xV3C1KRuFkaQR1E7j0FSi+G8ZmSUO5k6MPhQkHuG1mVzeXVGwtyE1IcO5NgsUta20pUw19SkAkidyOsJtB51JVVNvLlOFLbfh17qVMBIuVKOyZO0xW7uBS0UoKw4kyZEgGTERyIMipvtfx6cJgWW2FFpS3UgJREKSJnXMlSfzqw8KZ3hsxY1pZgtkAhabAj+BQ3HlM+VXTFZYw7bAVBMbwdh7/ZFRbmYlTgEQVTe+lPS3MkHeiG9w8wptbcHQ4DrJMk9JJuQncDlehiU9yvu/vNKAUSreTuCeRFxWpdRKHG6Ukkz0I/OPaqu7mGrFNHWZSsqHkNJ1fAj8q0dUtaltp8Khy5GbiD1g/7VthuF3WVJdeIKlhQCZ2nefOqH2eu/4Z5KdlJcV+A5/pQyZoqYzArcYWhGmHELQkKWlMqMaQJIk72FV7gbgh3FvlDza0pbVDgIiPJX6cxUtxUn2U8JfS3u/dSruGzMRIWrkAeg50e+8UbJAH5esW/GkMvy1DLSW0gIQkWSm3qSec0+DqRzHwrj1dqkkYXms6j57D0G3x3pyKT77oCfhHzpIrUowmB1O/tWQ4ikikp+zcdP0rPcx9kx8vaveLoD8b/p+NBshQNeLCTyHtSS1A7hQP8AfwrAxEbwR1G/xH6UGzmEQQQRIIgiTHtMVU8z4Lwav83Dhxu8G8o/pFiPOJ61cG3Uq2INb1ZcAxzXs7Q8Gw/mOIXh0WS1qSEgRa48uZk1PZTicBgsMGGHWwhANtQk9So8z5044p4LZxiT4lsrP3mzEn+YbGg9xB2bY/DkqTD6f4m1X/qSTPtW+cqCLxfwe1mWJwylLH0ZhCp0K8SyoiEgjZMJmd+lWzC4ZphsNtpShtAgJSIAtb++dATs+4lXl+KSnEd4GnFBC0rEJTMQuDzB3jlNdBvNlSSASLRI8xar6EZhc1bfWUtKDiNMKUnZKp+yehIINVnjThvvElSB4tML3uLxtYxEe1SvBOTHDF/VpAJSCrmQmYKj5T+NVbi/tDDi/o+E8SAYcXtr/lSdwPPnSWoHmLU6hxJFn0SFJI+2BspJ2JibelKI4jnUt0HUBpSCYF7Eeoi9XPCZI9jftsggwFEpCIInYk29RVkyPsowbbnevJ7w7hsqKkDzOq6q1epDFOwXCLmcDDO6i2ygKCpBEDV9zqT+lGrBZY22nSJO0lRJKiBEk8zFOWm0pEJAAFgAIA9BUViOJcOh7uVKOqwJjwgnYE1yvVrSUDCR90VlagOgpH6ROx+J/TesoUP5lHrH9gVkbQVHoPxPr0FKgRSfiPID+/7517up3M/KgWr1er1B6tSmtq9QILwqDukT1gfOtfoo6A+oFOa9QNu7A3QPgAaynQOQHwinFaObUDTFYNh0Q4224OikpV861GVtAAJCgBsErUkewNYxFM3NqodP5MytJQsKWk7pUtZB9QVXrGBybCsf5TDLf+lCQfeKYqp1hKCQKkeR+E1roSdmwfUAfv8AhSrdboqBt9EnkkeiR8z+lRL/AAkyp4PHVMg6ZsSOtpqw16m2DUJ8q2r1eoPV6vV6g//Z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440" name="AutoShape 8" descr="data:image/jpeg;base64,/9j/4AAQSkZJRgABAQAAAQABAAD/2wCEAAkGBxMTEhUUExQWFhUXGBwYGBgXGB8bHRwhHR0eHxwcGh0fHygiHR0lHB0cIjEhJykrLi4uHCAzODMsNygtLiwBCgoKDg0OFA8QGCwcFx0sLCwsLCwsLCssLCwrLCwsLCwrLCwsKywsLCw3LCwsNyw3LCwrKyw3NywsLCwsLCwsLP/AABEIAMkAoAMBIgACEQEDEQH/xAAcAAABBAMBAAAAAAAAAAAAAAAHAwQFBgECCAD/xABEEAABAwIEAwYCCAQEAwkAAAABAgMRACEEBRIxBkFRBxMiYXGRgbEUIzJCocHR4VJigvAkM3LxFUOiCBYXU2NzkrLi/8QAGAEBAQEBAQAAAAAAAAAAAAAAAAECAwT/xAAdEQEBAQEAAgMBAAAAAAAAAAAAARECITESQVFh/9oADAMBAAIRAxEAPwA41gqFJaFHcx5D9f2rHdpFzHqb0G3fJ5GfS9aLxIHI1kEq28I89/blW6WgPXrzoENbh2Tp9T+Q+f4VjuVHcT/WY9gmnlaOuhKSpRAAEkkwB6mgSb1D7iR6K/YVkukbpMdZFCvjTtoZZJbwSA+vYuEw2PSLq/AUHOIeMMbjSfpD6lJ/gB0p9h+c1qc2jpjMeO8vYMO4ltJ6ago/9M1CYjthypJgOrV/pbUa5xyfLV4h5DLSQVuKCQNt+pgxV+4i4NweDU2wpxTuKUJWkEBtsciqTqJPl7CtfGAoYfthypX/ADVj/U2oVM5dx9l750tYltSjyKgk/wDVFULgrhjCOFK1MtaRAhKLGPvGSaIC+GMFoLZw7JBH/lpm+/LnU+MROpeJEgSOR1CvKSTuhJ/q/wDzVVx2RLbBGDKcMYs4i6ZGyVtfZKSPvC9V7JO1gIfVhMzbSw8hWguIOps85P8ACDIM+dZ+KiR3Sxtb+okfiKqXEHFL7GIDYQmBEi51z0+VqubD6VpCkEKSRIIMg+hry2QogkAkbEiSPSko0RiJ5Hz2t63rcPp5mPW1eW0D69a1BKftXHUD5j9KgWBrNIhtJuOfMW+W9eCVDYz6/r+1Blx2Lbk0ilSZknUeUXA9IpRrDJHKSdybzS0UCQd6A17vFfwj3rzrwH92HqeVR+ZZg202p11X1aASo7JA9TvVGmdZ4jDNLddUhKEbm5Hpyk+Vc68f9pGIzA6B9WwNkCfF5r/Sm3aLxs5mL9pRh0Ehpvb+pQ6n8KqFdJyj01MryqMGl+RdcVC06Vj3C2GSo92Dq08prQI3YnimWHHXnnUIJASNUSAJUoj1MD4VY+0jJ1LxreIGGcxKC2ClCbCQCBqFjeZ3oe9k+TjE5kyk/ZbPeqtIOnYe9dQm8Vm3KAbw/wAZv4JWh7At4URuvWgqE3hZ3PlW3FnaOVlQaQRptqkEgjmkpIUnfzmjVjsIh1BQ6hK0mfCpMj2NBbjfsecDqnMv092rdlSiCk9Ek2KfI7UnQr+R9p2Lae1OrLiTpS4P4hN1DooCY61PdtuU4ZTbWNacQFuQNPN1J2UmIHhvNr2vahi9lLjTvd4kKYmYK0E3Hz9RTnOM373CYRk3UwXk6uelRSUjfYQeXOtUWDgXtIxGCcCVQpgxqb6fzJ6Guhch4ibxbSXWVpUhVhuL9Od/KuP6tHAHGTmXP6h4mlwHW+Sh1H8wrN5V1b3iuaR8FfqK8pzqlVRuV5q2+0h5lctrEgnb35H1qSZeB9f7+BrkEytIMgx1BtPv86VbeB9RuKUgUg5hRunwnkRb+xQZcxCR59Y/OktK1fyD3V+g/Gs6bi0kbdBSndnmo/C36mgw3hkpG3vegD23cbHEPfQmFfUtn6wj76uk9E/Oib2pcQ/QsLDaj9IeltrxG1rq/pFc9cVZaWi2SZKwSfUR+tb5n2iBr1KNtyoAkJ8ztWFoInnBiRtXQaVkVI5Lk7mJWUIBkCf96nuFM0dwGtRwrLqCpSXQ6ASoJA8CSQdIOqZAM/CgluwxzTmCj/6ZB+JroZ11IjUR7xQV4ECcqy53MVtFa3z9UgHZsTpJN7G5mL2quZh2pZi+pUFCUGToCAQAPM3NZzR0UjFoULKHvWXF+GZA3oMcDZ1iH2XnECUtXWoDqJ2pJPaYWlwod500r+c2Bq4ggcZYfDuYdf0gJMJIuLgxyrmggadzIN/Oxv8A31o5ZznCMXl6nhqSoDxIO+0bixqh5R2fOPYAYrWkFSiUoI3Sm1zyJO3pVFKGFVp1aTpmJi3pNZDHM0ZmOzRX/DiASXFDWAIHwqu8LcIJ+kg4pSW20EKOuL22vyqxSnY9xkcG99HdP+HdMA/wL6+h510EvDpPLzkGPjQswfAGDeexK23EqbV9gIjSgwZgjeDVy4IdV3IYdcDjrQjWFXUmYBN9+tc+59w1PwtH849lfhY0q2+DaY9fy617uyNj73+UUipInoTy5H0865qdJQBtWTWarvaBnP0TAPug+PSUo81KsI86ACdqfFIxOZakq1NsEtpA8j4iPUioXjHPW8V3XdggoBBnzj9KgnME6NUoVKd7G08zWUYB0qCdCtRExF46+ld/SG4NLNYpaUlIPhJBI9KWRlTxCVBtXjOlNtzSn/A34WS2rwEBVudAtg83KXy6CUSI8Pparp2aZM1mScThnnDq+rdSYk7kKA59NutUlvh7EqUUhpUhOvblTjJvpeFeacw5cbdVOkgcuczYj1pdB8y/Mm+7cYeQgAKKAjklMWAHQVWH+AGlElOoNm5uB+VVrAZ44p5tbphyPrCbeLmSPOivh1h5IKlhLd+t7X+FEOeFeH2sNglstABKwTPWREnrQaxfBwQ4FpuJlIjn6GyqeHtPxzReS8pKVBcIQBAA2IHQRf41clYlPdJcWP8AMGsC25ueVJMFcyTLe6ZcbUDoKSkBVzJmJ6XinnZtn2FYbeGIdCEqLaG23DzRqKykdJUJNIIUV2lRSInSJMTvbaobPeBXXsS6GWlpaQ1qakfaJ335n9KtmgqYrjLAjDOhGKakIUAnUJvtA53qp9nmOwqm9WLxDesn7DhEQOZJqkM9n+J7xhJbUO8bJUdOxHLfn+VLMdnuKUhB0LkulKvDsL+LemT0DJhuIMubccCcQwkGDZSQJE7QYoU5JmjmFzIYhCgrDlxYVCrlC1b78t/hTZHZljCMQNBlBAQLeIRuP2p1/wCGeK7xxJSsAMhSDvJuCkXj86mQdCtqBEgyDcGsLbBEGq/wE479CaQ+CHUISlQIgxFj7VY64NMTQZ/7RWblLeGwyTGtRdVHRNk/ifwoxNqkX3G9c3dvGMLmZx91ttKR+JPzrXM8iinMnSVeMyoAK84pwcyxCF94SoK06ASLR0FRgpxicYtwJClE6dhXVD1nM8SkIUFGEGU7fj1rcZ/iilz6ww4qVRG/l0qKRqMJEmTAHWlX8A6idbak6bEwYHx2q6JdvP8AGFWvXcJ0bjapDKmswxTzSGlJUtIOmSIAn71VRTKgdJSoKPIgz7b0auxPhRxhSsViAULWnQ02oQdJ3WqbidgPU1LTFOz3LXsHiUpxMFxxpLio+zJmQORi1Ra85xKyopcgHw+Lb0EERRs7WeGBi8OhweF1kkpVyhUagr+Ww9KCaAG5axLagr5jkUnmPMVZ5RnGNPKQlK2m3LnxJWAfff3mrJkWPeUO6cJUhKRpmJSQevMH3qtsYNvdtxdz96PbarbwZlC8Q4UtAkSNbn3UDzOxV/LQaYrNX2NaGFISXEAKUrcCbaRytSv/AHxx+vV3rcBvRuN+u+9RPaTwqGcbqQ4S09qIKjJSpFigx0ER5elUZDd0ieZFAUWuLMd9RLrZLYJJkCZ5H++VOmOKccG7uNf5msCRYfwzO1DzC8M4l1pTzTalNpUEyL3PTnS6+FMYG3XS0sJausmxHwoCLlmZZk4p91DzY7yBBItFvCORpRPEWYB7UXWoDegpJ3PX1oanDYrDABXeNhaNYnYjrapdfBOMVhWsVEpcKba7+IwLetMgLnZ7mr61aH1oWdGnUkybElOr4aoq/g0PeEsE1l+HaYeU0jEqdCiCoalyqBHNUJMVfXV2gbnb8649e1jV3wnV/wDL06/CuUe0rGl3M8UZkB1SR0gWt7V1rFcj8S4RpWMdh0GStSjyCpMp96vCq5TgYxUpNpSIFqUynLXMS6hllJW4swlP6nkPOirlHYesgHE4lKeqWUlR+BMD8K3qBIjEKSAAYg6pHWrdwzleaY3UhkLUgwpS1jSgf1Ksd9hNGvIOz/LcJdtnWvbW8dZPkAfCPgBVhfeCSEgR5AQAOXlU2in8OcCJYxAxWLcD7yUgICEaUJ84MyfPap4vqDyzvFwee2w9KRxGaCSNQiQDfYwTHSonG5qlC9ZJOpICSDIuYNukVcRelJS4jkUqHTqNqEHHPDyG0qLiSWUgrCrymOh3F6vfDGNUS5oJWnwq0TyIMqT0MxKZiqb2w8YYcYU4ZhaXXX7Lg/5aQbhQ3CibAHoak8eBUOyvJMPjXH+/7xXdBCkNlcJUCSDri5g6bSN6OGG7plEAJbbQJgDSAOcRFBjsceQ06pSjpDra061AJQVBQITrNutvI1aePM+USjDtSEueJSzsUAhJCZuZJ351oPcNhEZkhxGITAXLiFAXaKidPxi0c6FGeZE7l72jEtHmULTdCx5GDfy3E0XODFlKVhcpUAkG1rbKtyirp3Db7WlxKXEGQQoWv69abixzplfEym21JQ6622VBUJ2n2qTzPioOJdbcffPeAahAHl0orr7M8v7p1pttSUuGY1kwY+6TcDlFUHjbhgoxDGlhYIhJUoeAxz1ARSdSioY7NA6pCXHXVhCdCQQJA6bVI4XOU9wlJViClohWkK8Ig9OV6m8JkrS8xQcToaRBUYIgkbCZtNWlPCOX91i9OKRoUZJBSSiJJirbEUnNc9TiMS06gLlrSSVmYuIj8a6Ew/i8R5i3p+9BrMMNlDi8OMK+FGyHSkzCRHiVaxmjHlipZbPVCfkK59rDo1xfnA/xD3/ur/8Asa7NWsASa484rZKMZihBEPOSOniNThV47IsuWhLuMAEkhlskgebihO/3U26npRTy7iRSmwopB0mFbCOXW1+VVJzJlstsssElbLYKheAQJV6q1H4/Ct8oLzocafT3a1IVDahB8iLxvzE+ddMZXE5wVQUi97C5senoZrBxwWJJMyRvVMyXGhTSSFAyEnUT9mbHYWJipptz7IuLRfl5k+c1cFT43fxjS1PYZ36uyltFIJ1ARO3MUlk+POMw/e4hptGpwoBQChRSlIJMgifF4fgancyEWnkNQO9xA2NMWcyaW2rDthPetjT9HegcyStC9pUT7bxQSWSYlWHW2po6k6gIJIsogFJ9Dz8qEvH2O73M8Wu0d8pMjonwz5/ZokoWBIgtLEK0rkbHko2JgdaGvG+WBnEFQEJclUdFW1j0kz8an9Bm7HMM0rKgXEpKEOO3UAYAVM36XqpZviF4tbuLjSHCEMg8kD7I09edWTgPFBWQIbbkKUpbKoiZKjqPxBqKby8uYlLaHDpZglAgjVsAeh8qnP6U4wLysIwtzE69LakpcS2mSQomJJJgX5CpvgzjQY3E9y0y42y22TqXMrPKfSprBYBsNfWJ8JlK9R5c5Pkb1nJMElCtTZBE/aGxHI+lWizpEVtYi9x0ifekFOGDIBibTTdOI5Embn1/uaxihv2s4T6J3OJYbQUFRQtMbGJBHkb+lD9PGLvjAabhfKNqM3EuX/TcG+2QQUgLR5FI2HqJBNDhWSNL0FLX3fFeL1vlDHhnOtTg0sNpKRq23jkfKug8kVOHZO0tp+QoENYEsKBSyZIIvR3yiAw0OjafkKx2sLA6leQ+f7VzvxBk88QrbUAUFwPKnYpCdR2rofCOJUhKkmQRIPXzoc8ZZKlOOcxRTJUwltI6lRUFSOmlO5tepx7Kp2L+sWXGnnGllZLiSSoGLzeSI8rVnNeJHGkJW7oUUqtPi5/cWfFMXmoHMcxShyAQSkBIhQAIm3oOVzM0z4jzpLjCkKa0HUIuTHqa6of5NjVKCikmFLK4k3knceh+VXoPoHhGqTYEkzIuQegvyoMZRie7WoFZgwJT69elEvAYnUjkpO5gHyg/ZsTaRQSrw8ZSCZJAVAsBvIPqY9KFvE2WOoeW6nVBNyNx5yORopuEAhXiSUiefpYCxFNXcKhdjBECU6VATe19tuvOgG+Vcb4pqylB5s7ocv7Hr5masmYP4bMMOUNJUh9I1IaVe430KMhU7EU0zPg9AVIBAESJ/Qn1p2vAMMMpJauiHNIc30fdmTpJPMXIoLjwtkK8JgkNIglz6x1a1w2FkAEJI2gCPOsO8T5bl6CnUlxzcoa8RKv5l7D1JFCTP80xuJJcf16VXCRKWwOWlMwB+NOOD+GDiVysENjc0FmxfE2YZmsIZSWsOT9hNp/1Ki/pt60Y8hbIaSJ8UAbVB4TLUspCUJCU9QL7QN6msJiwncbwZjy9vaglVExY9ZNR7uPTqWmRAAg9Jk78uVNMdmhSF7RBmBYCbnz6UOMz4r+sXcEKcTCTsNKRPwNSQFHKne9WSBKNlEG1/uzO9ztQ2xnCGJbW6htbmlKiExeUm6T7fKrtwZn30hpKWkaUpFyE6UjpE789r1MZs2hMOOYlTeoQmIABEydvPnU9UC1fDeMBSSpwiRJIo3oToIA+zt6HkfjQoyBeYuY1tDjurDle/h8SRJFvhRdUkEQedY79rCWEwwbQlCRCUjSB5VVe0h1TTKH0pKgDocSLylX6EfjVypjneC75hxvmpNj0PI+9Zlyq58zzL8O6klsFPOAY8wPn7VU0MwC24CQQNMDYnY+f71as4xCEpKIKVAnUgWgyRe9z8OtVrANF1clZ0IuSOW8aZ5n8jXoZM+HMjxGJdhlEwRqUSEpT/qUqw9N6OvDfB6kpAcdSomCrQmRPPxGJ+A6VXeF229emdISrUEJskzfUZ3JM3M0VslKSJB58vLes22CDx3CSAJSog9SJP7VTMc04wokGUC52gEbEzeBtzovOOACTVZzXDoMkIBB3g3P6VOboE2YZ0+0PCSTYKmDAEg+cfOo7EYrW0oWnwkoifw6+dWfijJEJUuAU69iTEfHkPKoX6ApSQgkpKlAAne+0fAVsVpPe4p3Qj7KTcQY+NF7hnK0sN/ZAiJkgC+5E3/eoXLsLhmvqmUyo/aVzP7yd+Qin2JzIBTYccHcSWz4iASY0lxSbgcr2vUE6vHJUkkKUY6iNjeB59a2TiTa1+guPX22pbD5O5/y04VAEXIcdPPmqBHvTwZbiBA77Dgc/8PuQN7q6VNFC4ozbQgwuSRykR7CKFmHKnFTynrE3m1HvHZK4+hxsO4R4XQUKY0qBvACkq8JvvFABham3ChyxQSkgzYpMHncyD7VZQZeFM1QyhCVREJiJgT/KLj41OcUYY43LzfSUOJULRA6ex3oYZO6lIKiVAmITIi3OflRV4X0vYdbJUqXUwRN02ttt+1Tr9Ef2Z5GpGIWtSioIRABMgFVvkDRNFQHBmCKMOFKEKX4j8h+vxqwVy6u1YQQ/eDY/P0pU0yUY3Bjobj4H8jS7Ym6VW9/3rKgh2vZCMNixiQB3eI+1vZY3jlJtVRWG220hAO6lrHnaD7Taug+MeHhjsK4wvTJEoO0KGxrnLHsKbWtCxCxpSQbEaRB9RtfyrvxdiVnLsc8V7nUmwg7SfkaKnCHFBbLgWkXM6tX5dTQv4cZABKoJkAdTE9Ks7GFOkkGCSZjoNre+9WoI2Z8TNrSCVESJASRPn8RQ6xfGGJCoaUFkmNRTbeJPp0ptisC459k2CQYHhJj096bPYIgSGymN4JA9h70mCZaYeUwpWIXK1EghW/kREgCelRb5DCUOYorUlsgrDavEoKnT4jcecVO5XiZw+kkC/iJnVKQfKwE03ZYQpqFpTpWopPOY23nzj0oGXDGHdcbdxWHTpZKtB1rSVHSJUlBVdSjNp6CpbFZMgtE3SFg6tSpNwYSRERy+FSGWOtkBlpPdtNiyUp2vJVbmTzvNOs1d1AALvJgHawPPkRQDHCLzEoDYxTmgQAEKg+h5i3U1N5fnWa4RSEpeU6lag3pfSVpEqAnVyubmatKB3ZSdAMpH2elveaTzzHS/hWkHwqKlqAEeJsSkSB/EqfhTBEYzjdxCsSGpDgGlLQA0sOgnvl64lafCNMzuaqGRMDEuuv4i6lkqP3QTzItAqdTlxTh3VKA8WtRUR4iQi8+pIqo5Zju7SBeIvf8Av1+FILbm+GbSvQkBPMJSZt8fxqz8EpfW8lCCAFG5AuANyLf2TUDwxmOBkfSQdY31SQevnRm4fy9KR3rY0haQE6hfSOZ2ubewqdXBONoCQABAFgK1W7yTBV0/WtXE28SreVv3pFCp+yPD5c/U9Pxrg0emkF4Ubp8J8v0rQKUjfxDkdvf9aWD3UEfCflQIB1STCgPUc/e3wobdrfCYdH0ppJC02cTsSOSh1Ionl1J5ik+6mdJBB3SbirLlAB4NwIUkkBJlREEXHnH50V8l4fQUQsSjmCRf1im7vDyGHQUgNtqUTtZJ3gnbT09qV4q4qYwmELqHUgRCdNySeQFdbd9MpDM8pw4bPhbaQmCtUAQB8qHGOdw7xV3C1KRuFkaQR1E7j0FSi+G8ZmSUO5k6MPhQkHuG1mVzeXVGwtyE1IcO5NgsUta20pUw19SkAkidyOsJtB51JVVNvLlOFLbfh17qVMBIuVKOyZO0xW7uBS0UoKw4kyZEgGTERyIMipvtfx6cJgWW2FFpS3UgJREKSJnXMlSfzqw8KZ3hsxY1pZgtkAhabAj+BQ3HlM+VXTFZYw7bAVBMbwdh7/ZFRbmYlTgEQVTe+lPS3MkHeiG9w8wptbcHQ4DrJMk9JJuQncDlehiU9yvu/vNKAUSreTuCeRFxWpdRKHG6Ukkz0I/OPaqu7mGrFNHWZSsqHkNJ1fAj8q0dUtaltp8Khy5GbiD1g/7VthuF3WVJdeIKlhQCZ2nefOqH2eu/4Z5KdlJcV+A5/pQyZoqYzArcYWhGmHELQkKWlMqMaQJIk72FV7gbgh3FvlDza0pbVDgIiPJX6cxUtxUn2U8JfS3u/dSruGzMRIWrkAeg50e+8UbJAH5esW/GkMvy1DLSW0gIQkWSm3qSec0+DqRzHwrj1dqkkYXms6j57D0G3x3pyKT77oCfhHzpIrUowmB1O/tWQ4ikikp+zcdP0rPcx9kx8vaveLoD8b/p+NBshQNeLCTyHtSS1A7hQP8AfwrAxEbwR1G/xH6UGzmEQQQRIIgiTHtMVU8z4Lwav83Dhxu8G8o/pFiPOJ61cG3Uq2INb1ZcAxzXs7Q8Gw/mOIXh0WS1qSEgRa48uZk1PZTicBgsMGGHWwhANtQk9So8z5044p4LZxiT4lsrP3mzEn+YbGg9xB2bY/DkqTD6f4m1X/qSTPtW+cqCLxfwe1mWJwylLH0ZhCp0K8SyoiEgjZMJmd+lWzC4ZphsNtpShtAgJSIAtb++dATs+4lXl+KSnEd4GnFBC0rEJTMQuDzB3jlNdBvNlSSASLRI8xar6EZhc1bfWUtKDiNMKUnZKp+yehIINVnjThvvElSB4tML3uLxtYxEe1SvBOTHDF/VpAJSCrmQmYKj5T+NVbi/tDDi/o+E8SAYcXtr/lSdwPPnSWoHmLU6hxJFn0SFJI+2BspJ2JibelKI4jnUt0HUBpSCYF7Eeoi9XPCZI9jftsggwFEpCIInYk29RVkyPsowbbnevJ7w7hsqKkDzOq6q1epDFOwXCLmcDDO6i2ygKCpBEDV9zqT+lGrBZY22nSJO0lRJKiBEk8zFOWm0pEJAAFgAIA9BUViOJcOh7uVKOqwJjwgnYE1yvVrSUDCR90VlagOgpH6ROx+J/TesoUP5lHrH9gVkbQVHoPxPr0FKgRSfiPID+/7517up3M/KgWr1er1B6tSmtq9QILwqDukT1gfOtfoo6A+oFOa9QNu7A3QPgAaynQOQHwinFaObUDTFYNh0Q4224OikpV861GVtAAJCgBsErUkewNYxFM3NqodP5MytJQsKWk7pUtZB9QVXrGBybCsf5TDLf+lCQfeKYqp1hKCQKkeR+E1roSdmwfUAfv8AhSrdboqBt9EnkkeiR8z+lRL/AAkyp4PHVMg6ZsSOtpqw16m2DUJ8q2r1eoPV6vV6g//Z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442" name="AutoShape 10" descr="data:image/jpeg;base64,/9j/4AAQSkZJRgABAQAAAQABAAD/2wCEAAkGBxMTEhUUExQWFhUXGBwYGBgXGB8bHRwhHR0eHxwcGh0fHygiHR0lHB0cIjEhJykrLi4uHCAzODMsNygtLiwBCgoKDg0OFA8QGCwcFx0sLCwsLCwsLCssLCwrLCwsLCwrLCwsKywsLCw3LCwsNyw3LCwrKyw3NywsLCwsLCwsLP/AABEIAMkAoAMBIgACEQEDEQH/xAAcAAABBAMBAAAAAAAAAAAAAAAHAwQFBgECCAD/xABEEAABAwIEAwYCCAQEAwkAAAABAgMRACEEBRIxBkFRBxMiYXGRgbEUIzJCocHR4VJigvAkM3LxFUOiCBYXU2NzkrLi/8QAGAEBAQEBAQAAAAAAAAAAAAAAAAECAwT/xAAdEQEBAQEAAgMBAAAAAAAAAAAAARECITESQVFh/9oADAMBAAIRAxEAPwA41gqFJaFHcx5D9f2rHdpFzHqb0G3fJ5GfS9aLxIHI1kEq28I89/blW6WgPXrzoENbh2Tp9T+Q+f4VjuVHcT/WY9gmnlaOuhKSpRAAEkkwB6mgSb1D7iR6K/YVkukbpMdZFCvjTtoZZJbwSA+vYuEw2PSLq/AUHOIeMMbjSfpD6lJ/gB0p9h+c1qc2jpjMeO8vYMO4ltJ6ago/9M1CYjthypJgOrV/pbUa5xyfLV4h5DLSQVuKCQNt+pgxV+4i4NweDU2wpxTuKUJWkEBtsciqTqJPl7CtfGAoYfthypX/ADVj/U2oVM5dx9l750tYltSjyKgk/wDVFULgrhjCOFK1MtaRAhKLGPvGSaIC+GMFoLZw7JBH/lpm+/LnU+MROpeJEgSOR1CvKSTuhJ/q/wDzVVx2RLbBGDKcMYs4i6ZGyVtfZKSPvC9V7JO1gIfVhMzbSw8hWguIOps85P8ACDIM+dZ+KiR3Sxtb+okfiKqXEHFL7GIDYQmBEi51z0+VqubD6VpCkEKSRIIMg+hry2QogkAkbEiSPSko0RiJ5Hz2t63rcPp5mPW1eW0D69a1BKftXHUD5j9KgWBrNIhtJuOfMW+W9eCVDYz6/r+1Blx2Lbk0ilSZknUeUXA9IpRrDJHKSdybzS0UCQd6A17vFfwj3rzrwH92HqeVR+ZZg202p11X1aASo7JA9TvVGmdZ4jDNLddUhKEbm5Hpyk+Vc68f9pGIzA6B9WwNkCfF5r/Sm3aLxs5mL9pRh0Ehpvb+pQ6n8KqFdJyj01MryqMGl+RdcVC06Vj3C2GSo92Dq08prQI3YnimWHHXnnUIJASNUSAJUoj1MD4VY+0jJ1LxreIGGcxKC2ClCbCQCBqFjeZ3oe9k+TjE5kyk/ZbPeqtIOnYe9dQm8Vm3KAbw/wAZv4JWh7At4URuvWgqE3hZ3PlW3FnaOVlQaQRptqkEgjmkpIUnfzmjVjsIh1BQ6hK0mfCpMj2NBbjfsecDqnMv092rdlSiCk9Ek2KfI7UnQr+R9p2Lae1OrLiTpS4P4hN1DooCY61PdtuU4ZTbWNacQFuQNPN1J2UmIHhvNr2vahi9lLjTvd4kKYmYK0E3Hz9RTnOM373CYRk3UwXk6uelRSUjfYQeXOtUWDgXtIxGCcCVQpgxqb6fzJ6Guhch4ibxbSXWVpUhVhuL9Od/KuP6tHAHGTmXP6h4mlwHW+Sh1H8wrN5V1b3iuaR8FfqK8pzqlVRuV5q2+0h5lctrEgnb35H1qSZeB9f7+BrkEytIMgx1BtPv86VbeB9RuKUgUg5hRunwnkRb+xQZcxCR59Y/OktK1fyD3V+g/Gs6bi0kbdBSndnmo/C36mgw3hkpG3vegD23cbHEPfQmFfUtn6wj76uk9E/Oib2pcQ/QsLDaj9IeltrxG1rq/pFc9cVZaWi2SZKwSfUR+tb5n2iBr1KNtyoAkJ8ztWFoInnBiRtXQaVkVI5Lk7mJWUIBkCf96nuFM0dwGtRwrLqCpSXQ6ASoJA8CSQdIOqZAM/CgluwxzTmCj/6ZB+JroZ11IjUR7xQV4ECcqy53MVtFa3z9UgHZsTpJN7G5mL2quZh2pZi+pUFCUGToCAQAPM3NZzR0UjFoULKHvWXF+GZA3oMcDZ1iH2XnECUtXWoDqJ2pJPaYWlwod500r+c2Bq4ggcZYfDuYdf0gJMJIuLgxyrmggadzIN/Oxv8A31o5ZznCMXl6nhqSoDxIO+0bixqh5R2fOPYAYrWkFSiUoI3Sm1zyJO3pVFKGFVp1aTpmJi3pNZDHM0ZmOzRX/DiASXFDWAIHwqu8LcIJ+kg4pSW20EKOuL22vyqxSnY9xkcG99HdP+HdMA/wL6+h510EvDpPLzkGPjQswfAGDeexK23EqbV9gIjSgwZgjeDVy4IdV3IYdcDjrQjWFXUmYBN9+tc+59w1PwtH849lfhY0q2+DaY9fy617uyNj73+UUipInoTy5H0865qdJQBtWTWarvaBnP0TAPug+PSUo81KsI86ACdqfFIxOZakq1NsEtpA8j4iPUioXjHPW8V3XdggoBBnzj9KgnME6NUoVKd7G08zWUYB0qCdCtRExF46+ld/SG4NLNYpaUlIPhJBI9KWRlTxCVBtXjOlNtzSn/A34WS2rwEBVudAtg83KXy6CUSI8Pparp2aZM1mScThnnDq+rdSYk7kKA59NutUlvh7EqUUhpUhOvblTjJvpeFeacw5cbdVOkgcuczYj1pdB8y/Mm+7cYeQgAKKAjklMWAHQVWH+AGlElOoNm5uB+VVrAZ44p5tbphyPrCbeLmSPOivh1h5IKlhLd+t7X+FEOeFeH2sNglstABKwTPWREnrQaxfBwQ4FpuJlIjn6GyqeHtPxzReS8pKVBcIQBAA2IHQRf41clYlPdJcWP8AMGsC25ueVJMFcyTLe6ZcbUDoKSkBVzJmJ6XinnZtn2FYbeGIdCEqLaG23DzRqKykdJUJNIIUV2lRSInSJMTvbaobPeBXXsS6GWlpaQ1qakfaJ335n9KtmgqYrjLAjDOhGKakIUAnUJvtA53qp9nmOwqm9WLxDesn7DhEQOZJqkM9n+J7xhJbUO8bJUdOxHLfn+VLMdnuKUhB0LkulKvDsL+LemT0DJhuIMubccCcQwkGDZSQJE7QYoU5JmjmFzIYhCgrDlxYVCrlC1b78t/hTZHZljCMQNBlBAQLeIRuP2p1/wCGeK7xxJSsAMhSDvJuCkXj86mQdCtqBEgyDcGsLbBEGq/wE479CaQ+CHUISlQIgxFj7VY64NMTQZ/7RWblLeGwyTGtRdVHRNk/ifwoxNqkX3G9c3dvGMLmZx91ttKR+JPzrXM8iinMnSVeMyoAK84pwcyxCF94SoK06ASLR0FRgpxicYtwJClE6dhXVD1nM8SkIUFGEGU7fj1rcZ/iilz6ww4qVRG/l0qKRqMJEmTAHWlX8A6idbak6bEwYHx2q6JdvP8AGFWvXcJ0bjapDKmswxTzSGlJUtIOmSIAn71VRTKgdJSoKPIgz7b0auxPhRxhSsViAULWnQ02oQdJ3WqbidgPU1LTFOz3LXsHiUpxMFxxpLio+zJmQORi1Ra85xKyopcgHw+Lb0EERRs7WeGBi8OhweF1kkpVyhUagr+Ww9KCaAG5axLagr5jkUnmPMVZ5RnGNPKQlK2m3LnxJWAfff3mrJkWPeUO6cJUhKRpmJSQevMH3qtsYNvdtxdz96PbarbwZlC8Q4UtAkSNbn3UDzOxV/LQaYrNX2NaGFISXEAKUrcCbaRytSv/AHxx+vV3rcBvRuN+u+9RPaTwqGcbqQ4S09qIKjJSpFigx0ER5elUZDd0ieZFAUWuLMd9RLrZLYJJkCZ5H++VOmOKccG7uNf5msCRYfwzO1DzC8M4l1pTzTalNpUEyL3PTnS6+FMYG3XS0sJausmxHwoCLlmZZk4p91DzY7yBBItFvCORpRPEWYB7UXWoDegpJ3PX1oanDYrDABXeNhaNYnYjrapdfBOMVhWsVEpcKba7+IwLetMgLnZ7mr61aH1oWdGnUkybElOr4aoq/g0PeEsE1l+HaYeU0jEqdCiCoalyqBHNUJMVfXV2gbnb8649e1jV3wnV/wDL06/CuUe0rGl3M8UZkB1SR0gWt7V1rFcj8S4RpWMdh0GStSjyCpMp96vCq5TgYxUpNpSIFqUynLXMS6hllJW4swlP6nkPOirlHYesgHE4lKeqWUlR+BMD8K3qBIjEKSAAYg6pHWrdwzleaY3UhkLUgwpS1jSgf1Ksd9hNGvIOz/LcJdtnWvbW8dZPkAfCPgBVhfeCSEgR5AQAOXlU2in8OcCJYxAxWLcD7yUgICEaUJ84MyfPap4vqDyzvFwee2w9KRxGaCSNQiQDfYwTHSonG5qlC9ZJOpICSDIuYNukVcRelJS4jkUqHTqNqEHHPDyG0qLiSWUgrCrymOh3F6vfDGNUS5oJWnwq0TyIMqT0MxKZiqb2w8YYcYU4ZhaXXX7Lg/5aQbhQ3CibAHoak8eBUOyvJMPjXH+/7xXdBCkNlcJUCSDri5g6bSN6OGG7plEAJbbQJgDSAOcRFBjsceQ06pSjpDra061AJQVBQITrNutvI1aePM+USjDtSEueJSzsUAhJCZuZJ351oPcNhEZkhxGITAXLiFAXaKidPxi0c6FGeZE7l72jEtHmULTdCx5GDfy3E0XODFlKVhcpUAkG1rbKtyirp3Db7WlxKXEGQQoWv69abixzplfEym21JQ6622VBUJ2n2qTzPioOJdbcffPeAahAHl0orr7M8v7p1pttSUuGY1kwY+6TcDlFUHjbhgoxDGlhYIhJUoeAxz1ARSdSioY7NA6pCXHXVhCdCQQJA6bVI4XOU9wlJViClohWkK8Ig9OV6m8JkrS8xQcToaRBUYIgkbCZtNWlPCOX91i9OKRoUZJBSSiJJirbEUnNc9TiMS06gLlrSSVmYuIj8a6Ew/i8R5i3p+9BrMMNlDi8OMK+FGyHSkzCRHiVaxmjHlipZbPVCfkK59rDo1xfnA/xD3/ur/8Asa7NWsASa484rZKMZihBEPOSOniNThV47IsuWhLuMAEkhlskgebihO/3U26npRTy7iRSmwopB0mFbCOXW1+VVJzJlstsssElbLYKheAQJV6q1H4/Ct8oLzocafT3a1IVDahB8iLxvzE+ddMZXE5wVQUi97C5senoZrBxwWJJMyRvVMyXGhTSSFAyEnUT9mbHYWJipptz7IuLRfl5k+c1cFT43fxjS1PYZ36uyltFIJ1ARO3MUlk+POMw/e4hptGpwoBQChRSlIJMgifF4fgancyEWnkNQO9xA2NMWcyaW2rDthPetjT9HegcyStC9pUT7bxQSWSYlWHW2po6k6gIJIsogFJ9Dz8qEvH2O73M8Wu0d8pMjonwz5/ZokoWBIgtLEK0rkbHko2JgdaGvG+WBnEFQEJclUdFW1j0kz8an9Bm7HMM0rKgXEpKEOO3UAYAVM36XqpZviF4tbuLjSHCEMg8kD7I09edWTgPFBWQIbbkKUpbKoiZKjqPxBqKby8uYlLaHDpZglAgjVsAeh8qnP6U4wLysIwtzE69LakpcS2mSQomJJJgX5CpvgzjQY3E9y0y42y22TqXMrPKfSprBYBsNfWJ8JlK9R5c5Pkb1nJMElCtTZBE/aGxHI+lWizpEVtYi9x0ifekFOGDIBibTTdOI5Embn1/uaxihv2s4T6J3OJYbQUFRQtMbGJBHkb+lD9PGLvjAabhfKNqM3EuX/TcG+2QQUgLR5FI2HqJBNDhWSNL0FLX3fFeL1vlDHhnOtTg0sNpKRq23jkfKug8kVOHZO0tp+QoENYEsKBSyZIIvR3yiAw0OjafkKx2sLA6leQ+f7VzvxBk88QrbUAUFwPKnYpCdR2rofCOJUhKkmQRIPXzoc8ZZKlOOcxRTJUwltI6lRUFSOmlO5tepx7Kp2L+sWXGnnGllZLiSSoGLzeSI8rVnNeJHGkJW7oUUqtPi5/cWfFMXmoHMcxShyAQSkBIhQAIm3oOVzM0z4jzpLjCkKa0HUIuTHqa6of5NjVKCikmFLK4k3knceh+VXoPoHhGqTYEkzIuQegvyoMZRie7WoFZgwJT69elEvAYnUjkpO5gHyg/ZsTaRQSrw8ZSCZJAVAsBvIPqY9KFvE2WOoeW6nVBNyNx5yORopuEAhXiSUiefpYCxFNXcKhdjBECU6VATe19tuvOgG+Vcb4pqylB5s7ocv7Hr5masmYP4bMMOUNJUh9I1IaVe430KMhU7EU0zPg9AVIBAESJ/Qn1p2vAMMMpJauiHNIc30fdmTpJPMXIoLjwtkK8JgkNIglz6x1a1w2FkAEJI2gCPOsO8T5bl6CnUlxzcoa8RKv5l7D1JFCTP80xuJJcf16VXCRKWwOWlMwB+NOOD+GDiVysENjc0FmxfE2YZmsIZSWsOT9hNp/1Ki/pt60Y8hbIaSJ8UAbVB4TLUspCUJCU9QL7QN6msJiwncbwZjy9vaglVExY9ZNR7uPTqWmRAAg9Jk78uVNMdmhSF7RBmBYCbnz6UOMz4r+sXcEKcTCTsNKRPwNSQFHKne9WSBKNlEG1/uzO9ztQ2xnCGJbW6htbmlKiExeUm6T7fKrtwZn30hpKWkaUpFyE6UjpE789r1MZs2hMOOYlTeoQmIABEydvPnU9UC1fDeMBSSpwiRJIo3oToIA+zt6HkfjQoyBeYuY1tDjurDle/h8SRJFvhRdUkEQedY79rCWEwwbQlCRCUjSB5VVe0h1TTKH0pKgDocSLylX6EfjVypjneC75hxvmpNj0PI+9Zlyq58zzL8O6klsFPOAY8wPn7VU0MwC24CQQNMDYnY+f71as4xCEpKIKVAnUgWgyRe9z8OtVrANF1clZ0IuSOW8aZ5n8jXoZM+HMjxGJdhlEwRqUSEpT/qUqw9N6OvDfB6kpAcdSomCrQmRPPxGJ+A6VXeF229emdISrUEJskzfUZ3JM3M0VslKSJB58vLes22CDx3CSAJSog9SJP7VTMc04wokGUC52gEbEzeBtzovOOACTVZzXDoMkIBB3g3P6VOboE2YZ0+0PCSTYKmDAEg+cfOo7EYrW0oWnwkoifw6+dWfijJEJUuAU69iTEfHkPKoX6ApSQgkpKlAAne+0fAVsVpPe4p3Qj7KTcQY+NF7hnK0sN/ZAiJkgC+5E3/eoXLsLhmvqmUyo/aVzP7yd+Qin2JzIBTYccHcSWz4iASY0lxSbgcr2vUE6vHJUkkKUY6iNjeB59a2TiTa1+guPX22pbD5O5/y04VAEXIcdPPmqBHvTwZbiBA77Dgc/8PuQN7q6VNFC4ozbQgwuSRykR7CKFmHKnFTynrE3m1HvHZK4+hxsO4R4XQUKY0qBvACkq8JvvFABham3ChyxQSkgzYpMHncyD7VZQZeFM1QyhCVREJiJgT/KLj41OcUYY43LzfSUOJULRA6ex3oYZO6lIKiVAmITIi3OflRV4X0vYdbJUqXUwRN02ttt+1Tr9Ef2Z5GpGIWtSioIRABMgFVvkDRNFQHBmCKMOFKEKX4j8h+vxqwVy6u1YQQ/eDY/P0pU0yUY3Bjobj4H8jS7Ym6VW9/3rKgh2vZCMNixiQB3eI+1vZY3jlJtVRWG220hAO6lrHnaD7Taug+MeHhjsK4wvTJEoO0KGxrnLHsKbWtCxCxpSQbEaRB9RtfyrvxdiVnLsc8V7nUmwg7SfkaKnCHFBbLgWkXM6tX5dTQv4cZABKoJkAdTE9Ks7GFOkkGCSZjoNre+9WoI2Z8TNrSCVESJASRPn8RQ6xfGGJCoaUFkmNRTbeJPp0ptisC459k2CQYHhJj096bPYIgSGymN4JA9h70mCZaYeUwpWIXK1EghW/kREgCelRb5DCUOYorUlsgrDavEoKnT4jcecVO5XiZw+kkC/iJnVKQfKwE03ZYQpqFpTpWopPOY23nzj0oGXDGHdcbdxWHTpZKtB1rSVHSJUlBVdSjNp6CpbFZMgtE3SFg6tSpNwYSRERy+FSGWOtkBlpPdtNiyUp2vJVbmTzvNOs1d1AALvJgHawPPkRQDHCLzEoDYxTmgQAEKg+h5i3U1N5fnWa4RSEpeU6lag3pfSVpEqAnVyubmatKB3ZSdAMpH2elveaTzzHS/hWkHwqKlqAEeJsSkSB/EqfhTBEYzjdxCsSGpDgGlLQA0sOgnvl64lafCNMzuaqGRMDEuuv4i6lkqP3QTzItAqdTlxTh3VKA8WtRUR4iQi8+pIqo5Zju7SBeIvf8Av1+FILbm+GbSvQkBPMJSZt8fxqz8EpfW8lCCAFG5AuANyLf2TUDwxmOBkfSQdY31SQevnRm4fy9KR3rY0haQE6hfSOZ2ubewqdXBONoCQABAFgK1W7yTBV0/WtXE28SreVv3pFCp+yPD5c/U9Pxrg0emkF4Ubp8J8v0rQKUjfxDkdvf9aWD3UEfCflQIB1STCgPUc/e3wobdrfCYdH0ppJC02cTsSOSh1Ionl1J5ik+6mdJBB3SbirLlAB4NwIUkkBJlREEXHnH50V8l4fQUQsSjmCRf1im7vDyGHQUgNtqUTtZJ3gnbT09qV4q4qYwmELqHUgRCdNySeQFdbd9MpDM8pw4bPhbaQmCtUAQB8qHGOdw7xV3C1KRuFkaQR1E7j0FSi+G8ZmSUO5k6MPhQkHuG1mVzeXVGwtyE1IcO5NgsUta20pUw19SkAkidyOsJtB51JVVNvLlOFLbfh17qVMBIuVKOyZO0xW7uBS0UoKw4kyZEgGTERyIMipvtfx6cJgWW2FFpS3UgJREKSJnXMlSfzqw8KZ3hsxY1pZgtkAhabAj+BQ3HlM+VXTFZYw7bAVBMbwdh7/ZFRbmYlTgEQVTe+lPS3MkHeiG9w8wptbcHQ4DrJMk9JJuQncDlehiU9yvu/vNKAUSreTuCeRFxWpdRKHG6Ukkz0I/OPaqu7mGrFNHWZSsqHkNJ1fAj8q0dUtaltp8Khy5GbiD1g/7VthuF3WVJdeIKlhQCZ2nefOqH2eu/4Z5KdlJcV+A5/pQyZoqYzArcYWhGmHELQkKWlMqMaQJIk72FV7gbgh3FvlDza0pbVDgIiPJX6cxUtxUn2U8JfS3u/dSruGzMRIWrkAeg50e+8UbJAH5esW/GkMvy1DLSW0gIQkWSm3qSec0+DqRzHwrj1dqkkYXms6j57D0G3x3pyKT77oCfhHzpIrUowmB1O/tWQ4ikikp+zcdP0rPcx9kx8vaveLoD8b/p+NBshQNeLCTyHtSS1A7hQP8AfwrAxEbwR1G/xH6UGzmEQQQRIIgiTHtMVU8z4Lwav83Dhxu8G8o/pFiPOJ61cG3Uq2INb1ZcAxzXs7Q8Gw/mOIXh0WS1qSEgRa48uZk1PZTicBgsMGGHWwhANtQk9So8z5044p4LZxiT4lsrP3mzEn+YbGg9xB2bY/DkqTD6f4m1X/qSTPtW+cqCLxfwe1mWJwylLH0ZhCp0K8SyoiEgjZMJmd+lWzC4ZphsNtpShtAgJSIAtb++dATs+4lXl+KSnEd4GnFBC0rEJTMQuDzB3jlNdBvNlSSASLRI8xar6EZhc1bfWUtKDiNMKUnZKp+yehIINVnjThvvElSB4tML3uLxtYxEe1SvBOTHDF/VpAJSCrmQmYKj5T+NVbi/tDDi/o+E8SAYcXtr/lSdwPPnSWoHmLU6hxJFn0SFJI+2BspJ2JibelKI4jnUt0HUBpSCYF7Eeoi9XPCZI9jftsggwFEpCIInYk29RVkyPsowbbnevJ7w7hsqKkDzOq6q1epDFOwXCLmcDDO6i2ygKCpBEDV9zqT+lGrBZY22nSJO0lRJKiBEk8zFOWm0pEJAAFgAIA9BUViOJcOh7uVKOqwJjwgnYE1yvVrSUDCR90VlagOgpH6ROx+J/TesoUP5lHrH9gVkbQVHoPxPr0FKgRSfiPID+/7517up3M/KgWr1er1B6tSmtq9QILwqDukT1gfOtfoo6A+oFOa9QNu7A3QPgAaynQOQHwinFaObUDTFYNh0Q4224OikpV861GVtAAJCgBsErUkewNYxFM3NqodP5MytJQsKWk7pUtZB9QVXrGBybCsf5TDLf+lCQfeKYqp1hKCQKkeR+E1roSdmwfUAfv8AhSrdboqBt9EnkkeiR8z+lRL/AAkyp4PHVMg6ZsSOtpqw16m2DUJ8q2r1eoPV6vV6g//Z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8444" name="AutoShape 12" descr="data:image/jpeg;base64,/9j/4AAQSkZJRgABAQAAAQABAAD/2wCEAAkGBxQTEhUUExQWFhUXGB4bGBgYGSAcHxwgHBwcHyAcIB4dHCggHyAlHB8cITEiJSkrLi4uGCAzODMsNygtLisBCgoKBQUFDgUFDisZExkrKysrKysrKysrKysrKysrKysrKysrKysrKysrKysrKysrKysrKysrKysrKysrKysrK//AABEIANcA6wMBIgACEQEDEQH/xAAcAAACAgMBAQAAAAAAAAAAAAAFBgQHAAIDAQj/xABLEAABAwMCAwUEBgYHBgYDAQABAgMRAAQhEjEFBkETIlFhcQcygZEUQlKhsdEjQ8HS4fAVM1NigpKjJHKissLxFkRUY4OTNHPTCP/EABQBAQAAAAAAAAAAAAAAAAAAAAD/xAAUEQEAAAAAAAAAAAAAAAAAAAAA/9oADAMBAAIRAxEAPwCqWmwgpkDSoDoMGK7utp1RpHy/hQ88WlOkoERFaN8TIiUyfGaAsWwDlKY9M11U0n7KflQb+kwd0n51JRxhGJSr7qAillOr3R8hU5DKMDSn5ChNvxdmfrAnqR+Rrq1xVr7ZHwoDjds39hO/2RU1u0bj3Ef5R+VBWOLM/wBqPj/2ora37MYdRn+8KCaxaNE/1aP8o/KpP0Nno2j/ACj8q4W7zZmHEH0I/OpjaB0IPxFB4iwa/sm4/wBwflXdvhrQ/Vo3+wn8q7Iax413CDnwoIFxbsNpK1obSkZJKEwPupO45xm0W4ko7TsYghDSBmd5VB2qw/oYWkpWkKSoQUnM0rO8osFx1vStI1SEhRjOQQJ+FAs8K4vbpdSoFaUD30raQsEfAEirI4cLV5OtpDK0+IQnp0OKD23IrCUlI15EbxM9KbOGcAat0aGUBCQZPUk+cmTQRm+HtD9S1/kT+Vd08NZkfoWv8ifP+7U4NxOK2KYoMb4bbn9S1/8AWn8qk/0RbE/1DUwf1afyrm2qPjUu3iT6UEJiwaJKSyzMSD2SMj5UB59tnWmUrtrVlZE6wllMidjgeNM12lQhaZJQZgdR1Hyoi2UlMg7iRQfOKuaHUqWHGWwpUEANJTpIGMFO3l1pj5VfvnnQn6MyQpIdlTKANKjAP+6YOB4UJ9qXA3La6CnHQ52sqTCdOkA+7Enx/GrH9nFm40pAW4XEqsWSkEABMuPd0EASB4nPe8hQNTXCmiBLLIn/ANpH7tRHLG3UvQllnu++ezTjy93eiPE7koSIytRhA8/H0G9cbKy0JgmScqOxJO5oI/8ARLGoQw1Ej9Wnx9KjvcMY7SPo7Udp/Zp+16bUWWIIPhBzW19epQzqQ2gLWSAZMz072oFMnqNpoFD2iIsmn0tOMhtKkd9SG091A1HWAkE5I0gnbwqnONhsvrLAPZY0ahBiBuI3q2ebOBLZbvXVqU44u1hxSiFA4J7uqVJCZCRBBhEmSZqnVz9w/CgG1lHUWidIOkZAyf5/ma0/o9P2Z9DQBayj6+FtR1HxrOB8HbecWhRVAAiKABWU7XHJrY2Wr4xXJHJYP6xU+Gn+NAnVlOw5BJwHvmn+NYfZ25/bJ/yn86BJrs06obKUPiRTc17PHiJDiOoyDWo9n92Dug/GgXEX7yfdeX/mP51Ka45dDZ9wfGaLL5CvBjSg/wCL+FaJ5LvdgyD6KFBHZ5ovgcXCvkD+IqWea77UFKcSopEZQJ9MCtRyffA//jKPopP51o7y5eDe1d/H8DQELXn+9QZAaPhKamJ9qV39Zpo/MUuOcDukjNs966D+yojnDXgcsuj/AONX5UDkn2rPdbZBz0UR+yu6favnvWm3gv8AhSCq2XGW1/FJ8fSuLiSNwR64oLUtva4wB3rVz4EH8qPjnxgKUlTbghovE4jTElIzvVEpAindxAU2tyf/ACB6+MCgsQ+0izQlCnEuoS6nUglMgpmJwfERXnDvaNw8FSe2IRuklBxO6fnketVfzIlAsuGwlQV2bsqUBnvpgDOQM/OlkpzMUDf7X+Ps3dy0bdwOIQ3EgHBJMjPlFPPJHHmWrS1cunUNFTDiUlRjUG31gAeJANUe62dXqasm44KlVnwsXCwW0OvpXHRGsLOZkzt8fKgsThfG7V1ZeVcMzkNpLg7o8YJwTU9zibKjh5ox/fT1+NfPPMFw085raYSzIGrSYQVAAEpRsgEgmJNQLHhbjq9CdMwT3lBIwNpUQJOw9aD6fU4hQlK29/tD86l2PDgotkrASkzjOrMwOg6Z/wC9fLlvw5ySCtKIwZWBt6Grl4Pz3YsW9u2u4OppttKi2JkpQkHMZGoH50DX7QksrtLotuoUvsFw2FAlUJMQAZmelfOrjagdjsOh8B5VaNz7XLZqfodotwgZWsxA8diaTOMc7vPvKdU02kqjA2EJA/AUAmzW2tkIBIc1TPSI2+dTLZAUYByP5NLhQN0mDAx4179MVpCSSAJIjxNA1W5bWiQcAZnEetecpIHbOwR7qYPqTS824A0QlXWCPGa62VwWU6xgqMCD4eIoLL1CcjPjXdlsE4Imqut+IOnU4VKJ1g7mP+1PfBEKKFOb41Z6KO/5UDGw2BArulGf5NLNnxB1wJWFAage6AMEHxmo/MPELtvskNupTrMKWREGPwoGu5uQy3rVESB8zFS2VgiQZTE4qu3Gbpy1IduGlIQdWiMqjzxg+lMqLoob0lOkJKdIG0EA0DKysFQHQ+OalpYAOKS2OLA6zqITqkxXdPM6ezU8qT2e0YBHmKB0ChJAIkb5rqw6kiQQoeuPOqw4VzsXHh+j0KeB1H8PuxTIzxDSvsADpHenY0DwkCIx6Vz7ITGKrn/x+2i6hxKgpuEeUKIBn7qbLzj6W0l0iQBJG8AelAbeYRGQn4gVDXw5tWFIR8UihHBuPtvkoCioDM9fGM+dSb69CikqEQQMeGJoJauFWxEFtr4gVzc4Hb4BabgjTECCnw9MD5VFS0FKUUoWpImIjBI86x9UQ4vBCRjxAIyfjQSnuWLR3S060hSW0/owRhCSSIHgMVGX7POH5/2cfBR/Papj7jettckpWg94dN8b9CaHW9yNDsOuFewnbzM9MUADmn2VW6m9dsS2pAJIJkKAgnJ2xNL1pyEHbZoh5aSu4cbAU5KQA0VA+6O8Sk+GKsDifEIttKFlRKZUTiMER59KWLxCXOHsNExPEAO7hUKaeB++B8aAJy17Nmbm0U4q4U272i0gnT2cIOmSN9wcz4VJPsmQhCFu3XdKyFFCQcAKMATvgZJ67GnfhfLjTMJtmglS0ypJSdQSIkOThsKxk7xT3wm3bbSCWx4zEwfIdMHpQUPwDgVizq1t/TFTAlLsDoP6vumfGTQjjvLzb9603aoDReVo7MJWQkiMwsatpJ3GKsptAKnBkZJj4zUPhHCHHeK2qmkmGitbijskFAGT4kmAPU9KBKtuTn7ZfEWyqCxalSiQRrQoTAB9Pmn1oWvl+dJDgylJ2PVIPQ+dXjztwNaE8TuMFDvDyjfZSCoxnxBGfI1VaE91Gf1bf/ImgQrxJgT5fhUYnxoqtufkPwFQX2cSPuoI0eFbAnxrz8a804mg6pdUMA4JqdbcWuEAhK1AKxvvQuvZoDFvxR9EadW2M1IuOKvOae0QVacjNAQ4R1Nbi7WPrq+ZoDSb5QA1NLjf+TRZ3mVbgALTukxMdYG21KRv3DutXzqQzxx9Ozh+78qBgRxZpIUkoeSCZMia0PFbctKal0BW507UFXx987r+4flXqeYHv7h9UD8qAlZ3Fqhbag84NHijf5Cj7XM1v25d7aMRpKT59YpTTzM79ho+qBWx5kURCmGCP9wj/qoJ92WFFaxcJlagYKT0M0zO8zNKZ7NLrYJSUkzG9JaeYREG2ZI9D+dYxxZkmFWzYHUgmgdOWb9LTilKdbIUABpPhim7hPEm3H0BYS4lSgNIVBM4/kUg8lNW97chkMIaGkqUrKjCYnSkCVK2gDzq++BWNpZp021q4CRlXZEKV6qXB+H3UBC1sG0CENgA5OKV+drYJQdCAnG4wDKhv0psPElHZh349n//AErQXyjj6M4QehLfy/rKBKfgWtsowcq/n7qSvpLgLqBkrWNJneVevQQPhTt7QmbYWoQ408w20orIb0TEEkDSpWmZ8IignLLFik2ymmXtFw53Vrd1kFI1AqGnCY++KAdxMqQgIJBUBCgOhHSu1jwj6TYuoIAUm4aLJTIJK3NMKJ2EkCRsBXnE+V3Bfv3OppxtSyoIedSEKBjGnWlX8R1pgtLplN0y01AL2hxxA9xCWkqWNI3KlLz5AeJoDvCbRNq2WVKU44sntFk6lKUv7SiBqj3R5Drk0UubsNtiFeUT5eFL9+8su69QA1gkRuANvAffULtEEpgCIoBrSydWJkz8zU/lXiv0dFyvA7yPPoaEWoJUdPXfr1orye00ha/pCFKBUFp7vcGkYKiTBJJEJE7SaBj428bqweSsKQl5ooBjcr6gemZNVNx2wUy8WkogISgDUcx2ad/OnPnT2qtMHQ2NSknZOSDtk7J/Gqc4tzI6+6p1QErg+PQDcnwoBba/5+FRntpHnXRK8Ada4XCjAoOKhvXOtio7GtKCUhpJURBACZ+6uXZggQcxJn9lah0zM1qDQdnLbSEEnCxPoJrFW/eISQcgDzmubjpIAJ2ECsZcKVBQ3BBHwoDHDOXHHbxNrsokSfAbk/KrB43wNi0uQ0Gm0IbQmXXFCVFQGSTvvsBSVwO8eub5tWvQ46tKSpOIGJjwwK+kLvg1k6QHWW1wkJ74nYR1oFK2csmWApSGSkggxpOOtLPNHALLiLDjthBebGoJSAkkdQYGRvBOQfKiPP3s37QJXw9YAE6mVq7o80EgxsBBx6VXHBlv8NuQpzU0rvJUmPfSQRIPumDB38KBXNsrHUkkaRk48q0LR6gidprdV0srK9R1kklXWTuaw3KiRqJMbTQca2TNeGu9tcaQsROpMemd6CRwnjFxar127rjSiIlBIkefiJpkZ9o3FICjeOkAjEp9c92lJu4MpzOnAnMVavs09nT75bdubRP0ZStR7VSkFSc5CBk52mAR4iJAjb+2h5tCA5a6lEe/MBXnnz3qdwrndziaLsdmU9mgdmhsnVJSslUzkykAVP8AaxyqlLLS2GAQlxIAEkJkaTPeiDCMkHY7TNAuRLmzsUPdtctJuHYcIwAmAuEpJ3iTM4zQHeD2y3+G/Rn2lIULcoWT78qBlQmZJkk5xii3COXHww2hrSylJ+sZUpMAQQBAwB51F4HzJaKCl3Fy0tWAkBcqjMgBO0mNqYGOPLI/RW7zngVJLSR6lyFR6JO9Ah+0Lkd5y4DrQ1lCE6kiNRAcSonYSAAcfIV5ym4sO2+p1JQVrkQJns3wkT4JTIjzBpu4rxB9Kda3mm1kkBDaCs46Ba8H/LSsws9vaguOKWbkYVpCdJZdmAlIEzH30GnM/GwgqRglLgTg/ab1ftFD+FXalJToBIAEnw9eg+NC+buANtXr1zdOoSw4EhCUqlxRQlsGBGMgicmlTinOKynsbUdiyNpJKz5kknO/UkA70Fl8Z5it7FErUFudEJPj47GNt4HrVd8x+0C6u+4lXZNfZRhRHmf2CBSk64SZOSdyckyfHrXPNBvipnhtsPwrhYxrSVaSkKBIVMGD7pjMHbHjRR27kzCUzGEgwMbDyoICT3Qa5XJxWyVY6/KrI5E5TtbuxU462S5rUAoKI22xMUFX9oYIx/P8/dXQ2p0BfQmB61zfb0qUnwJE+hitvpB0hPQGaDZu3JQtQBOmJI2HrRXjPBC00wrqtMkdfGobHEglpxvsxKz70mRnw2qTxzmFdwhpJSE9kIBB3mP5+NAK7BUBUYMx448t66s2C1IWtKSQiNUA4muLDqkmUkgx0+/7qLI46sBYz3wAYMbelAw8r8IZTdtvIeX2VujtH1ON6ChQJEbkEKOU5mN9qdX/AGrWxXoaC941KSIPpmfnXDhfFbNKQWClaLhI7VBGQ4QJCseWB5+db2vKVih9C3ShCAsK7xhIMiPCST060BZ3nplPddUEE9VYpO9pd4u4VbNMp7QrJUjSNRVjpE4gz5VM5+5aauLxx9pYUlRB7p7sAD8IoIp0WirVwqUrsFHUpBMhJIkTtkAp/wAVApf0A+GVvKbUEoVpMiM7Hzwa7WPKty60HUNkpKwgYMknr6edWDxX2i2irN5phLiXFkFGpIwcTJzXvCubuFoQ0pa3u2SQSdKgNs4B00FbWvL9wt7sQ0rtO9giPd3iYn+NeI4E8W3XdPdaML8jUvmvi3bXLjjTqy3qJbkkEAx8qht8SeS0ppLpDbmVp+1900GjtutlSCtOmQFJkb/MVb3BfbY/2Y7e3QsBQSVNqKSfQGRMdJzVaXfNVw4pClFqUNlA7g2PiDOcUxcLv7V5suPrYQorQBbNtkE6cBWuYHyoLctvaa0sam2XcK0qC1AZ+/aoF7fN3azcaClcFuFKCkkBtahA04gk7eJqug4pp5bbaS4SVGdW2ZjbwNM/BnlIaQVJE9sqBqP9ioTAAnfY4+MUDNy9YOslOtuApIQiAOp1dM+JpoTfalK7pABAg+QG9An1dlbMvKWGwpHfKiAlMQfh1oJxD2i27jd4bcpCmWCoLUrC17JCQYmfxigE30oK3nXA2yl9SpWdwVKwkHffpSzzD7REoBbswVHq6sDEiO4Bkb7n76ReMcYeuFS84tZ8FHA9BsKgMpk0DPzLxpD9jYoKyu4R2xdnMBThKfu6eEUqzU1+2UTnSI8SB18Jyc9PDyrZuwTPeXqA30CY28emSJ8RQQAJqVbIlJEkZHp8/GpLzSULISnEkjVkxIiYxOP+I1PHDwrs9TiWkuJ3MkSPIYE7CcUAhLRMq+rqg7ZO+3pU69dUtZUr3lZOPET0ogLFsMqKFFQSYUVCJJEYAUagOXCsTGwHToAKCyvY4whds8FoSf0mCQD9UVN5KUEWl2lONDz0R8x8vCofsUH+zvztrEH/AA0S5YzZXaxjW6+fkVD9lBRK1kkk7kyamN35CCnSg90pkpzkzv41Crpa6dadYJRPe07x5UBJnjUGVMsqymZTvpEffUxd3pjVasjWkBM+Spn47UAXp1KiQnOmd46TW5CSB3zgCBHicjfpQHhxVKSQbRie9OQPe228K7N8Ua/9E19X68ZAP3UEYYZKYK3AvMQmQfsjxpv5e9nSnCp18rQwgiApJStzGwBykeZoItxw562Zt3nLfsUKVAUFTrUBqCt8Y8fCuPGOanLpsNLaSEJVqBSRqBAgHPrV38ycBbveGhmBCSCkDGkpBAjw7uPQ1RnE+CrZUG1oCwVBKCPeJONJgzP3UHfl/iqg0WIIMlWuc56R+2pA4zbhCmnGXHMgmFwCpKsfCJpl5O5EUg9rdgNtpTJRIJgZ752SIE7z6VXvNvBTbPHTJaXKmlnZQxI9Uk6TPgD1oDS7zh5M/Q3RIcwHB12qUHLBS0BNk8rvkqGrpoEx6GMeVKfDuGIcSdT4bXMBJQoyNMzIEb4itry1S0VaLjUUhJEJWkkncCR0++gZ1HhoVm0uEwW+oOQSFD5RPjWWPCrY95drdKBeVpCU47MgxnSB4YoNwzhrKyypdwpRIK3UFtf1TOnV11CRI2qyeK8VZ4tZgWifoimlApUVBJCRggBBmD+ygWrrhPDm2UqXb3acIKpGw1Zz6b1HZa4SojQi4HcVpJA97V3fu6+FEW/ZrcOtSb3VKSYJURhURlX7KC3vIy7chS7poALIiSD3SB1oCfDAguqTJKlKOkkx3to9CYE+dNJcKWLY9Stwx/up60hCxKNSy4gpDqSQl1KHCCoHGrEDG56VYVy2w8zaS72Th7RxtCoIcONaNSTEycQcziaCouP8zXF4Uh1xRCZASDCNzsnAGIGZOK58L4Gt2QN5iPvn+fCmDl1lq1uT9JDSYUtPfnWCMZTGBg7+Na3fC/pDrq2rloSrUQmR03G0znbwoITvKzgQSUnqdQ8B1zUTl20K1Ag/XCAAcklKyM/DfxpsvuZLZxpLanlNaZkBtSjtEEyBkSYyJjwpetlWDWUP3RUDKSgBAnp0JG5zvQZbcsOLS4YI7P3kwfkCD5bx1rvy7w5C1grHdLyUKAIHdMYyehjFe3vE2+yyXVycHtHDmPrFUAz8djQ+25iQk5t0L7wV3lE7GSD0JIxPT7qB+ueG8ORrC3GyqBI7xIwox3TpmBv5bVXzt4XHG0pBWhtQ0JSJMTMQM7UVsudUIc1JsrYycJU2kxO0GAcevUmvLnm+6ClA6gfALjT5AD3fSgmWFgtxm7SLd0lWWxoUM9NwNpoRccAfQdKwAoJTIJ2lIP7aiX3MLrySlZJ9VHx/kfGuqLtUJ291PX+6KBx9mfNTFtaPJcSvVr1QlMyISMeJ8vOmbk10K4QtcEJUX1Z6StdV3y3xtLSbNBUkJDy1OEp21DSJPpmrG5OSP6GX1TD8HxGteaCh0RInbrRG2atu5rU7MnWABgdIJ60Mr0CgJM8N7Z1ppgkrcMd7AGfwAyatThXshtkgLffW7idKAEA/EyY9IpX9mXCyQ5c6Qoj9GgHeSJUR8IHxNPttfKCEmCkatJCsHYnb4GgJ2HA7S10qYYbSoYCiJVtHvHO341ze4lrC4MkeGSDPlnpXAPEzGMxvS3fcFaVcofUotq1DUQdIWfqg/GMnegeuTeLdopaUmUkElHWU76fOOnWOnWqudOLN33EmxaIWUtHeCCtSSCTpMEREZzinXh7xQvUmNaT3cEHHiN48wetIfshsyOLNpcwWg4o/BJB+GZoG7nTja4Qy2CO1yoq7sp2jMHJxnG9EeHWDN1bpt3kBxJGrwIO+oHcHfPnS5xlo3V2tTiVntFSIIAQhJhCR4eJ8yanv8Ium3Gyh/QwSkrQEiVaYkExsd48zQcbv2TNAFTDrqu9ITidP2ZxPriar265ecbWEO6miXdJU5IhPiRv8dq+g27sBIP8AClr2iH6RaOISJdSNbZnPdIJ+BSD8YoK5PKNukBS+ItJT2i06gScBMjEbz12qPy/ykh9AUi8bSvMpkpIgjScgHO9AbkvgDUuRg7g7j8YrE8UfACUuEBJkARj7qA7f8DcQWUm9GpxRSmXDAIXEkz3RGfWunGOX3WCgvONXZdXpRDylFKj1IBnw61z4FxFYcLtytSxg6EhJKyMwcYBAIJxvTaixVeXwfS0UITH6FLWhKHAkARnvSMzFAoO8ysBpDJsgC2rvf7Q4dWe8I6SR4mKcuJ3SljhCW0hAWkrIkYASkwFKzsr1NKN17OL5GsuNqBz2Y0qUp1X2QEgwYkyqBip9+HHvobfZPBVslDbo0KBaP6IJKjEJ1BMjNA3cR5cavkpU4ptdwlOlakfrAUkIO/vA7+YofwH2eJ0KWtDjikEtmHBI3GUJUD8j0BzULgrKG1rbcUdbcAKLiygk6lA7iNiCPLrvU204080ly4LAfZNwQhSHFK0k6gSFSfTPSKCLfezVjsnloccQpAUQFqEDSJz3CSPjQa29mzy1oSlQ0qRqXGSCJ2A3G2fOrj4NzY09blwIUlKEBakKAMJBj0PXrRJsd0OpYQnuynR9YKjBkCMetBRDvIF3lvUOyTkSNzBPuplUidz9rFBzyhcFekJk7EwqOkxCZIEjpV821rblYUhxbJQVakEhQ1EiZE+fwmuCuBqdW4u1cbBzkYJ8RBERINBRSuUrpDYdUgJGqIKgFJg+8R4T1pu4wGg3wxntGllrtC7pSMBa0kKKge/qAJ26GfCrosuEO9mhCkNFUgnUBpVB8gTMUm85civuOl2LYISE9wAgGJmTp3gmPONqCnuYOGr7d0tpDqCSqW0khKSYEx7u3WKZVcBSQ2RpAU00qAn7TaSdzO5qwLTmtFtcuWNym2Zs0oSlMNK1K1pndJI8fq+Gd6WuYH7VL6k26pZSlAQe9sG0+InegqUGB13p54R7Rgxw4WYYKlaVpKyqB3yc7ef3UmrbhIJIFQ1RQZpGfHp+2pFsCAoGYO48YqKDU3g9v2j7aYkFQkeQyfuFBY3CWUtWrLawUGAokGFBSjqM52jBn5VpzPxxbRaQoyledWCe6RAxt+Ga84uhNyjWnU0sDCTtvvvsfOk7ijDitKQCXJ0lKQc+BA6Z6CgtHg1+lSAQSc5PX5VH5n4V9IaW3qIMg58szHyrpyLyvcKbSHAkKIwCokjzMCPvo7xbgzrB70H0O/3fGgqK14vfWi+zWC4nYIWCobz3T7w+FMfCuwFyb91RttKdOhcyVlME494aOkdRPmT4pxFCYC2ySTAjMeBPlSrzRodWCpKlrUAGwCQM5Jx+XSgMu8727S1fRGlvvubrUCkHwABJVgdIAorysm7Upbt0oFS40pH1QJxAiP4VD5O5bRbtlxwQs7k9AemcD1pgQ+B1iM/z91BMeuShsqUdgT+34VFs3C4uUJkAQpXQAiCJ6nJEZpL5543oQUJPeX57JPl51A5DvyFKLjhCJ2OBnzj7sUEfiHLd0hSkBSFAKIElMx0PxEVpwvl573XHEMicHSFkk+h/mKNe0W71ltKWUFlaA4FJEK1AqSe96AH41p7N+DNrUX1trCUqKIBkqMDxHQxQEOaeU/o1igh5oud5LhKNOoOFJSJ6EDakzif0sIQ6XlFsJAbUlZEgYxmSAetW77SuGIRw1ett1TmNJiYJgDIPQTSAxytLavoywl1SEpUkrjUFqSkpiNiSBigVLfj1ymYfez/fP7aO8t8W4jcXKezcfcMpS53sFOTChgbBR8cGmdmxtktJQ6FIc7IKUIkFRKxpQZyNKdW560X4HwhTardFrDannyVL+1DLhSCegAnA8fOaDlxDgK15Wy9LjiJylGnQFd4kz3c+uRVducaNncL+gqWhCVaTqOoLKSRJBAgEdNxnNXO7w64WsIdUo6P6yATqxtIyMmaV/aFyhat2y1tWimnYSZ1uHMie6ScxIjAnegCN89WzzTjFyytkqBTLJGkeoORn1p05YsChwG2vQ/bqSAEA6ikBPUH3ZxtuelUhxfhbjLikrSRBGT/emJ9YPyovy5wybO6ukOqQ6xo06VRIJ70+NBY7DD/0i61Ro7aTKSCQUJk7R9mOm9S+ReYGG3bm3fGlztSUFWQSvSAkFOZ+AG1JXJvPt0pxq3c0OpgpClDvARJyN8CNpputxZ/SGnXUfR3HV6iVyAoohMAKiDITj4wZoLL/AKaZQSSoacCZgT4ZoHx7nVlTa0oUkgLDasyJ1AKBPlMfGoHEFsu25KG9aXAdIJhQWkqEicSDBjrVau8M4kyhDamf0aADCgDkqB1THeV1E7YO4FA7808NtVqcd7pdS2Crcwfqk/DbMYqvL61UF5bPup6HqkUH5k4qu4eUtaSkkJG3gP41J6J291PU/ZFArqbPrWikEVOebwPSorvzoOVOvs8YSntXnYAKezbKupOTH3CfOksj+RT2zY2zLbQvH+zUEghlKdak9TqAIAKjnJ8MUHW84m5qU0kJAUMK3B9PDB/7VrwtSbUS4B2isqzPnp9I39aCcXv7In9ALjHVRSB8s+dSAkrcQkye9kGZ8f5FBePs94+wrdSU93EkCNsUS5h4+3MLICOhx85qqbazdHeQlQGBAE/cK5X/AAy4VIeKiMkDaMdQRQHuO3lq4C4ghSJAKwOo6iN96GpumWlIWpvK1FKXFbJ0jMeHqBmtLe4i2AwkhWNvhiI+Na8P4eyl9TklTigUwe8lI2JjoSBQdbvjiG1gupWlr3dREhHgqCMzPrU6x5k4ctWgXagqdyhCE/AqbgVC4tYtrAZgaRuBj039NqD3nB7VDSYb76nEgTI3O8Dfwig6+0S1YVbKcS9Lja9IQoNyTqggFCQZ0kKjOKQrQqRBUCAfdOY/jUnjdqUJQtU94mEk4ABOAOgAAFb8OUh9SUvPJaAESR5eNA18QfS9ZNLQZUwopVJzpXGSPDXGT9rzq4+WOUmkWjaJ/SBIUQDEKOSTGd6rjlblu3acaWhxbyHFaCUgFvxyQcGQN6uNF+22mVgz4hJOB4kYHxoA9/yxcuKP6clB+orSoDzEpn7/ABoQvkQtkEuBwqdaAMITpCVBShAT5eZpnf5mGgqZbdeI6ABIPxJigHGeJvquGJacSyp1E9+NOJOAqD3hAiPGgVHuXwniel1tQSOz8YOH8g+HmPGmx5tll+zKFSA9sDJEtuJ2rvc8Dsn7hfah1ZQhBErWIkrP1V52G/h50Hv7Fti6StNsotqU0U9kUg6khxJB1EfaB38fCgc2BM6TOpeo42OR+AHyrOLWi4M97uyZGPQCo1hxlGqDbvW4JnWvSRPh3Vq/Kulxx5pT3YpuG9QQZQSASTEECZIg9KCvuduUEOW7rjiS24s6wkAE91PdEz7qZUABupZxgVTVoksdqhzWguNlM+7jUCRBEq90QBFfX8tqghSTjGRjfI+dJvOtnaXCXLdaErWEagSlPnsqJkftoPm7h/EVWzqH2kpESEg96eknzz91HeZ+aRe2gC9IeS4lUBAE91QMEdNvDYeVA+It6VoQ22ZykbnUSYwPU9PGoT1wsjSoDuz9USJMnMTv+VAQ4Jx64ZUlLalKGwQRrGfAHY+lXrwzi/Emmu1cZ1ogkNKUNQTGJBgAwMgEx5187MPFBBHQg/EGavDgPtKaet+zfzdLBSEsoMHGN8A9fgaDg5xLht62kEmzcaVqJdR2qCCdMYKTvG+R51B5ktki4UErZWnS3C0E6Vfo0ZT3jg+tBGOJtqv7cXrAaZjS8J1agQoBWAIhZCv8I+IjjMsPuMyk9kooCttQTgKicSAD8aAM8oQPQfhUJxOKnuN4B/uj8KjvMEpnpQZwe5DTyHCnUEHVpPWNumM5ow32Dii4Gl99XvvuFXeJ91KG0hSznaTsNqXUeA64NWFyzxG1SvU2gnskDvq6TjQ2Pq5mVbnPjQdrDl1xSIFq0QoY7ZKWjHilKUrcHqpQ9KIcv8HC30IUQl5tMKQYOoAQFg4nBAOxkTsaZmOLhCATCVKExMn59TUpDrPZt3L2lXelHUpAkaz69AOkfADdrc2/D2Q86JUSAIGoicYABJV5DNAOKKu7t0H6Im3QtXcS4R2rk7rV9hMfVOcUQ08LuUB0P9m42dQW25CkKBnVpOJ9QetBeF8w8KtLpT67y4un1ApC3jrCJiYCUhKdhsPxoOfEuBNMO2zVytvXcFSUiQEIIjJVIJJ2TiM79KlXnK71uCJaWoSQQYnGBG4/Infauq+F2HGLlN2HC62yhKOxggBQJKisHecCOsdaOPXrZeFume0iYjATHj0MxA8JoKhe4gpMqXg4OmYIzByPUY8qBXfFlOvo0gkJVPWBBn74p19onKS2yXWwSlySUzk7aikT0wc9RSEOOrQnslpgI8MKUek9RQe83LkNZO6seHun9tDbThqVCVOQrohKStUeMA4+NNvBmReXH0Z0gIftwWEnGlYTIUDG8pUD4z8jFt7OVNkakNrVkYccag/70np4JNAmcv8AMRsXQ4w44rPeQpOlJEj++c/lX0la3LbjaHAYSpIUPiJ/bVM8W5T0tdu42460k6XQQA+1pAM6k915ABHfHn4GLf4K819EYUy32qeyTpIXpnu+YiaApI6EGfhXl3ar7hKRCVBQnxA/jW4tWyyskFpSknOoSgxuDMSJBmkXkf2lOPPmxvEpLusoQ6g91REwD5kjB8+lA5m8hRPYokgAkJEmJwT8THrXj10wR/tDSQkEHYqyCIwJ6xU9y/MhKW16huNAP3yBFDeYQlTJOgoVIlJ9cbSPh50HRNxw47Ibz/7JH/RXNhnhiXg8lLKXQICoIjEdcDGKB26AM+Wa6lSc4nE5oJlzy5wlwk/o0kkk6HSnJycBWPh51z4TyTwxl0vNLOtSVJkvlXdVEjvKPgKhNAGcdPX5VwuW0xB8cfwoFH2r8u21gu2uW2+1ZUsocBckpUe8CmDIJAUZyAUj41/x/htwo9ohRfad7zbiUjvgbiBnWk4UDmRVi8xcA+kw2FadI1BSgSAT3RIHjq36RSEOJXvDO1tVJQUpVlLidYSTs431SSPrJI+BFAolJ2OKO8ikC+ZnaVf8iqH8RecdJeU3pCiZUEkAnqZJMn41GsrktuJWndJmKA/zffKcfWTpAAIAHgCRnzO/xovznaf7Y5qCSYRkNlI/q0dNVJlzcdopSuqiTHhJJpm5j44t24WtpUoITpnVMBCR5eHhQQlqSlsYJVpEz6VCbtlu4TJP3AfhTVYcuyhC3ld0gQkbnHzo8zy8VCI7NvwG59aCtH+H6CAV56gCYrm06UI0zHek/CAP2/Orls+CtoAASI9KXeb+SFvy6wB2gTlG2oDw846UCYOOuKUCVGEk6c9Og9NqFovFiU6lRsRJrk62psqQsFKkmCCIII8a0dGT5mgkhxJrztU9KjITNbKb2/ZQNnsy5kNpep1Khp39G5kwJIhUeIPU9CauDnTmi14YvWoJcvCiEMg7Tspw9E+A3NfOCTUx1XaGSpRXkrUszO0dJn1n4UDYOOu3T6n7l0qWrYTAEbJSOiY6Dx8azmBTbjYBAEZGwPz/AGUI4Twla1CHBMgBIMqk+AFOvA+Q3rhZ1FLbLRl9awdaQM6Qkj3o6HAmfIgj2K3wWDbgqdYBdlOdInUJ8vL+9V2/08zxC2QXG1AkJUkgwUqjdKgZBGRNHOWeJ2JWLfh7SFlCf0zmgQlOcrWBlSiMDrk7CqX5m5lDF7cJZTpSlxYAPTJmBtE7eUUDfxniLyUtpuHNKUn9BdCBpJmA5AwsGZUBpUDCk5qweWbJ1FukLSwAACkse4oqyYT9XvE4BI8PAUzyg9e3D6Xezm2RKipxKigYMlIG6oJiJ/Cm3gvDLm7sFuM3fZo1uhtAlKNCVkCdHQwcgbREbUDNd34K1MvtaSpYggHvgDKgYnBAT5wOlVf7UOCGxumblnWEuq1pOBpWggwAlIj6pHxp/wCQ+bGLi1aDlw0l5tGghbveMR3iVwc48cg177VHLV/h7iFXDJcb/SNQ4kypAJgCdynUPjQE+FX/ABK9tGn7e5twlac6mTqBGCCQ5pkEHMeFcbfhvFS4BcXLLjMypJBnGxSQmln2AceJD1mozs60PmFDzGx+dWPzTy2LxCEqKkhCwspBICwJ7iiMgGenhQDn+FATC9/MD8Y61wVbKggQfMGfXA/nNB/pPA2bldq9aNIW2RJKNSZIByd9oJJEUV4lwbhXYm4ZtWX/AA7FOrfxCJMegnyoOyGcFKpB3/n4/hXN5pMYycj5UBF6lK1JbUdISkls6v0ZONGVK/3px73yINcQSsQ3Oob+I86CAtl4vEMlCRpAXrb1mDPujUB47zUl3iqrRxKHkIeU4gFLpQG3ABjTqAOEmDBnfrOCnK6A49cTMhLRz/8AJ+2o3tN4Ipy17dC0oXbanATsUx3kn1ABHmBQE7TiwuFBtIeBKSQCpBBxP3eePGgnHfZ+HpXoYK//AHGdEY27gIOZM53NLnsk44p2/S0qJ0KVPjAH51c6kEGg+ZuP+zm8aWpRQxpn6jgA+AVB+7rQZ7hbiCEqRBCU9Qd0g9DX0LzswezO8fnVH8YuIeUM40jf+6POgs7gXBdLLKiO8W0kE+aRUxdkfP5UI4Bwlbzbeh53SG0lSg+NKe6N8Yjwqbe8RDI0WjjjveSlbzipGSBpQIgetBNTZ+AruiygT+2jLduJwP2xUhNsJzkUFL+20tJFsnSO3OpSlDfRgAHxk5ztpPjVdJWjSTKZmMgkx4iiftAvy/xC4WTKQ4pCfDSg6R84n40ukUE61LYBKp8sftrkUneY8K4hEZ/bXukig8Ug9anW7AA1TAPSocyc/jR/gYQWiHBKUkieqZG/zoOvLzwt7ll7KktuJWoDrpMwD6/hVmK9oDPbqLye0tnilTbiRp0qCQlSHBPezkap+6qzWgNKBGUnw8D6/wA5qHdXGhCktYSsQqTIP5RQWlw5duzdFAX2zj7wVbNtfo2iFZ1PNjJKTqJkkGBAp64dyPZNwsWzRcjKykGT1Vk7k1Wv/wDn3gYdunbpeexTpRJPvrBn5J/Gr5cbTsBQCbi07sCBiMYxtjwqt+d+b37VtVs1aq0JbA1QVI0jGkwZIIEHaraWyDWqbcHED5UFU8hcfunrdCA0w2hKYSOxUQANt3dq4c4cbfYSVJatHD52/wCazVuGxbE90D/CKFcR5aZeBC0CPSg+YOG8Z03LbiGW0lKiVABSwobqlClKBAEn4VfbfBlFtt1lNktC0pUCbcpKhEjLbyQD/hxnFdh7JeHqUF6FJUCCC2opgjyGKcm7JLSUoBJSkQJ/gKCn+N3Nv2nZv2Fv2kSFKOowMe8pQMDwmglnyc72inbO5W2VEqhsIUBv3ZS+VFI8wdqvI8At1rDikBS0iATnB6VIY4KykyhCQesAA/dQVPwBNwhR+nJ1yAlTqCpJ0/3kOpSkkE7pI3O+K05g4hcWbpWq07RgyG124UogAnDhVkEpgwQIMxNW8vhkggKInYgZHzkfOqt49ytxWwcVdW12u4aH9Y2EjXo8AjSUKjOwBE4G9Bx5T5k+kXKiht1EpSlaHE7QVZmIqxXOHtutFCoIWCD54yIPlSZ7O+J3d7drceU6G0IMocbUhMkiAkFOmR86sv6GAQYBIMiehiJHhjGPGgS+A8kJtLtLzDyg3CtTKgCMjoYkCacnp3it1skxOPStTbKBMKwehAgenlQLHNyVKaUEoUox9QFX4CaoDjSiHlBSVpPdkKBB90dDX0Tx/g904P0K0oVGFAqSfuOapPmS14ii4Wh10qWAkEwD9RMZ64igN3vNuphlCHEJbbaT+jSlQ1KCBOo6cya58C4+HHVJU4hloFCikJUsqIhUzokZ2GKysoLERzfZdXv+Bf7ler5wsujwGPsOfuVlZQfNF/CnVqkGVqV1zKj5VH+jgnf8aysoNy0MZER5/lW4QI3/ABrysoNEoHiP5+FFOCvISo6ojG4J8ZxFZWUBC4daEqSoK8EkKEfdS9cKBJzisrKD6A9lvFLGy4eyhT8OLHaL7iz3ldPd6CB8KbHOdLI/+Y/03P3KysoMc50sD+vz/wDrc/crRrnSx/8AUf6bn7lZWUHVXOlgf1/+mv8AcrRznWxV+v8A+Bz9ysrKDVPOVkP/ADH/AAOfuV65zjYn9f8A8Dn7lZWUGzfOlj/b/wCm5+5W3/jax/t/9Nz9ysrKDb/xxY/2/wDpufuVxvOfbJCSoPzAyOzX+7WVlBFtfaPZL/X/ADbX0/w12c54tuj6f8jg/wCisrKDxnni3+s+n/63I/5K7K54tOj6f/rc/crKyg5nnm3z+mR5dxz9yqr505gbcvXVhSSDpyArohI6pmsrKD//2Q=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8" name="صورة 7" descr="Mosele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857232"/>
            <a:ext cx="3500462" cy="4214842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2786050" y="214290"/>
            <a:ext cx="301717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العالم هنري </a:t>
            </a:r>
            <a:r>
              <a:rPr lang="ar-SA" sz="3600" b="1" dirty="0" err="1" smtClean="0">
                <a:solidFill>
                  <a:srgbClr val="FF0000"/>
                </a:solidFill>
              </a:rPr>
              <a:t>موزلي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000496" y="3286124"/>
            <a:ext cx="5028942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2- رتب العناصر الكيميائية حسب أعدادها الذرية </a:t>
            </a:r>
          </a:p>
          <a:p>
            <a:r>
              <a:rPr lang="ar-SA" sz="2400" b="1" dirty="0" smtClean="0">
                <a:solidFill>
                  <a:srgbClr val="C00000"/>
                </a:solidFill>
              </a:rPr>
              <a:t>( عدد البروتونات في أنويتها)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2071670" y="5143512"/>
            <a:ext cx="5286412" cy="128588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u="sng" dirty="0" smtClean="0">
                <a:solidFill>
                  <a:srgbClr val="C00000"/>
                </a:solidFill>
              </a:rPr>
              <a:t>تدرج الخواص</a:t>
            </a:r>
          </a:p>
          <a:p>
            <a:pPr algn="ctr"/>
            <a:r>
              <a:rPr lang="ar-SA" sz="2000" b="1" dirty="0" smtClean="0">
                <a:solidFill>
                  <a:srgbClr val="7030A0"/>
                </a:solidFill>
              </a:rPr>
              <a:t>هو تكرار الخواص الكيميائية والفيزيائية عند ترتيب العناصر تصاعديا وفق أعدادها الذرية.</a:t>
            </a:r>
            <a:endParaRPr lang="ar-SA" sz="2000" b="1" dirty="0">
              <a:solidFill>
                <a:srgbClr val="7030A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071934" y="2000240"/>
            <a:ext cx="4929556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1- اكتشف أن العناصر تحتوي على عدد </a:t>
            </a:r>
          </a:p>
          <a:p>
            <a:r>
              <a:rPr lang="ar-SA" sz="2400" b="1" dirty="0" smtClean="0">
                <a:solidFill>
                  <a:srgbClr val="C00000"/>
                </a:solidFill>
              </a:rPr>
              <a:t>فريد لا </a:t>
            </a:r>
            <a:r>
              <a:rPr lang="ar-SA" sz="2400" b="1" dirty="0" err="1" smtClean="0">
                <a:solidFill>
                  <a:srgbClr val="C00000"/>
                </a:solidFill>
              </a:rPr>
              <a:t>يتكررمن</a:t>
            </a:r>
            <a:r>
              <a:rPr lang="ar-SA" sz="2400" b="1" dirty="0" smtClean="0">
                <a:solidFill>
                  <a:srgbClr val="C00000"/>
                </a:solidFill>
              </a:rPr>
              <a:t> البروتونات وسماه العدد الذري.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data:image/jpeg;base64,/9j/4AAQSkZJRgABAQAAAQABAAD/2wCEAAkGBxQSEhUUEhQWFRQWFBQUFRQUFRQUFBQUFBQWFxQUFBQYHCggGBolHBQUITEhJSkrLi4uFx8zODMsNygtLisBCgoKDQ0NDwwPDywZFBksOCwrKys4LCs3LCwrNysrKysrKyssNysrKysrLCsrKysrKysrKysrKysrKysrKysrK//AABEIAQcAvwMBIgACEQEDEQH/xAAcAAABBQEBAQAAAAAAAAAAAAABAAIDBAUGBwj/xAA9EAABAwIEAwUHAwQBAgcAAAABAAIRAyEEEjFBBVFhBhNxgfAHIjKRobHBFNHhI0JScvFDYhUkMzSCwtL/xAAWAQEBAQAAAAAAAAAAAAAAAAAAAQL/xAAWEQEBAQAAAAAAAAAAAAAAAAAAARH/2gAMAwEAAhEDEQA/AObdVsAPHTUqvVMEfUIvJG9onz3hRMMmYtEeIQW6VUzcRHlYrWo1WkiFi4cTfZaWHMfSCoL2YtJN8p5G0/8AKdSqGbWE6cvNVg8utPl/Cs0aRjnz2H/KDXpu5+vJXqRssegIN/4laeGqWsirdYAdE3vJ0O11G9xMibb9VGy2l/sgnw4gxIHhqrbi4i+nNUqYI2V5mHc4QBP3QNp1CLfdTsrprcI9v9pEbn91HUpO9fhAXYiJF/BV/wBUU2o0+SitoLoNChiJ+ym746a+Ko4e207q/SbvzQQOYSZNh09XT2Wvf8qyQCoqrEBpgnw3U1OoVHT0TqbDvoURYk7eoV/DPJN1RaxXMOwfRVXg9UHyHynooW05P5VhwJje6kpUIvqNb7IhYans7RaVBp0GvzH8KiynlPPktLDO5AHqfyOSgkFKPE+SvU6NgNOhJ+qqtOhP3Gvgrjgec3QPw42J8vwrbaQOmn2VagyDJP0mFo0xy09WQRtpmb/Oduqt4SkZgj14JOZOyj4jX7imal7f3bW5IrYr0WU2Z3uygC4+g81i8L473uIbSY8E3LgLksn4p3gx5Fcj2j4pisZSgMcxhIyw0/CJhzjtOq5PgfFamAxIqMZmcPd96YcDrHKVcR9CYthGVpuCbm+kER8yEmYBkakm4/hRcL7QMrUKVQiDVaDH+Lou2fmmYzGmGupxdwDh03uoqvi8FAvc7cgeSzRTPKPJdEAKoiYm4/lZ1ekWEg69LoKzGaKwNPvsom8lLNkDw0BOptn9vwmSjSfB9egiJywQmtCDj5eKYNb7Ki1TCtUOpVAE2U7HIPGKT+YjW6Q6HpfmrBYMpMXH1VcM6dQgmpU73+i1adMQJtO/NZdFh5+I5DotVlO3ryUE2Ga3nIn5q3fTUD0FVpgnTSQbflXKEHzRUrKM3m/JWMO6OnT+EYBtKrYjECix9R3wsaXG3LkgtDFNNelQBg1DOUawBJPQLtK2GY9vdkAt0IgELy/2YPOKxVXFvFwMrLWA5fJenOdHmURNTwjAIAGkabLHr9jcK92Z1IZpJ8ytuk9SyqM2hwOkwBrRDRcBPpcKpt0GkR0jQBXyggruww1HyVXG4IGXgmY0Wi5RVNEHLtJ0T2C+/wCEa1KHHxUrAoJWN0QIv0RScgDgog+FJmUEyVRPTf8ANWWO29DzVemIKIcoPKK9fy5/wo84EAmNtZCVZkwPpEeKZGaI0QW8O4E8408VrYao2NrWvOs69ViNYQYItrK02NLQI/5QXYvLef1U+QyOfimYV1oOvONequU230i0IJaTf4XPdvcVlwb26F72t30mT46Lp6duq4b2o1/dotj4nF3SwiFVdl7KcGP04qaNgtaIi83J5rpuLY8UzfTnzXE9iO1gLG0soaGNgdTFyt3i2JFZsC8awRIJuojo+G4wPbIWi0ri+BY0UKbn13hlMGAXHUk6X3U3EfaHgMPZ9YE8me8fpoqOvc5NzLkOD+0XBYl5Yx5B2NQZA7/WdVv1caBeRETKDQlRu3BXHYv2k4RjzTHeVXgwRSpufBGokLV4V2mpYiMrajHf4VWOY75OCB2Ns4zsomv69UzH1D3hCjaT+/NQXg/1+6a4zqoqQUkIpmaNUGG6kLUx7IQSA/NSNpdVHTH0Vhrp9WQeRkmZMSfUBOFMDy8tEw0T6/HJPYRYa8vJESUmyb6rSpsgAc+W3kqNJok3621WjTPu/wA6ILWGsYPzWgIMevms3D2FtZ9eS0KdQ7CPyirVJokSuU9o3Du+FBjA01nOdlaXBpc0CS1s6kxoup761lyPbbBd/iMKHEtZJBcJzNJ0I8wFRxNDiDsMHNyOZU098QRtEFd7wbiYp4fNYuIkicznOO5+a4wMdUxZbUf3zabjTNWp/gBqeuy6vgmEwzqgPdNDTYC8EC0keSVHK8Z43UqVc1cHLbLSMxbSAtin2yOVgp8OY8GA5z6Tnk8soAXo7exWBeRUNBpdFiC63heyjd2WDCMoeWg2yuuG7Agn6oPNuNcOqYphP/hjsLWBBFSm0tpOaf8AIE2Omi9LwlI1+FFlIF1TuDTE2mo0QYO95ErYrYMuommZaHWdJk5d46qfhtNrAGMAaxoytaNABoAg8jwTOK4emP02HbTaAJcDS7x/N2ZxXVdn8RxF5acawZGw9r2AOfOhpkN1N5XY1uGMdsI/xI90eCt0GZRHLlYBBjcQZLuVhM6+aZSpq3xAS4KJkKKdkRy+SlY1HKgiTKgjdTVB4KB5lEND011QpjimOfEeiivOyeRiUQ7byTKj4dB02MqbK2OUohUzB9fVXWG3PbwlVHc7Hlt5qVj5GttEF6g++v7fNXs3LY7FZeHYbQLSrtOfPwQXqFXnrt1UePL3BrmMD3NdLQd4MwDztCrveYj7X+qfQOZpaZgiLGNLiDzRUXG+GUawLu6NNlXLVqub8TajbBuXfy5LLr0gyoGwRYFs6gbT1strhzsTTcBU7urTmGkS09M1tY5KbjWCfVgsbDxyiI1MvNtNkFvs8XDVxIGkldKMWGi5XD4es5jYIIdYazsr/DKFeu4h3u0xqTqegHNBW7S9t34dwf8Ap3PoSWhwsC/r01WHw72tMNQd5QLKZ1MyR4BeiYp1GlTIflDGtvmuIGsyvGO1NPBV62fDvIAJFXK0wLkB0c9FUer4LtVTxJnDB9QMyGo4CGtD/wC0n/IWMLfNWQvLPZlxjD0i7DNzBziSSfhcRABnaQvTWsEQD4KBVme5Ot91SDlqNHuwQsiprCKtU07xUNN6kHjsgZWfbRU6hP7Ky5+qqV6vL5oGVH+E/hGLKu5951VjD1LoPN8pkSQRPqyuMMgDpzCoDnr4qzTbfp8iiGVSRbylWMP0/hRFg8jbf8qRkxrHM/ZBfoNuNbc1fYTy9eCpYZ8ATdXwRqiixm8euqVFl+UcuqVI3PoFXKbIEnVBcoiWZWiTFiefILVw2G/pgOgmPe38Vj4bERGv0sFoYfHAzFxqf7THSbwgmdw9p1AMXbAi+1vopi/IJgBoFybBo3JOyjfjmtsIBcC650A/NlzlehVr1h3snDumWkn3tgMn18kRxHHqtXiOLqU2VC3DZzByn3miBIAudFM/2fthvdUqjwTlNQ18k7XZFgvUqOBosIyMa06CB8wrFLKJDdNxyP7q6rxrHdhcRh3h+Fa9zmjNDi03GwO4uu27EccqVP6dZjmOaBOcG7t4nTwXatId60UdTDNJmLi4UFhhkLGxpAJ/C16bYWHj3y4oDQq+tVO+t9lnsMI55QTvxCquqCU2u4/ZVnVQDdETYgXt9EWPPgom1pCbmM6fdBw7Wcx4DxVjDv6WjXwVCjUM/ESZ8FNSO/jvvOyon76+luV1YJBjT14KoXCbnopmQNVBbpVIurba20yd1SwzwVYAHqZ8OqC/h6gn88+cLSoXHq6yqQkWG9526rH4z22o4cObS/qVYIEXY13Mu6ckVZ7cdpP07e4oH/zFSBa+QOMSep2VnhGN/TO/TYl39VgYBcy7MJmT8evVeTUMe79QytUOY96yo8neHAn7L3Htn2ZbxCkyrSIbXY0OpPmA5p97I4jYq2Iv0aQquDyYLfhGkjkfmVquptho5SY3JmdVw3BeKFh7mr3barAMzXOOcRFyTrrZdO/Ee7BJzFsS2CRm/wCAoDxKsGs7yC5wDgGzAJN/MkgBZXZnij6rcrzlqNLXPge6WnUTz0HkrtCq6G03P7wkEkkC4Fr8isfGtfTdFMtDXS0jLDm5Ii+4voiumotcKpIsN28wT8X0WoypK5/heKdla4ttEG8OgGDY67fNbVJ41B8kRYa5YnFKsvPh5KzjuJsZ7pcA86NOpHOFh1qx3KUWBWCaXKi5/mo++6+X4QW6la3qPNZ9etp1QqYvZQk6GYsg0KbxupaVQHQyqlN8ompl0+gn5oOHBA0nzV2hEeXOb9JVHLoPXRT0PtuOfJBO5knn5p4pyDzUdRnSPuVew1OWmNt9h0QPwVAjWT05wtIUbZiQABqdBA1PRc/jO0lDDiAe8eP7WbeLtFy3Hu1NXEDJ8FPdjT8X+x38FYNTtb2tDwaOGJy/31dC/mG9Oq4yUkFpSXvPsu4t3+Aphxl9Emk7wBlhP/xj5LwZd17JOMmji+5J9yuMvQVGglvzgj5JR6Z2s7MU8Y2ZyVm/+nWbYg7Nf/k3xXnvCuL18DWNLGlwDQ+LF2eRZzDv+F7EAvC/abxz9RjHNaZp0ZpN/wC53958Jt5FZiO57NccZWpZycz2tILAIdDTOmnJWa+JqVMQGtYAGtDnyLjMAR4m68b4Xxeth3ZqTy28kWgxsZ2XX9mO2rxiWuqD3HEMeYEhpMhxPMH6JYr12jRnUSeelvQVLtJxqng8OajjBPusB1LzoI6LXbpbQ/WV5B7YsbmxFOkNGMLj4uP7JEclxbj1WvWNUvdmklpm7Qdp3Wxwnt1VYQK47xvMWcP3XHk3T1qxXs+AxlPEsz0XSNxuOkbKRuFvPqV47w7iNXDvD6Ti0/Q+IXc8K9oLHQMRTIOmdt2/JZwdBiKekJtL7D1Ct4fFsrNBpPa8bQbjxCjqsUQ0kaJUz6/dQhsXTy0i4joZQcZROnMfM+C08GWsBLzAgkysui/QR89brN7R8QkimDYRP/5VGviO01EA5A4kaDY+JXPY/jtaqIzlrf8AFsj5lZpTFcBKaU+U0qqakUUQEDQpcNiHU3teww5jg4HqDZRoIPovDcSfisCK2GympVpe5mMNa8iDmO0GfovLq3svx5vNFxJk/wBQzPOS1dB7F+LAsq4Zxu13esH/AGu+IDzv5r04rI8BxHs64gz/AKId/o9p+8JYHs7j6Dv/AGroOsszj6Fe+uCbCWjA7GcRfVw4bWYadWlDHNIcLD4HDMLgj7Ly/wBplM/rXE6EW8l7a766eS8X9puIa/Gua3/ptAd/sbn8JBwz9U5pTamqeRZbCaVG5OzIuMqB2Exj6RzU3uaf+0wuu4T28e0Za7c+2ZuvyXFogJg9dwfH8NWgMqQ4j4TY+CttbBg+MnReNAkGQYI0PIr0/sjxsV6UEDvKdjO42KzYjnqTg3M5+jQTOgmPdHiuRqVC4lx1Nyt3tRVDQym0yfjdyvoIWAFqBwKYiUAinoOT8tkxyBqfsmJx2QBBFAoNfsnxY4XF0qw0DsrhzY6zh65L6No1g5rXNMhwBB6G4K+Wwvb/AGV8a77C904+/RsJ3ZNvks0dw4ppKLtFGSoKvFse2hRqVXaMaXeY0HiTAXz9Xqmo91R8lz3Oe6ebiSfv9F6F7WONWbhmnlUq/wD0afv5BeZCpstQVq4unsEtQxASw7hBVDCEE9yACBj9UWI1WwmBUOJWv2b4wcNUJAlrhDh4XBWMnNKCbG1s9RziZlx+WyhCRQlQOcUwIpIJmFR1Ai1CogaE4m6azVOQKE0qQoOKCMLpOwvGzhMUxxPuE5X8i0+gubTmuQfUTXggEXBAIPQ6Ktj8W2lTfUeYaxpcfLZcr7M+O9/hhTcZfS93qWbFZHtg40W06eGYfj/qVP8ARvwjzN/JZxHnfGeKOr1KlR5u97neEmw8hAWXmRe5RhaVK90hChrHNMc5Gk6CEEpKDUi5BtRAalxfmoQpHuso1QU9qYiCgTkgUigoCgEiUggkCbUTmFNcgDUAUToggeDKY5FqTkAlKE1EOQb/AGL41+jxTKhkMPuv5ZHWJ8tU3tpxYYnG1qgMsDslM7ZGWBHiZKxalUnXZNagBKCe5MQJIIoIJCU6nCjRaUDqgUYTnhNVCRCc4aJqAlCESlKgCSRSQPCYSjKagRKSCcEBCTggEsyBqSkzCEwoAknMAJuY6pZUDZSKJQQFIowg4IHNQQaESgRQSKKAygEkQqHPTE5xTSoAUkkkBQSSQBIJIoCUCiESUDEYRQQIIItCLmEGDYoGlJEpIHg2TXFBBAQiUAEkCCcmhOQBEBAohUEoFOcE1QNKSJShAEkiggKSSSBIoIoCgUgUigAKMygAkgSSSSAFJJJAQkgEZQJEIIhASkEklRJUaoykkgBRBSSUAJQSSQBEIpIFCSSSAIpJIDTbJjmrGOwRpFskEObmaRuNNDokkgqlJJJAEkkkBCSSSAgjkkEkkBCSSSo/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7412" name="AutoShape 4" descr="data:image/jpeg;base64,/9j/4AAQSkZJRgABAQAAAQABAAD/2wCEAAkGBxQSEhUUEhQWFRQWFBQUFRQUFRQUFBQUFBQWFxQUFBQYHCggGBolHBQUITEhJSkrLi4uFx8zODMsNygtLisBCgoKDQ0NDwwPDywZFBksOCwrKys4LCs3LCwrNysrKysrKyssNysrKysrLCsrKysrKysrKysrKysrKysrKysrK//AABEIAQcAvwMBIgACEQEDEQH/xAAcAAABBQEBAQAAAAAAAAAAAAABAAIDBAUGBwj/xAA9EAABAwIEAwUHAwQBAgcAAAABAAIRAyEEEjFBBVFhBhNxgfAHIjKRobHBFNHhI0JScvFDYhUkMzSCwtL/xAAWAQEBAQAAAAAAAAAAAAAAAAAAAQL/xAAWEQEBAQAAAAAAAAAAAAAAAAAAARH/2gAMAwEAAhEDEQA/AObdVsAPHTUqvVMEfUIvJG9onz3hRMMmYtEeIQW6VUzcRHlYrWo1WkiFi4cTfZaWHMfSCoL2YtJN8p5G0/8AKdSqGbWE6cvNVg8utPl/Cs0aRjnz2H/KDXpu5+vJXqRssegIN/4laeGqWsirdYAdE3vJ0O11G9xMibb9VGy2l/sgnw4gxIHhqrbi4i+nNUqYI2V5mHc4QBP3QNp1CLfdTsrprcI9v9pEbn91HUpO9fhAXYiJF/BV/wBUU2o0+SitoLoNChiJ+ym746a+Ko4e207q/SbvzQQOYSZNh09XT2Wvf8qyQCoqrEBpgnw3U1OoVHT0TqbDvoURYk7eoV/DPJN1RaxXMOwfRVXg9UHyHynooW05P5VhwJje6kpUIvqNb7IhYans7RaVBp0GvzH8KiynlPPktLDO5AHqfyOSgkFKPE+SvU6NgNOhJ+qqtOhP3Gvgrjgec3QPw42J8vwrbaQOmn2VagyDJP0mFo0xy09WQRtpmb/Oduqt4SkZgj14JOZOyj4jX7imal7f3bW5IrYr0WU2Z3uygC4+g81i8L473uIbSY8E3LgLksn4p3gx5Fcj2j4pisZSgMcxhIyw0/CJhzjtOq5PgfFamAxIqMZmcPd96YcDrHKVcR9CYthGVpuCbm+kER8yEmYBkakm4/hRcL7QMrUKVQiDVaDH+Lou2fmmYzGmGupxdwDh03uoqvi8FAvc7cgeSzRTPKPJdEAKoiYm4/lZ1ekWEg69LoKzGaKwNPvsom8lLNkDw0BOptn9vwmSjSfB9egiJywQmtCDj5eKYNb7Ki1TCtUOpVAE2U7HIPGKT+YjW6Q6HpfmrBYMpMXH1VcM6dQgmpU73+i1adMQJtO/NZdFh5+I5DotVlO3ryUE2Ga3nIn5q3fTUD0FVpgnTSQbflXKEHzRUrKM3m/JWMO6OnT+EYBtKrYjECix9R3wsaXG3LkgtDFNNelQBg1DOUawBJPQLtK2GY9vdkAt0IgELy/2YPOKxVXFvFwMrLWA5fJenOdHmURNTwjAIAGkabLHr9jcK92Z1IZpJ8ytuk9SyqM2hwOkwBrRDRcBPpcKpt0GkR0jQBXyggruww1HyVXG4IGXgmY0Wi5RVNEHLtJ0T2C+/wCEa1KHHxUrAoJWN0QIv0RScgDgog+FJmUEyVRPTf8ANWWO29DzVemIKIcoPKK9fy5/wo84EAmNtZCVZkwPpEeKZGaI0QW8O4E8408VrYao2NrWvOs69ViNYQYItrK02NLQI/5QXYvLef1U+QyOfimYV1oOvONequU230i0IJaTf4XPdvcVlwb26F72t30mT46Lp6duq4b2o1/dotj4nF3SwiFVdl7KcGP04qaNgtaIi83J5rpuLY8UzfTnzXE9iO1gLG0soaGNgdTFyt3i2JFZsC8awRIJuojo+G4wPbIWi0ri+BY0UKbn13hlMGAXHUk6X3U3EfaHgMPZ9YE8me8fpoqOvc5NzLkOD+0XBYl5Yx5B2NQZA7/WdVv1caBeRETKDQlRu3BXHYv2k4RjzTHeVXgwRSpufBGokLV4V2mpYiMrajHf4VWOY75OCB2Ns4zsomv69UzH1D3hCjaT+/NQXg/1+6a4zqoqQUkIpmaNUGG6kLUx7IQSA/NSNpdVHTH0Vhrp9WQeRkmZMSfUBOFMDy8tEw0T6/HJPYRYa8vJESUmyb6rSpsgAc+W3kqNJok3621WjTPu/wA6ILWGsYPzWgIMevms3D2FtZ9eS0KdQ7CPyirVJokSuU9o3Du+FBjA01nOdlaXBpc0CS1s6kxoup761lyPbbBd/iMKHEtZJBcJzNJ0I8wFRxNDiDsMHNyOZU098QRtEFd7wbiYp4fNYuIkicznOO5+a4wMdUxZbUf3zabjTNWp/gBqeuy6vgmEwzqgPdNDTYC8EC0keSVHK8Z43UqVc1cHLbLSMxbSAtin2yOVgp8OY8GA5z6Tnk8soAXo7exWBeRUNBpdFiC63heyjd2WDCMoeWg2yuuG7Agn6oPNuNcOqYphP/hjsLWBBFSm0tpOaf8AIE2Omi9LwlI1+FFlIF1TuDTE2mo0QYO95ErYrYMuommZaHWdJk5d46qfhtNrAGMAaxoytaNABoAg8jwTOK4emP02HbTaAJcDS7x/N2ZxXVdn8RxF5acawZGw9r2AOfOhpkN1N5XY1uGMdsI/xI90eCt0GZRHLlYBBjcQZLuVhM6+aZSpq3xAS4KJkKKdkRy+SlY1HKgiTKgjdTVB4KB5lEND011QpjimOfEeiivOyeRiUQ7byTKj4dB02MqbK2OUohUzB9fVXWG3PbwlVHc7Hlt5qVj5GttEF6g++v7fNXs3LY7FZeHYbQLSrtOfPwQXqFXnrt1UePL3BrmMD3NdLQd4MwDztCrveYj7X+qfQOZpaZgiLGNLiDzRUXG+GUawLu6NNlXLVqub8TajbBuXfy5LLr0gyoGwRYFs6gbT1strhzsTTcBU7urTmGkS09M1tY5KbjWCfVgsbDxyiI1MvNtNkFvs8XDVxIGkldKMWGi5XD4es5jYIIdYazsr/DKFeu4h3u0xqTqegHNBW7S9t34dwf8Ap3PoSWhwsC/r01WHw72tMNQd5QLKZ1MyR4BeiYp1GlTIflDGtvmuIGsyvGO1NPBV62fDvIAJFXK0wLkB0c9FUer4LtVTxJnDB9QMyGo4CGtD/wC0n/IWMLfNWQvLPZlxjD0i7DNzBziSSfhcRABnaQvTWsEQD4KBVme5Ot91SDlqNHuwQsiprCKtU07xUNN6kHjsgZWfbRU6hP7Ky5+qqV6vL5oGVH+E/hGLKu5951VjD1LoPN8pkSQRPqyuMMgDpzCoDnr4qzTbfp8iiGVSRbylWMP0/hRFg8jbf8qRkxrHM/ZBfoNuNbc1fYTy9eCpYZ8ATdXwRqiixm8euqVFl+UcuqVI3PoFXKbIEnVBcoiWZWiTFiefILVw2G/pgOgmPe38Vj4bERGv0sFoYfHAzFxqf7THSbwgmdw9p1AMXbAi+1vopi/IJgBoFybBo3JOyjfjmtsIBcC650A/NlzlehVr1h3snDumWkn3tgMn18kRxHHqtXiOLqU2VC3DZzByn3miBIAudFM/2fthvdUqjwTlNQ18k7XZFgvUqOBosIyMa06CB8wrFLKJDdNxyP7q6rxrHdhcRh3h+Fa9zmjNDi03GwO4uu27EccqVP6dZjmOaBOcG7t4nTwXatId60UdTDNJmLi4UFhhkLGxpAJ/C16bYWHj3y4oDQq+tVO+t9lnsMI55QTvxCquqCU2u4/ZVnVQDdETYgXt9EWPPgom1pCbmM6fdBw7Wcx4DxVjDv6WjXwVCjUM/ESZ8FNSO/jvvOyon76+luV1YJBjT14KoXCbnopmQNVBbpVIurba20yd1SwzwVYAHqZ8OqC/h6gn88+cLSoXHq6yqQkWG9526rH4z22o4cObS/qVYIEXY13Mu6ckVZ7cdpP07e4oH/zFSBa+QOMSep2VnhGN/TO/TYl39VgYBcy7MJmT8evVeTUMe79QytUOY96yo8neHAn7L3Htn2ZbxCkyrSIbXY0OpPmA5p97I4jYq2Iv0aQquDyYLfhGkjkfmVquptho5SY3JmdVw3BeKFh7mr3barAMzXOOcRFyTrrZdO/Ee7BJzFsS2CRm/wCAoDxKsGs7yC5wDgGzAJN/MkgBZXZnij6rcrzlqNLXPge6WnUTz0HkrtCq6G03P7wkEkkC4Fr8isfGtfTdFMtDXS0jLDm5Ii+4voiumotcKpIsN28wT8X0WoypK5/heKdla4ttEG8OgGDY67fNbVJ41B8kRYa5YnFKsvPh5KzjuJsZ7pcA86NOpHOFh1qx3KUWBWCaXKi5/mo++6+X4QW6la3qPNZ9etp1QqYvZQk6GYsg0KbxupaVQHQyqlN8ompl0+gn5oOHBA0nzV2hEeXOb9JVHLoPXRT0PtuOfJBO5knn5p4pyDzUdRnSPuVew1OWmNt9h0QPwVAjWT05wtIUbZiQABqdBA1PRc/jO0lDDiAe8eP7WbeLtFy3Hu1NXEDJ8FPdjT8X+x38FYNTtb2tDwaOGJy/31dC/mG9Oq4yUkFpSXvPsu4t3+Aphxl9Emk7wBlhP/xj5LwZd17JOMmji+5J9yuMvQVGglvzgj5JR6Z2s7MU8Y2ZyVm/+nWbYg7Nf/k3xXnvCuL18DWNLGlwDQ+LF2eRZzDv+F7EAvC/abxz9RjHNaZp0ZpN/wC53958Jt5FZiO57NccZWpZycz2tILAIdDTOmnJWa+JqVMQGtYAGtDnyLjMAR4m68b4Xxeth3ZqTy28kWgxsZ2XX9mO2rxiWuqD3HEMeYEhpMhxPMH6JYr12jRnUSeelvQVLtJxqng8OajjBPusB1LzoI6LXbpbQ/WV5B7YsbmxFOkNGMLj4uP7JEclxbj1WvWNUvdmklpm7Qdp3Wxwnt1VYQK47xvMWcP3XHk3T1qxXs+AxlPEsz0XSNxuOkbKRuFvPqV47w7iNXDvD6Ti0/Q+IXc8K9oLHQMRTIOmdt2/JZwdBiKekJtL7D1Ct4fFsrNBpPa8bQbjxCjqsUQ0kaJUz6/dQhsXTy0i4joZQcZROnMfM+C08GWsBLzAgkysui/QR89brN7R8QkimDYRP/5VGviO01EA5A4kaDY+JXPY/jtaqIzlrf8AFsj5lZpTFcBKaU+U0qqakUUQEDQpcNiHU3teww5jg4HqDZRoIPovDcSfisCK2GympVpe5mMNa8iDmO0GfovLq3svx5vNFxJk/wBQzPOS1dB7F+LAsq4Zxu13esH/AGu+IDzv5r04rI8BxHs64gz/AKId/o9p+8JYHs7j6Dv/AGroOsszj6Fe+uCbCWjA7GcRfVw4bWYadWlDHNIcLD4HDMLgj7Ly/wBplM/rXE6EW8l7a766eS8X9puIa/Gua3/ptAd/sbn8JBwz9U5pTamqeRZbCaVG5OzIuMqB2Exj6RzU3uaf+0wuu4T28e0Za7c+2ZuvyXFogJg9dwfH8NWgMqQ4j4TY+CttbBg+MnReNAkGQYI0PIr0/sjxsV6UEDvKdjO42KzYjnqTg3M5+jQTOgmPdHiuRqVC4lx1Nyt3tRVDQym0yfjdyvoIWAFqBwKYiUAinoOT8tkxyBqfsmJx2QBBFAoNfsnxY4XF0qw0DsrhzY6zh65L6No1g5rXNMhwBB6G4K+Wwvb/AGV8a77C904+/RsJ3ZNvks0dw4ppKLtFGSoKvFse2hRqVXaMaXeY0HiTAXz9Xqmo91R8lz3Oe6ebiSfv9F6F7WONWbhmnlUq/wD0afv5BeZCpstQVq4unsEtQxASw7hBVDCEE9yACBj9UWI1WwmBUOJWv2b4wcNUJAlrhDh4XBWMnNKCbG1s9RziZlx+WyhCRQlQOcUwIpIJmFR1Ai1CogaE4m6azVOQKE0qQoOKCMLpOwvGzhMUxxPuE5X8i0+gubTmuQfUTXggEXBAIPQ6Ktj8W2lTfUeYaxpcfLZcr7M+O9/hhTcZfS93qWbFZHtg40W06eGYfj/qVP8ARvwjzN/JZxHnfGeKOr1KlR5u97neEmw8hAWXmRe5RhaVK90hChrHNMc5Gk6CEEpKDUi5BtRAalxfmoQpHuso1QU9qYiCgTkgUigoCgEiUggkCbUTmFNcgDUAUToggeDKY5FqTkAlKE1EOQb/AGL41+jxTKhkMPuv5ZHWJ8tU3tpxYYnG1qgMsDslM7ZGWBHiZKxalUnXZNagBKCe5MQJIIoIJCU6nCjRaUDqgUYTnhNVCRCc4aJqAlCESlKgCSRSQPCYSjKagRKSCcEBCTggEsyBqSkzCEwoAknMAJuY6pZUDZSKJQQFIowg4IHNQQaESgRQSKKAygEkQqHPTE5xTSoAUkkkBQSSQBIJIoCUCiESUDEYRQQIIItCLmEGDYoGlJEpIHg2TXFBBAQiUAEkCCcmhOQBEBAohUEoFOcE1QNKSJShAEkiggKSSSBIoIoCgUgUigAKMygAkgSSSSAFJJJAQkgEZQJEIIhASkEklRJUaoykkgBRBSSUAJQSSQBEIpIFCSSSAIpJIDTbJjmrGOwRpFskEObmaRuNNDokkgqlJJJAEkkkBCSSSAgjkkEkkBCSSSo/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3074" name="Picture 2" descr="http://sub3.rofof.com/img4/011bdzyw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8643966" cy="5857916"/>
          </a:xfrm>
          <a:prstGeom prst="rect">
            <a:avLst/>
          </a:prstGeom>
          <a:noFill/>
        </p:spPr>
      </p:pic>
      <p:sp>
        <p:nvSpPr>
          <p:cNvPr id="6" name="خماسي 5"/>
          <p:cNvSpPr/>
          <p:nvPr/>
        </p:nvSpPr>
        <p:spPr>
          <a:xfrm>
            <a:off x="1357290" y="285728"/>
            <a:ext cx="6643734" cy="428628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7030A0"/>
                </a:solidFill>
              </a:rPr>
              <a:t>يتكون من 18 عمود رأسي ( المجموعات )</a:t>
            </a:r>
            <a:endParaRPr lang="ar-SA" sz="2000" b="1" dirty="0">
              <a:solidFill>
                <a:srgbClr val="7030A0"/>
              </a:solidFill>
            </a:endParaRPr>
          </a:p>
        </p:txBody>
      </p:sp>
      <p:sp>
        <p:nvSpPr>
          <p:cNvPr id="7" name="خماسي 6"/>
          <p:cNvSpPr/>
          <p:nvPr/>
        </p:nvSpPr>
        <p:spPr>
          <a:xfrm rot="5400000">
            <a:off x="-2250341" y="3679045"/>
            <a:ext cx="5214998" cy="428628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7030A0"/>
                </a:solidFill>
              </a:rPr>
              <a:t>يتكون من 7 صفوف أفقية ( الدورات )</a:t>
            </a:r>
            <a:endParaRPr lang="ar-SA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fbcdn-sphotos-f-a.akamaihd.net/hphotos-ak-ash3/703774_402980269781176_841373591_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786874" cy="6715148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214282" y="6215082"/>
            <a:ext cx="8643998" cy="5000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142852"/>
            <a:ext cx="8643998" cy="5000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 descr="data:image/jpeg;base64,/9j/4AAQSkZJRgABAQAAAQABAAD/2wCEAAkGBxQSEhMUEhQVFBAUFREQEBQWFBUQEBAVFBUYFhQUFBQYHCggGBolHRQWITEhJSkrLi4uFx8zODMsNygtLi0BCgoKDAwNFA8PFCscFBksKyssLCwsKzcrKywrKywrKywrKys3KysrKysrKysrKysrKysrKysrKysrKysrKysrK//AABEIANYA7AMBIgACEQEDEQH/xAAcAAEAAgMBAQEAAAAAAAAAAAAAAwUCBAYBBwj/xABLEAABAwICAwgOBwYFBQAAAAABAAIDBBEFIRIxQQYTMlFhcXOBBxQVIjM1ZJGTobK00dIWNFJTdLHBIyRCYrPwJXJ1orVFhJKj4f/EABUBAQEAAAAAAAAAAAAAAAAAAAAB/8QAFhEBAQEAAAAAAAAAAAAAAAAAAAEh/9oADAMBAAIRAxEAPwD7iiIgIiIKtuNg5thnc05tc2PvXDY4XOop3Y8nqPRj5lLgP1an6GL2At5BWd2PJ6j0Y+ZO7Hk9R6MfMrNEFZ3Y8nqPRj5k7seT1Hox8ys0QVndjyeo9GPmTux5PUejHzKzRBWd2PJ6j0Y+ZO7Hk9R6MfMrNEFZ3Y8nqPRj5k7seT1Hox8ys0QVndjyeo9GPmTux5PUejHzKzRBWd2PJ6j0Y+ZO7Hk9R6MfMrNEFZ3Y8nqPRj5k7seT1Hox8ys0QVndjyeo9GPmTux5PUejHzKzRBWd2PJ6j0Y+ZO7Hk9R6MfMrNEFZ3Y8nqPRj5k7seT1Hox8ys0QV8GLBz2sMcsZeS1hezRa5waXaNwTnZrj1KxVdiXhKTp3e7TqxQEREBERBoYD9Wp+hi9gLeWjgP1an6GL2At5AREQEREBERAREQEREBERB442URn5FlKbZ+deh6CPtjk9a9bNyebNTArGR9ufYgyReNHn2r1AREQEREFfiXhKTp3e7TqxVdiXhKTp3e7TqxQEREBERBoYD9Wp+hi9gLeWjgP1an6GL2At5AREQEREBERAREQEREBERB44ZFQxalOteHUgmYo3cMKRqw/j6v0QSoiICIiAiIgr8S8JSdO73adWKrsS8JSdO73adWKAiIgIiINDAfq1P0MXsBby0cB+rU/QxewFvICIiAiIgIiICIiAiIgIiIC14dS2FrwIJmLD+P++JZtUY4f8AfEgmREQEREBERBX4l4Sk6d3u06sVXYl4Sk6d3u06sUBERAREQaGA/VqfoYvYC3lo4D9Wp+hi9gLeQEREBERAREQEXhKxIPIPWgzRR72ftFeb2ftIJUUBLhy+tZMmvry/JBKteFbC14UEzVGOH/fEpGKMcP8AviQSOdyXWGk7iCyF+e3nXulyH80Ed3cS8MpGsKXT5D5kL+T8kHkcl1momuztkNqlQV+JeEpOnd7tOrFV2JeEpOnd7tOrFAREQEREEVLAI2NY3gsa1jb5mzRYZ9S0sYrZGMcKZkc1SAHNifLvALSbF2lou/LrCslx/ZPpnijdVQu0aijvUsOx7G+Fifxtc2+XGBxIK9+OY7c2wynts/emn13U1HjWNlwD8Npw3j7bDbdYDvyVpgWJ6bYpAToStY+x2B4BHmuoOyPjEkFPFHA7QqKyohoYpLX3rfTZzxyhoNuVB09NNpDZpDvXgO0w1wHfN0ttlMtbDaJkETIoxZkbQ1uZJNtZJOZJOZJ1klbKAsXmwuskQYgr1Qxt4jYjXtCz77kPqQZkrEyDjXhJ4h50ueIedBiZuIErARE68lIXO5B61HJfj1oNha8CnOQUEKCZqiDu/wD74lkW3Cj3koJA7vupSrVMRU8WpBmsXrK6xegijPfdSnUEfC6lOgr8S8JSdO73adWKrsS8JSdO73adWKAiIgIiICod3gvhtdfV2tUf0yr5UW7vxdXfhqj+m5BQ7i3g0FIXX094gItbR4Dday7JPh8HGzujEfMx9lDuFscOozex3iCzbEk2aNqz7JL/AN5wYcdew+Zp+KDvEREBERBBHwiprqGPhHrUgYL32oMkREGD1E/WFK9RP1hBnO7LnXjBYLHhO5ApdFB4dp4s1mCvCMjzFI9Q5kEcxWWiopNvOproAC9cF4HI5BHHwupTqCPhdSnQV+JeEpOnd7tOrFV2JeEpOnd7tOrFARYudsBF7Ej42WhJhDX3310klyTYvcxlvs6DLNI5wSg2pq2NnDkY3Z3zmt/MryGuifwZGO/yva78iql24zDzroqZ3K6CNxPKSRclVuI9jfCntOlSxR7dNhMBbbaHNIsg7BUW7rxdW/hqj+m5fH8bqqnDquKPBa6WuDyRJSlxrWwkEWa4i4a03Od2kW1r6zurke7Cap0rdCU0crpGA6QY8xEubfbY3CCh3BR3w2jNxlBFkTYnvdg2qTsk/WsF/HN9lR7goicNoyBkIIrni71Z9kl373go29vA/wC3/wCojqcUrqgD90gZMbcJ84hiBBsW3DXOJyOy3KqqWTGDwWYe3kMlQ/16IU0IYa+ogAdG7eoaoPje6PS03PY8OYO9JuwHSIudLkVm7DpNlVMB/lp3esxIrlqrFcchBcaKkqADqhnex5HIHjXtVxuN3Ry1sbnTUc1I9pDS2W2i856W9nIkAjaBrGtblTRSNYSamZxGrKBuvL+GMLndytSZMSqgXOe2OlpTHpuc7RMr5d8IDjYE6DNVuCEHYsPfHrWQvfWsBwipEHukmkvEQe61DNrU7VryOufUgkiyCza5Ykr2MIM36jzFYxagsn6jzFYxnIcyCGTbzqQFRybedexHYgkC9cvAvXII4+F1KdQR8LqU6CvxLwlJ07vdp1YquxLwlJ07vdp1YoKDdmGRwGpcXsNP3++xG0sUZIEpAIIe0Cziwgg6A22XsRrQ0OZJTVLHAOYXNfTOcCLg6bS8HL+UKHskeK6/8NN7JWG52qm7Sw4wRMkjdTwb6XS70+MaDLFjdEh+tx1jUONBs1D6x4AdTRWBB72tlZ5y2EXHIqqowAvvvmHUb9p32pkmHHezoTnkuzWEuo8x/JB863Q4rNQ0c80QggYxukI6eENLnGzW3kdltGegrTdfN2tgc5keXu7VLHPcbukllaG6R5S565rstvthU/KYR55GqXdzU9vVNFhbLmJrY6yvtn3jADHEec284QWe4aldHQUjXAgthj0hbVcXsfOub3Z9jzFq2YTR4hHIxr3SU4JfTGnBOWhvbTmNV9eS+i08L9QDg27QRYhuzZzKTBJSKmuiv+zZJFIwfZM0Qc8DkLru53FEj5DQ7jcYoqhsr8Qa2VwDC7fJKpzmA30XCRoGjc5C+0r7iK1gA0nC9he2ee3UuA3S4jp4hFGQQxlXDA/O5eBTOnFuLvi3zLqxFEf43DkLUVY10oMRIIsdXLmFxG4PxlW/haD2pl11Q1gjjzcQCdG1hfPO99S5HcJ4yrfwtD7UyDvI+EetZhwJttWEfCPWpkHmisXBZrF6DGU2WuBqUtQcwFi/WEGT/wA1KxRHX1KZqA/UeYqOK1lI/UeYqGP9Cgxft50dkbrw7edZyjJBlZePBG26RHUspXWQRwnPqWwoKdud1Ogr8S8JSdO73adWKrsS8JSdO73adWKDm+yR4rr/AMNN7JVVudrZhQYb2u+MNbTwb8HxufpjQZYMcHjRNtLOx1jiVr2SPFdf+Gm9krU3F0B7nUZaA69NT5HJzf2Y1FBbOxV+wNHnK9bibjkQM8to15KDtCT7PrHxXkVK7StaxbZxudiia4rs00ro8LmvmNOCx2H9o1Z9i6J8EMtdV99U1dp5XEaLmRNb+zaOIaOdubiXK9nrdO+ctpIgd7iDaiqtnYuNomuOzXe38wXfYnJ+xhjGud0MNv5bacv/AK2PQddg1VpsFwQ62m6/G/O3Ve3Uq3BT/iGI/wDZf0irbCo7Rg/aJPwVDhsrhiNeGN0r9o6R0gNFu9m5trKquJ3VVjYcRMkhswYlTgni06IMBPJdwXcL5vu5wl9ZLLDJZj5q6NgsQdFzaAPaSM8rho61e9j3HnVNH+0BNTTuNNUNy0y5mQdmQMx6wVKldvUeCi53fmuY3B+Mq38LQe1MrDEN0cMUcQnEsIz7+SNwhGe2Vt2DrKrOx9IHYhWOaQ5ppKAtINwQTNmCEHfx8M9akDM7qOPhHrUgvfk9aqsli9euPEL+pROl4wQgxObl5JrCMPfFeyawg9brKmCgbwip2oD9R5ioY/0KmfqPMVDH+hQYHbzqd0Q5lAdvOtpBrQtvfMhSiEc6xpxrKmQAEREFfiXhKTp3e7TqxVdiXhKTp3e7TqxQc32SPFdf+Gm9krU3MUEMtDhe+OLZWU0D4dGZ8LzZkZdk1w0xk24IIz5Vt9kjxXX/AIab2StDc++k7QwtlUI9J0FMacyNFhI1kdtB5FmvuW2FwTbK9kHZqqq6hsbppHmzGQue48QaLn8lYyzNbwnBoOQuQ2/nXC9ledzcPryzMmFjDbPvXyMa7VyEoPk1TTOfgtdWyeFrKmN9zrEbZgGt5r6XmC+oMdp1tOy+UNK6Yj+eYtjYf/FknnXMbtKQM3PNY3UyKjPP3zCfOSVfYC//ABGrvrFNh4aP5bSH8yoj6bE2wA4gAuDvbGKm3HQj/YV3zTcX481wLvG9Tz0PsFVXLb+BVhzz/wBRiOk45AdokZk6ti8c/tLG2ltu1sSZYkEaO/s285y598U+GeMIv9Rb/wAe5bPZq3PwNipJYoY2zmthZ3rA0y6d7tdbXcgIOq3S43TU1Mw1MjGNs+7HEF0mvvWs1uvxWXJdgXCJG9u1ZjMVNUPaKRjsnb218jsh9kabQDtsV31LuNoI374ykgEgsQ4xtc4W1WJvZXtkEMfCPWpA/O1lGzhlSh10Hqxesli9BFNHxKMG9lsPWs0ZhBM4ZgrNiwcHDlWO+8iCd+o8xUMf6FeunHEvI/0KDA7edbLgtY7edbSDxosvURAREQV+JeEpOnd7tOrFV2JeEpOnd7tOrFBzfZI8V1/4ab2StbcxiDYsPw1r4pHxyU9O0vZHvrInaEYbvgHfAEu4VrDRNyMlabssPfU0NXDHbfJYJY2X1FxabDzqs3MVM0VDhwZDv0e8QxVGi9olhcGsaHBhye0HT0he40cgdSDpK2hjmboTRskZ9l7Q9vFqI5SuFxzsaUc5ljiD6UmPXA9zGHV3ror6Lm8lvMvoSr3G0shOQEdyTkBqQfnPdZjlVS082F1jWyAMh7VmZ3t42OGjcbRZpHGCDrX1iPDS2qhqWcGSnFNUD/LZ8L+o6TT/AJhxL5N2QK4YricFPSd/o6NM14zD3F13uHGxo28hOpfa6/cdONE0ldLFYAb3MxtVDYDZpWeNn8RUR0+Fy6UY4296f0XFu8b1PPQ+wVFDRY/E4hj8OewnhObM0i2rvRxrTwIVPdGftwwmo0qLS3gOEVtE6IGlneyqq3DPGMX+os/49y+iYtgnbVTTPk8BSvM7GEZyz20WPPE1gLiNpJ2AZ/O8M8Yxf6iz/j3L7EgIiII3Cxv1FGkHPb5lmsHxgoM1hI4LA0/KvBT8qDGWS/MsoI9p6lIyIBZoCIiDFwyPMVFH+hUz9R5ioY9XUUGB2862lqHbzrbQEREBERBX4l4Sk6d3u06sVXYl4Sk6d3u06sUBc/ie5olzpKSeSjndcuLAJIJCdbpKd3eF2fCFnHaVfPkDdZA5zZeucBry1Dz6kHB1VHj7QRHUYfKBwXPilieb8Ybdot+i57Eux9jFfcVuIxMicBpsha7RP8paAwOHOSvrj3gAkmwAJJ2ADWV603zGrWg5TcT2P6TDBeFpfORZ88ljIRtDbCzG8g4s7rrERAXz9x/xep56Hl/gK+gLhsUg7XxF08rmsinNLoOcdBodHdrmlxyvqOvbyIOSwWdr8Qi0TqxFlwQWuH7g4ZtIBGpfZl8X3J0PbeLtmhGlBTSvmkqG5xOvTMjZEx4yedLSJAvax1XX2hARFjI8NBJNgASTxAZkoPUVZ9Iab75vr+CfSGm++b6/ggs0VZ9Iab75vr+CfSGm++b6/ggs0VZ9Iab75vr+CfSGm++b6/ggs0VZ9Iab75vr+CfSGm++b6/ggsnajzFQx/oVp/SGm++b6/gozjtPsmZ13+CDcIz61tqnjxymGZmZfr+Cl+kNN9831/BBZoqz6Q033zfX8E+kNN9831/BBZoqz6Q033zfX8E+kNN9831/BBniXhKTp3e7TqxVJJiMU0tMInh5bK97rXOi3eJm6RyyF3NHOQrtBqV9CJdG5sGku1A3uCLZ89+oKKbDnODBvrrMub2Bc52xxPXxeZEQZOoCQA57nNFhnYk2cHZka8221avOt5EQEREBYSRhws4BwOsEAg9RRECKMNFmgNA1AAADqCzREBERAREQEREBERAREQEREBERAREQEREBERB/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4143372" y="142852"/>
            <a:ext cx="106150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التقويم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71406" y="714356"/>
            <a:ext cx="90049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1- ارسم مخططا للجدول الدوري, </a:t>
            </a:r>
            <a:r>
              <a:rPr lang="ar-SA" b="1" dirty="0" err="1" smtClean="0">
                <a:solidFill>
                  <a:srgbClr val="C00000"/>
                </a:solidFill>
              </a:rPr>
              <a:t>و</a:t>
            </a:r>
            <a:r>
              <a:rPr lang="ar-SA" b="1" dirty="0" smtClean="0">
                <a:solidFill>
                  <a:srgbClr val="C00000"/>
                </a:solidFill>
              </a:rPr>
              <a:t> أشر إلى مواضع الفلزات </a:t>
            </a:r>
            <a:r>
              <a:rPr lang="ar-SA" b="1" dirty="0" err="1" smtClean="0">
                <a:solidFill>
                  <a:srgbClr val="C00000"/>
                </a:solidFill>
              </a:rPr>
              <a:t>واللافلزات</a:t>
            </a:r>
            <a:r>
              <a:rPr lang="ar-SA" b="1" dirty="0" smtClean="0">
                <a:solidFill>
                  <a:srgbClr val="C00000"/>
                </a:solidFill>
              </a:rPr>
              <a:t> و أشباه الفلزات </a:t>
            </a:r>
            <a:r>
              <a:rPr lang="ar-SA" b="1" dirty="0" err="1" smtClean="0">
                <a:solidFill>
                  <a:srgbClr val="C00000"/>
                </a:solidFill>
              </a:rPr>
              <a:t>والهالوجينات</a:t>
            </a:r>
            <a:r>
              <a:rPr lang="ar-SA" b="1" dirty="0" smtClean="0">
                <a:solidFill>
                  <a:srgbClr val="C00000"/>
                </a:solidFill>
              </a:rPr>
              <a:t> والغازات النبيلة.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85720" y="1857364"/>
            <a:ext cx="571504" cy="371477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rtlCol="1" anchor="ctr"/>
          <a:lstStyle/>
          <a:p>
            <a:pPr algn="ctr"/>
            <a:endParaRPr lang="ar-SA" sz="2400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85720" y="1357298"/>
            <a:ext cx="571504" cy="419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H</a:t>
            </a:r>
            <a:endParaRPr lang="ar-SA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57224" y="1857364"/>
            <a:ext cx="571504" cy="371477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rtlCol="1" anchor="ctr"/>
          <a:lstStyle/>
          <a:p>
            <a:pPr algn="ctr"/>
            <a:endParaRPr lang="ar-SA" sz="2400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428728" y="2786058"/>
            <a:ext cx="4572032" cy="278608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000760" y="2500306"/>
            <a:ext cx="500066" cy="228601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8501090" y="1285860"/>
            <a:ext cx="571504" cy="35719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1" anchor="ctr"/>
          <a:lstStyle/>
          <a:p>
            <a:pPr algn="ctr"/>
            <a:endParaRPr lang="ar-SA" b="1" dirty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000760" y="1928802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6500826" y="2500306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6500826" y="3071810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7000892" y="3071810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7000892" y="3643314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7500958" y="3643314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7500958" y="4214818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8001024" y="4214818"/>
            <a:ext cx="500066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6500826" y="1928802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6500826" y="3643314"/>
            <a:ext cx="500066" cy="5715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مستدير الزوايا 25"/>
          <p:cNvSpPr/>
          <p:nvPr/>
        </p:nvSpPr>
        <p:spPr>
          <a:xfrm>
            <a:off x="6500826" y="4214818"/>
            <a:ext cx="500066" cy="5715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7000892" y="4214818"/>
            <a:ext cx="500066" cy="5715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7000892" y="1928802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7500958" y="1928802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8001024" y="1928802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7000892" y="2500306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7500958" y="2500306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مستدير الزوايا 32"/>
          <p:cNvSpPr/>
          <p:nvPr/>
        </p:nvSpPr>
        <p:spPr>
          <a:xfrm>
            <a:off x="8001024" y="2500306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7500958" y="3071810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8001024" y="3071810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ستطيل مستدير الزوايا 35"/>
          <p:cNvSpPr/>
          <p:nvPr/>
        </p:nvSpPr>
        <p:spPr>
          <a:xfrm>
            <a:off x="8001024" y="3643314"/>
            <a:ext cx="500066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ستطيل مستدير الزوايا 37"/>
          <p:cNvSpPr/>
          <p:nvPr/>
        </p:nvSpPr>
        <p:spPr>
          <a:xfrm>
            <a:off x="6000760" y="4786322"/>
            <a:ext cx="2000264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/>
          <p:cNvSpPr/>
          <p:nvPr/>
        </p:nvSpPr>
        <p:spPr>
          <a:xfrm>
            <a:off x="357158" y="3857628"/>
            <a:ext cx="6357982" cy="7143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الفلزات</a:t>
            </a:r>
            <a:endParaRPr lang="ar-SA" sz="3200" b="1" dirty="0"/>
          </a:p>
        </p:txBody>
      </p:sp>
      <p:sp>
        <p:nvSpPr>
          <p:cNvPr id="40" name="شكل بيضاوي 39"/>
          <p:cNvSpPr/>
          <p:nvPr/>
        </p:nvSpPr>
        <p:spPr>
          <a:xfrm rot="2267158">
            <a:off x="6550438" y="2342841"/>
            <a:ext cx="2295540" cy="7143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/>
              <a:t>اللافلزات</a:t>
            </a:r>
            <a:endParaRPr lang="ar-SA" sz="3200" b="1" dirty="0"/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8501090" y="4857760"/>
            <a:ext cx="581028" cy="5715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شكل بيضاوي 41"/>
          <p:cNvSpPr/>
          <p:nvPr/>
        </p:nvSpPr>
        <p:spPr>
          <a:xfrm rot="1162902">
            <a:off x="3049890" y="1455419"/>
            <a:ext cx="2435462" cy="7143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أشباه الفلزات</a:t>
            </a:r>
            <a:endParaRPr lang="ar-SA" sz="2800" b="1" dirty="0"/>
          </a:p>
        </p:txBody>
      </p:sp>
      <p:cxnSp>
        <p:nvCxnSpPr>
          <p:cNvPr id="44" name="رابط بشكل مرفق 43"/>
          <p:cNvCxnSpPr>
            <a:endCxn id="15" idx="1"/>
          </p:cNvCxnSpPr>
          <p:nvPr/>
        </p:nvCxnSpPr>
        <p:spPr>
          <a:xfrm>
            <a:off x="4857752" y="1571612"/>
            <a:ext cx="1143008" cy="642942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مستطيل مستدير الزوايا 45"/>
          <p:cNvSpPr/>
          <p:nvPr/>
        </p:nvSpPr>
        <p:spPr>
          <a:xfrm>
            <a:off x="8001024" y="4786322"/>
            <a:ext cx="509590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شكل بيضاوي 47"/>
          <p:cNvSpPr/>
          <p:nvPr/>
        </p:nvSpPr>
        <p:spPr>
          <a:xfrm>
            <a:off x="4572000" y="5929330"/>
            <a:ext cx="3071834" cy="6429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err="1" smtClean="0"/>
              <a:t>الهالوجينات</a:t>
            </a:r>
            <a:r>
              <a:rPr lang="ar-SA" b="1" dirty="0" smtClean="0"/>
              <a:t> المجموعة 17</a:t>
            </a:r>
            <a:endParaRPr lang="ar-SA" b="1" dirty="0"/>
          </a:p>
        </p:txBody>
      </p:sp>
      <p:cxnSp>
        <p:nvCxnSpPr>
          <p:cNvPr id="55" name="رابط كسهم مستقيم 54"/>
          <p:cNvCxnSpPr>
            <a:stCxn id="48" idx="6"/>
            <a:endCxn id="46" idx="2"/>
          </p:cNvCxnSpPr>
          <p:nvPr/>
        </p:nvCxnSpPr>
        <p:spPr>
          <a:xfrm flipV="1">
            <a:off x="7643834" y="5429264"/>
            <a:ext cx="611985" cy="82153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مربع نص 55"/>
          <p:cNvSpPr txBox="1"/>
          <p:nvPr/>
        </p:nvSpPr>
        <p:spPr>
          <a:xfrm rot="16200000">
            <a:off x="-177169" y="2857591"/>
            <a:ext cx="170820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الفلزات القلوية</a:t>
            </a:r>
          </a:p>
          <a:p>
            <a:endParaRPr lang="ar-SA" sz="2000" dirty="0">
              <a:solidFill>
                <a:srgbClr val="C00000"/>
              </a:solidFill>
            </a:endParaRPr>
          </a:p>
        </p:txBody>
      </p:sp>
      <p:sp>
        <p:nvSpPr>
          <p:cNvPr id="57" name="مربع نص 56"/>
          <p:cNvSpPr txBox="1"/>
          <p:nvPr/>
        </p:nvSpPr>
        <p:spPr>
          <a:xfrm rot="16200000">
            <a:off x="206189" y="2719324"/>
            <a:ext cx="194162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الفلزات القلوية الأرضية</a:t>
            </a:r>
          </a:p>
          <a:p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 rot="16200000">
            <a:off x="6971244" y="2958582"/>
            <a:ext cx="3714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الغازات النبيلة ( المجموعة 18 )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6" grpId="0" animBg="1"/>
      <p:bldP spid="48" grpId="0" animBg="1"/>
      <p:bldP spid="56" grpId="0"/>
      <p:bldP spid="57" grpId="0"/>
      <p:bldP spid="58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288</Words>
  <PresentationFormat>عرض على الشاشة (3:4)‏</PresentationFormat>
  <Paragraphs>48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23</cp:revision>
  <dcterms:created xsi:type="dcterms:W3CDTF">2015-09-20T18:27:16Z</dcterms:created>
  <dcterms:modified xsi:type="dcterms:W3CDTF">2015-09-21T18:41:54Z</dcterms:modified>
</cp:coreProperties>
</file>