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Default Extension="gif" ContentType="image/gif"/>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8"/>
  </p:notesMasterIdLst>
  <p:sldIdLst>
    <p:sldId id="257" r:id="rId2"/>
    <p:sldId id="927" r:id="rId3"/>
    <p:sldId id="926" r:id="rId4"/>
    <p:sldId id="817" r:id="rId5"/>
    <p:sldId id="887" r:id="rId6"/>
    <p:sldId id="706" r:id="rId7"/>
    <p:sldId id="797" r:id="rId8"/>
    <p:sldId id="798" r:id="rId9"/>
    <p:sldId id="708" r:id="rId10"/>
    <p:sldId id="265" r:id="rId11"/>
    <p:sldId id="268" r:id="rId12"/>
    <p:sldId id="715" r:id="rId13"/>
    <p:sldId id="930" r:id="rId14"/>
    <p:sldId id="856" r:id="rId15"/>
    <p:sldId id="857" r:id="rId16"/>
    <p:sldId id="716" r:id="rId17"/>
    <p:sldId id="931" r:id="rId18"/>
    <p:sldId id="892" r:id="rId19"/>
    <p:sldId id="893" r:id="rId20"/>
    <p:sldId id="932" r:id="rId21"/>
    <p:sldId id="894" r:id="rId22"/>
    <p:sldId id="895" r:id="rId23"/>
    <p:sldId id="897" r:id="rId24"/>
    <p:sldId id="933" r:id="rId25"/>
    <p:sldId id="898" r:id="rId26"/>
    <p:sldId id="899" r:id="rId27"/>
    <p:sldId id="900" r:id="rId28"/>
    <p:sldId id="934" r:id="rId29"/>
    <p:sldId id="753" r:id="rId30"/>
    <p:sldId id="795" r:id="rId31"/>
    <p:sldId id="799" r:id="rId32"/>
    <p:sldId id="762" r:id="rId33"/>
    <p:sldId id="765" r:id="rId34"/>
    <p:sldId id="772" r:id="rId35"/>
    <p:sldId id="918" r:id="rId36"/>
    <p:sldId id="878" r:id="rId37"/>
    <p:sldId id="774" r:id="rId38"/>
    <p:sldId id="935" r:id="rId39"/>
    <p:sldId id="775" r:id="rId40"/>
    <p:sldId id="936" r:id="rId41"/>
    <p:sldId id="937" r:id="rId42"/>
    <p:sldId id="938" r:id="rId43"/>
    <p:sldId id="939" r:id="rId44"/>
    <p:sldId id="940" r:id="rId45"/>
    <p:sldId id="941" r:id="rId46"/>
    <p:sldId id="942" r:id="rId47"/>
    <p:sldId id="970" r:id="rId48"/>
    <p:sldId id="944" r:id="rId49"/>
    <p:sldId id="971" r:id="rId50"/>
    <p:sldId id="945" r:id="rId51"/>
    <p:sldId id="946" r:id="rId52"/>
    <p:sldId id="972" r:id="rId53"/>
    <p:sldId id="948" r:id="rId54"/>
    <p:sldId id="949" r:id="rId55"/>
    <p:sldId id="973" r:id="rId56"/>
    <p:sldId id="959" r:id="rId57"/>
    <p:sldId id="960" r:id="rId58"/>
    <p:sldId id="961" r:id="rId59"/>
    <p:sldId id="962" r:id="rId60"/>
    <p:sldId id="963" r:id="rId61"/>
    <p:sldId id="964" r:id="rId62"/>
    <p:sldId id="966" r:id="rId63"/>
    <p:sldId id="967" r:id="rId64"/>
    <p:sldId id="974" r:id="rId65"/>
    <p:sldId id="969" r:id="rId66"/>
    <p:sldId id="975" r:id="rId67"/>
    <p:sldId id="976" r:id="rId68"/>
    <p:sldId id="977" r:id="rId69"/>
    <p:sldId id="983" r:id="rId70"/>
    <p:sldId id="978" r:id="rId71"/>
    <p:sldId id="979" r:id="rId72"/>
    <p:sldId id="980" r:id="rId73"/>
    <p:sldId id="981" r:id="rId74"/>
    <p:sldId id="982" r:id="rId75"/>
    <p:sldId id="928" r:id="rId76"/>
    <p:sldId id="929"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08"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273641-432D-4690-85CE-4372032C30F0}" type="doc">
      <dgm:prSet loTypeId="urn:microsoft.com/office/officeart/2005/8/layout/chevron2" loCatId="process" qsTypeId="urn:microsoft.com/office/officeart/2005/8/quickstyle/simple1" qsCatId="simple" csTypeId="urn:microsoft.com/office/officeart/2005/8/colors/accent2_5" csCatId="accent2" phldr="1"/>
      <dgm:spPr/>
      <dgm:t>
        <a:bodyPr/>
        <a:lstStyle/>
        <a:p>
          <a:pPr rtl="1"/>
          <a:endParaRPr lang="ar-EG"/>
        </a:p>
      </dgm:t>
    </dgm:pt>
    <dgm:pt modelId="{817D8825-266E-4CF5-AD04-FCCBCB671C24}">
      <dgm:prSet custT="1"/>
      <dgm:spPr/>
      <dgm:t>
        <a:bodyPr/>
        <a:lstStyle/>
        <a:p>
          <a:pPr rtl="1"/>
          <a:r>
            <a:rPr lang="ar-SA" sz="8800" b="1" i="0" baseline="0" dirty="0" smtClean="0">
              <a:latin typeface="Times New Roman" pitchFamily="18" charset="0"/>
              <a:cs typeface="Times New Roman" pitchFamily="18" charset="0"/>
            </a:rPr>
            <a:t>الدرس الأول</a:t>
          </a:r>
          <a:endParaRPr lang="ar-SA" sz="5400" b="1" i="0" dirty="0">
            <a:latin typeface="Times New Roman" pitchFamily="18" charset="0"/>
            <a:cs typeface="Times New Roman" pitchFamily="18" charset="0"/>
          </a:endParaRPr>
        </a:p>
      </dgm:t>
    </dgm:pt>
    <dgm:pt modelId="{72B0E9A0-EE68-4674-81CA-53896CCBF260}" type="parTrans" cxnId="{86F06BA2-6A92-45BE-8823-ECF4264C6039}">
      <dgm:prSet/>
      <dgm:spPr/>
      <dgm:t>
        <a:bodyPr/>
        <a:lstStyle/>
        <a:p>
          <a:pPr rtl="1"/>
          <a:endParaRPr lang="ar-EG"/>
        </a:p>
      </dgm:t>
    </dgm:pt>
    <dgm:pt modelId="{BD9311D5-9292-45F4-8F19-6F60610716ED}" type="sibTrans" cxnId="{86F06BA2-6A92-45BE-8823-ECF4264C6039}">
      <dgm:prSet/>
      <dgm:spPr/>
      <dgm:t>
        <a:bodyPr/>
        <a:lstStyle/>
        <a:p>
          <a:pPr rtl="1"/>
          <a:endParaRPr lang="ar-EG"/>
        </a:p>
      </dgm:t>
    </dgm:pt>
    <dgm:pt modelId="{F4BC1E38-6310-4317-945B-197AFE11A2BB}">
      <dgm:prSet custT="1"/>
      <dgm:spPr>
        <a:solidFill>
          <a:srgbClr val="FFFF00">
            <a:alpha val="90000"/>
          </a:srgbClr>
        </a:solidFill>
        <a:ln>
          <a:solidFill>
            <a:srgbClr val="FFFF00">
              <a:alpha val="90000"/>
            </a:srgbClr>
          </a:solidFill>
        </a:ln>
      </dgm:spPr>
      <dgm:t>
        <a:bodyPr/>
        <a:lstStyle/>
        <a:p>
          <a:pPr algn="ctr" rtl="1"/>
          <a:r>
            <a:rPr lang="ar-SA" sz="8000" b="1" dirty="0" smtClean="0">
              <a:solidFill>
                <a:srgbClr val="00B0F0"/>
              </a:solidFill>
              <a:latin typeface="Times New Roman" pitchFamily="18" charset="0"/>
              <a:cs typeface="Times New Roman" pitchFamily="18" charset="0"/>
            </a:rPr>
            <a:t>المادة الوراثية </a:t>
          </a:r>
          <a:endParaRPr lang="ar-EG" sz="8000" b="1" dirty="0">
            <a:solidFill>
              <a:srgbClr val="00B0F0"/>
            </a:solidFill>
            <a:latin typeface="Times New Roman" pitchFamily="18" charset="0"/>
            <a:cs typeface="Times New Roman" pitchFamily="18" charset="0"/>
          </a:endParaRPr>
        </a:p>
      </dgm:t>
    </dgm:pt>
    <dgm:pt modelId="{2D84FEFE-796D-4CC9-8ECE-08DFC1844C44}" type="parTrans" cxnId="{5247B123-FBD9-4F55-BCA3-C4C1FCAB08AD}">
      <dgm:prSet/>
      <dgm:spPr/>
      <dgm:t>
        <a:bodyPr/>
        <a:lstStyle/>
        <a:p>
          <a:pPr rtl="1"/>
          <a:endParaRPr lang="ar-EG"/>
        </a:p>
      </dgm:t>
    </dgm:pt>
    <dgm:pt modelId="{ACB51F42-4242-4D43-B212-2CFB017719CD}" type="sibTrans" cxnId="{5247B123-FBD9-4F55-BCA3-C4C1FCAB08AD}">
      <dgm:prSet/>
      <dgm:spPr/>
      <dgm:t>
        <a:bodyPr/>
        <a:lstStyle/>
        <a:p>
          <a:pPr rtl="1"/>
          <a:endParaRPr lang="ar-EG"/>
        </a:p>
      </dgm:t>
    </dgm:pt>
    <dgm:pt modelId="{78943FEF-7151-4F12-971A-29B790FEC3AD}">
      <dgm:prSet custT="1"/>
      <dgm:spPr>
        <a:solidFill>
          <a:srgbClr val="FFFF00">
            <a:alpha val="90000"/>
          </a:srgbClr>
        </a:solidFill>
        <a:ln>
          <a:solidFill>
            <a:srgbClr val="FFFF00">
              <a:alpha val="90000"/>
            </a:srgbClr>
          </a:solidFill>
        </a:ln>
      </dgm:spPr>
      <dgm:t>
        <a:bodyPr/>
        <a:lstStyle/>
        <a:p>
          <a:pPr algn="ctr" rtl="1"/>
          <a:r>
            <a:rPr lang="en-US" sz="8000" b="1" dirty="0" smtClean="0">
              <a:solidFill>
                <a:srgbClr val="00B0F0"/>
              </a:solidFill>
              <a:latin typeface="Times New Roman" pitchFamily="18" charset="0"/>
              <a:cs typeface="Times New Roman" pitchFamily="18" charset="0"/>
            </a:rPr>
            <a:t>DNA</a:t>
          </a:r>
          <a:endParaRPr lang="ar-EG" sz="8000" b="1" dirty="0">
            <a:solidFill>
              <a:srgbClr val="00B0F0"/>
            </a:solidFill>
            <a:latin typeface="Times New Roman" pitchFamily="18" charset="0"/>
            <a:cs typeface="Times New Roman" pitchFamily="18" charset="0"/>
          </a:endParaRPr>
        </a:p>
      </dgm:t>
    </dgm:pt>
    <dgm:pt modelId="{B15A17CB-50AA-4CC6-8D35-8CE8F822105C}" type="parTrans" cxnId="{8CCC9784-C68F-4EDE-ACC6-9E5707DC5A94}">
      <dgm:prSet/>
      <dgm:spPr/>
    </dgm:pt>
    <dgm:pt modelId="{BB136286-5925-4DF5-9846-6CA35C534491}" type="sibTrans" cxnId="{8CCC9784-C68F-4EDE-ACC6-9E5707DC5A94}">
      <dgm:prSet/>
      <dgm:spPr/>
    </dgm:pt>
    <dgm:pt modelId="{6098C3BE-543E-43A8-B99A-294977A26BEA}" type="pres">
      <dgm:prSet presAssocID="{8B273641-432D-4690-85CE-4372032C30F0}" presName="linearFlow" presStyleCnt="0">
        <dgm:presLayoutVars>
          <dgm:dir/>
          <dgm:animLvl val="lvl"/>
          <dgm:resizeHandles val="exact"/>
        </dgm:presLayoutVars>
      </dgm:prSet>
      <dgm:spPr/>
      <dgm:t>
        <a:bodyPr/>
        <a:lstStyle/>
        <a:p>
          <a:pPr rtl="1"/>
          <a:endParaRPr lang="ar-EG"/>
        </a:p>
      </dgm:t>
    </dgm:pt>
    <dgm:pt modelId="{FA05EC39-B257-40E6-96AD-5CBBFB855FA3}" type="pres">
      <dgm:prSet presAssocID="{817D8825-266E-4CF5-AD04-FCCBCB671C24}" presName="composite" presStyleCnt="0"/>
      <dgm:spPr/>
    </dgm:pt>
    <dgm:pt modelId="{232DDE66-B6E9-42F1-AB46-CB580477029A}" type="pres">
      <dgm:prSet presAssocID="{817D8825-266E-4CF5-AD04-FCCBCB671C24}" presName="parentText" presStyleLbl="alignNode1" presStyleIdx="0" presStyleCnt="1">
        <dgm:presLayoutVars>
          <dgm:chMax val="1"/>
          <dgm:bulletEnabled val="1"/>
        </dgm:presLayoutVars>
      </dgm:prSet>
      <dgm:spPr/>
      <dgm:t>
        <a:bodyPr/>
        <a:lstStyle/>
        <a:p>
          <a:pPr rtl="1"/>
          <a:endParaRPr lang="ar-EG"/>
        </a:p>
      </dgm:t>
    </dgm:pt>
    <dgm:pt modelId="{FED41F36-6452-4CC0-8E35-3AB9D33F7409}" type="pres">
      <dgm:prSet presAssocID="{817D8825-266E-4CF5-AD04-FCCBCB671C24}" presName="descendantText" presStyleLbl="alignAcc1" presStyleIdx="0" presStyleCnt="1">
        <dgm:presLayoutVars>
          <dgm:bulletEnabled val="1"/>
        </dgm:presLayoutVars>
      </dgm:prSet>
      <dgm:spPr/>
      <dgm:t>
        <a:bodyPr/>
        <a:lstStyle/>
        <a:p>
          <a:pPr rtl="1"/>
          <a:endParaRPr lang="ar-EG"/>
        </a:p>
      </dgm:t>
    </dgm:pt>
  </dgm:ptLst>
  <dgm:cxnLst>
    <dgm:cxn modelId="{8102D7C9-4145-4344-ABB0-D86F0B8867D2}" type="presOf" srcId="{8B273641-432D-4690-85CE-4372032C30F0}" destId="{6098C3BE-543E-43A8-B99A-294977A26BEA}" srcOrd="0" destOrd="0" presId="urn:microsoft.com/office/officeart/2005/8/layout/chevron2"/>
    <dgm:cxn modelId="{86F06BA2-6A92-45BE-8823-ECF4264C6039}" srcId="{8B273641-432D-4690-85CE-4372032C30F0}" destId="{817D8825-266E-4CF5-AD04-FCCBCB671C24}" srcOrd="0" destOrd="0" parTransId="{72B0E9A0-EE68-4674-81CA-53896CCBF260}" sibTransId="{BD9311D5-9292-45F4-8F19-6F60610716ED}"/>
    <dgm:cxn modelId="{BAC5473F-BC14-4451-8FED-D2D680FA8E2E}" type="presOf" srcId="{817D8825-266E-4CF5-AD04-FCCBCB671C24}" destId="{232DDE66-B6E9-42F1-AB46-CB580477029A}" srcOrd="0" destOrd="0" presId="urn:microsoft.com/office/officeart/2005/8/layout/chevron2"/>
    <dgm:cxn modelId="{768DD90C-C264-415B-A090-8EDC220C5CC3}" type="presOf" srcId="{F4BC1E38-6310-4317-945B-197AFE11A2BB}" destId="{FED41F36-6452-4CC0-8E35-3AB9D33F7409}" srcOrd="0" destOrd="0" presId="urn:microsoft.com/office/officeart/2005/8/layout/chevron2"/>
    <dgm:cxn modelId="{8CCC9784-C68F-4EDE-ACC6-9E5707DC5A94}" srcId="{817D8825-266E-4CF5-AD04-FCCBCB671C24}" destId="{78943FEF-7151-4F12-971A-29B790FEC3AD}" srcOrd="1" destOrd="0" parTransId="{B15A17CB-50AA-4CC6-8D35-8CE8F822105C}" sibTransId="{BB136286-5925-4DF5-9846-6CA35C534491}"/>
    <dgm:cxn modelId="{5247B123-FBD9-4F55-BCA3-C4C1FCAB08AD}" srcId="{817D8825-266E-4CF5-AD04-FCCBCB671C24}" destId="{F4BC1E38-6310-4317-945B-197AFE11A2BB}" srcOrd="0" destOrd="0" parTransId="{2D84FEFE-796D-4CC9-8ECE-08DFC1844C44}" sibTransId="{ACB51F42-4242-4D43-B212-2CFB017719CD}"/>
    <dgm:cxn modelId="{8CFE45E9-1CBE-499B-B52A-AC887F9664F7}" type="presOf" srcId="{78943FEF-7151-4F12-971A-29B790FEC3AD}" destId="{FED41F36-6452-4CC0-8E35-3AB9D33F7409}" srcOrd="0" destOrd="1" presId="urn:microsoft.com/office/officeart/2005/8/layout/chevron2"/>
    <dgm:cxn modelId="{87270F4F-20BA-4A34-B292-A644AFE8EA5C}" type="presParOf" srcId="{6098C3BE-543E-43A8-B99A-294977A26BEA}" destId="{FA05EC39-B257-40E6-96AD-5CBBFB855FA3}" srcOrd="0" destOrd="0" presId="urn:microsoft.com/office/officeart/2005/8/layout/chevron2"/>
    <dgm:cxn modelId="{74A6D3CA-814B-4478-88EA-FC035047AD69}" type="presParOf" srcId="{FA05EC39-B257-40E6-96AD-5CBBFB855FA3}" destId="{232DDE66-B6E9-42F1-AB46-CB580477029A}" srcOrd="0" destOrd="0" presId="urn:microsoft.com/office/officeart/2005/8/layout/chevron2"/>
    <dgm:cxn modelId="{80CFBEEC-9D44-4116-B93A-7B23FF03FFB8}" type="presParOf" srcId="{FA05EC39-B257-40E6-96AD-5CBBFB855FA3}" destId="{FED41F36-6452-4CC0-8E35-3AB9D33F7409}"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29E0F7B8-8DF1-4D09-B6A4-50E2E74EAB62}" type="doc">
      <dgm:prSet loTypeId="urn:microsoft.com/office/officeart/2005/8/layout/chevron2" loCatId="process" qsTypeId="urn:microsoft.com/office/officeart/2005/8/quickstyle/3d9" qsCatId="3D" csTypeId="urn:microsoft.com/office/officeart/2005/8/colors/colorful1" csCatId="colorful" phldr="1"/>
      <dgm:spPr/>
      <dgm:t>
        <a:bodyPr/>
        <a:lstStyle/>
        <a:p>
          <a:pPr rtl="1"/>
          <a:endParaRPr lang="ar-EG"/>
        </a:p>
      </dgm:t>
    </dgm:pt>
    <dgm:pt modelId="{5F606C25-71F5-44DC-ADF3-A22462E6D251}">
      <dgm:prSet/>
      <dgm:spPr/>
      <dgm:t>
        <a:bodyPr/>
        <a:lstStyle/>
        <a:p>
          <a:pPr rtl="1"/>
          <a:r>
            <a:rPr lang="ar-SA" b="1" i="0" baseline="0" dirty="0" smtClean="0"/>
            <a:t> </a:t>
          </a:r>
          <a:endParaRPr lang="ar-SA" b="1" i="0" dirty="0"/>
        </a:p>
      </dgm:t>
    </dgm:pt>
    <dgm:pt modelId="{7A5F8432-8737-40D9-AA8D-B2149D3B6D60}" type="parTrans" cxnId="{34C9F586-83C4-4E09-93EF-8002E1B52177}">
      <dgm:prSet/>
      <dgm:spPr/>
      <dgm:t>
        <a:bodyPr/>
        <a:lstStyle/>
        <a:p>
          <a:pPr rtl="1"/>
          <a:endParaRPr lang="ar-EG"/>
        </a:p>
      </dgm:t>
    </dgm:pt>
    <dgm:pt modelId="{72F4F7D6-F3F6-4478-8E2B-6F7C97833B5F}" type="sibTrans" cxnId="{34C9F586-83C4-4E09-93EF-8002E1B52177}">
      <dgm:prSet/>
      <dgm:spPr/>
      <dgm:t>
        <a:bodyPr/>
        <a:lstStyle/>
        <a:p>
          <a:pPr rtl="1"/>
          <a:endParaRPr lang="ar-EG"/>
        </a:p>
      </dgm:t>
    </dgm:pt>
    <dgm:pt modelId="{9224F9C1-A011-4C49-B142-6048D2E5BF12}">
      <dgm:prSet/>
      <dgm:spPr/>
      <dgm:t>
        <a:bodyPr/>
        <a:lstStyle/>
        <a:p>
          <a:pPr algn="ctr" rtl="1"/>
          <a:r>
            <a:rPr lang="ar-SA" b="1" dirty="0" smtClean="0"/>
            <a:t>الربط مع الحياة</a:t>
          </a:r>
          <a:endParaRPr lang="ar-EG" dirty="0"/>
        </a:p>
      </dgm:t>
    </dgm:pt>
    <dgm:pt modelId="{87B51A5A-F3E3-4C89-83EA-5D7F5786AE0A}" type="parTrans" cxnId="{20864D03-AC7E-4E15-9F2B-9FBF4F53AEFE}">
      <dgm:prSet/>
      <dgm:spPr/>
      <dgm:t>
        <a:bodyPr/>
        <a:lstStyle/>
        <a:p>
          <a:pPr rtl="1"/>
          <a:endParaRPr lang="ar-EG"/>
        </a:p>
      </dgm:t>
    </dgm:pt>
    <dgm:pt modelId="{20010BF5-A5EE-41FC-A179-DFB494B7927D}" type="sibTrans" cxnId="{20864D03-AC7E-4E15-9F2B-9FBF4F53AEFE}">
      <dgm:prSet/>
      <dgm:spPr/>
      <dgm:t>
        <a:bodyPr/>
        <a:lstStyle/>
        <a:p>
          <a:pPr rtl="1"/>
          <a:endParaRPr lang="ar-EG"/>
        </a:p>
      </dgm:t>
    </dgm:pt>
    <dgm:pt modelId="{94EDAD3D-BBA8-46A8-8066-CEBD40AB0962}" type="pres">
      <dgm:prSet presAssocID="{29E0F7B8-8DF1-4D09-B6A4-50E2E74EAB62}" presName="linearFlow" presStyleCnt="0">
        <dgm:presLayoutVars>
          <dgm:dir/>
          <dgm:animLvl val="lvl"/>
          <dgm:resizeHandles val="exact"/>
        </dgm:presLayoutVars>
      </dgm:prSet>
      <dgm:spPr/>
      <dgm:t>
        <a:bodyPr/>
        <a:lstStyle/>
        <a:p>
          <a:pPr rtl="1"/>
          <a:endParaRPr lang="ar-EG"/>
        </a:p>
      </dgm:t>
    </dgm:pt>
    <dgm:pt modelId="{BFC1F54C-7806-44C6-BE5E-3BC2809C426E}" type="pres">
      <dgm:prSet presAssocID="{5F606C25-71F5-44DC-ADF3-A22462E6D251}" presName="composite" presStyleCnt="0"/>
      <dgm:spPr/>
    </dgm:pt>
    <dgm:pt modelId="{A800261A-07C9-4EAF-8B36-13A8F00C8852}" type="pres">
      <dgm:prSet presAssocID="{5F606C25-71F5-44DC-ADF3-A22462E6D251}" presName="parentText" presStyleLbl="alignNode1" presStyleIdx="0" presStyleCnt="1">
        <dgm:presLayoutVars>
          <dgm:chMax val="1"/>
          <dgm:bulletEnabled val="1"/>
        </dgm:presLayoutVars>
      </dgm:prSet>
      <dgm:spPr/>
      <dgm:t>
        <a:bodyPr/>
        <a:lstStyle/>
        <a:p>
          <a:pPr rtl="1"/>
          <a:endParaRPr lang="ar-EG"/>
        </a:p>
      </dgm:t>
    </dgm:pt>
    <dgm:pt modelId="{C4CC3EEC-9B0C-481C-BA6D-6139486B5FC5}" type="pres">
      <dgm:prSet presAssocID="{5F606C25-71F5-44DC-ADF3-A22462E6D251}" presName="descendantText" presStyleLbl="alignAcc1" presStyleIdx="0" presStyleCnt="1">
        <dgm:presLayoutVars>
          <dgm:bulletEnabled val="1"/>
        </dgm:presLayoutVars>
      </dgm:prSet>
      <dgm:spPr/>
      <dgm:t>
        <a:bodyPr/>
        <a:lstStyle/>
        <a:p>
          <a:pPr rtl="1"/>
          <a:endParaRPr lang="ar-EG"/>
        </a:p>
      </dgm:t>
    </dgm:pt>
  </dgm:ptLst>
  <dgm:cxnLst>
    <dgm:cxn modelId="{0CBE0150-64B9-4172-91FE-314912C75110}" type="presOf" srcId="{9224F9C1-A011-4C49-B142-6048D2E5BF12}" destId="{C4CC3EEC-9B0C-481C-BA6D-6139486B5FC5}" srcOrd="0" destOrd="0" presId="urn:microsoft.com/office/officeart/2005/8/layout/chevron2"/>
    <dgm:cxn modelId="{20864D03-AC7E-4E15-9F2B-9FBF4F53AEFE}" srcId="{5F606C25-71F5-44DC-ADF3-A22462E6D251}" destId="{9224F9C1-A011-4C49-B142-6048D2E5BF12}" srcOrd="0" destOrd="0" parTransId="{87B51A5A-F3E3-4C89-83EA-5D7F5786AE0A}" sibTransId="{20010BF5-A5EE-41FC-A179-DFB494B7927D}"/>
    <dgm:cxn modelId="{0E683E1B-9B97-41AC-9009-063DAAE9A65D}" type="presOf" srcId="{5F606C25-71F5-44DC-ADF3-A22462E6D251}" destId="{A800261A-07C9-4EAF-8B36-13A8F00C8852}" srcOrd="0" destOrd="0" presId="urn:microsoft.com/office/officeart/2005/8/layout/chevron2"/>
    <dgm:cxn modelId="{34C9F586-83C4-4E09-93EF-8002E1B52177}" srcId="{29E0F7B8-8DF1-4D09-B6A4-50E2E74EAB62}" destId="{5F606C25-71F5-44DC-ADF3-A22462E6D251}" srcOrd="0" destOrd="0" parTransId="{7A5F8432-8737-40D9-AA8D-B2149D3B6D60}" sibTransId="{72F4F7D6-F3F6-4478-8E2B-6F7C97833B5F}"/>
    <dgm:cxn modelId="{943838CF-9A4B-4517-89DD-0D1CC2A6F6FA}" type="presOf" srcId="{29E0F7B8-8DF1-4D09-B6A4-50E2E74EAB62}" destId="{94EDAD3D-BBA8-46A8-8066-CEBD40AB0962}" srcOrd="0" destOrd="0" presId="urn:microsoft.com/office/officeart/2005/8/layout/chevron2"/>
    <dgm:cxn modelId="{74783A44-53A5-4D9B-B632-BFB26095B649}" type="presParOf" srcId="{94EDAD3D-BBA8-46A8-8066-CEBD40AB0962}" destId="{BFC1F54C-7806-44C6-BE5E-3BC2809C426E}" srcOrd="0" destOrd="0" presId="urn:microsoft.com/office/officeart/2005/8/layout/chevron2"/>
    <dgm:cxn modelId="{EDAA5CCF-5951-4F66-9256-DCF63C967B4A}" type="presParOf" srcId="{BFC1F54C-7806-44C6-BE5E-3BC2809C426E}" destId="{A800261A-07C9-4EAF-8B36-13A8F00C8852}" srcOrd="0" destOrd="0" presId="urn:microsoft.com/office/officeart/2005/8/layout/chevron2"/>
    <dgm:cxn modelId="{5CE563EA-4B0E-4F35-88F1-70DFDEFFA8E4}" type="presParOf" srcId="{BFC1F54C-7806-44C6-BE5E-3BC2809C426E}" destId="{C4CC3EEC-9B0C-481C-BA6D-6139486B5FC5}"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A1C284FA-086B-4762-B4B7-A1C854A825A1}" type="doc">
      <dgm:prSet loTypeId="urn:microsoft.com/office/officeart/2005/8/layout/chevron2" loCatId="process" qsTypeId="urn:microsoft.com/office/officeart/2005/8/quickstyle/3d8" qsCatId="3D" csTypeId="urn:microsoft.com/office/officeart/2005/8/colors/colorful1" csCatId="colorful" phldr="1"/>
      <dgm:spPr/>
      <dgm:t>
        <a:bodyPr/>
        <a:lstStyle/>
        <a:p>
          <a:pPr rtl="1"/>
          <a:endParaRPr lang="ar-EG"/>
        </a:p>
      </dgm:t>
    </dgm:pt>
    <dgm:pt modelId="{22FBB03C-CBDD-4138-9AF4-38508C3A928B}">
      <dgm:prSet custT="1"/>
      <dgm:spPr/>
      <dgm:t>
        <a:bodyPr/>
        <a:lstStyle/>
        <a:p>
          <a:pPr rtl="1"/>
          <a:r>
            <a:rPr lang="ar-SA" sz="5400" b="1" i="0" baseline="0" dirty="0" smtClean="0"/>
            <a:t>الدرس الثانى</a:t>
          </a:r>
          <a:endParaRPr lang="ar-SA" sz="5400" b="1" i="0" dirty="0"/>
        </a:p>
      </dgm:t>
    </dgm:pt>
    <dgm:pt modelId="{483E7D6B-8B4F-454F-80D2-F15A03B6F840}" type="parTrans" cxnId="{0DB5C4EC-D9F0-4BF1-AE8C-D6B4AAC0A2F0}">
      <dgm:prSet/>
      <dgm:spPr/>
      <dgm:t>
        <a:bodyPr/>
        <a:lstStyle/>
        <a:p>
          <a:pPr rtl="1"/>
          <a:endParaRPr lang="ar-EG"/>
        </a:p>
      </dgm:t>
    </dgm:pt>
    <dgm:pt modelId="{15E155F8-78ED-46B0-8CC5-D5F6384E01A9}" type="sibTrans" cxnId="{0DB5C4EC-D9F0-4BF1-AE8C-D6B4AAC0A2F0}">
      <dgm:prSet/>
      <dgm:spPr/>
      <dgm:t>
        <a:bodyPr/>
        <a:lstStyle/>
        <a:p>
          <a:pPr rtl="1"/>
          <a:endParaRPr lang="ar-EG"/>
        </a:p>
      </dgm:t>
    </dgm:pt>
    <dgm:pt modelId="{2686A91E-F317-44F7-ADA8-D0C42AB21A3C}">
      <dgm:prSet custT="1"/>
      <dgm:spPr/>
      <dgm:t>
        <a:bodyPr/>
        <a:lstStyle/>
        <a:p>
          <a:pPr algn="ctr" rtl="1"/>
          <a:r>
            <a:rPr lang="ar-SA" sz="9600" b="1" dirty="0" smtClean="0">
              <a:latin typeface="Times New Roman" pitchFamily="18" charset="0"/>
              <a:cs typeface="Times New Roman" pitchFamily="18" charset="0"/>
            </a:rPr>
            <a:t>تضاعف </a:t>
          </a:r>
          <a:r>
            <a:rPr lang="en-US" sz="9600" b="1" dirty="0" smtClean="0">
              <a:latin typeface="Times New Roman" pitchFamily="18" charset="0"/>
              <a:cs typeface="Times New Roman" pitchFamily="18" charset="0"/>
            </a:rPr>
            <a:t>DNA</a:t>
          </a:r>
          <a:endParaRPr lang="ar-EG" sz="9600" b="1" dirty="0">
            <a:latin typeface="Times New Roman" pitchFamily="18" charset="0"/>
            <a:cs typeface="Times New Roman" pitchFamily="18" charset="0"/>
          </a:endParaRPr>
        </a:p>
      </dgm:t>
    </dgm:pt>
    <dgm:pt modelId="{4607992B-B15A-4CC4-B085-8036D83C3AC4}" type="parTrans" cxnId="{9ED4DA1A-E8C3-4212-A102-2CDF62668E44}">
      <dgm:prSet/>
      <dgm:spPr/>
      <dgm:t>
        <a:bodyPr/>
        <a:lstStyle/>
        <a:p>
          <a:pPr rtl="1"/>
          <a:endParaRPr lang="ar-EG"/>
        </a:p>
      </dgm:t>
    </dgm:pt>
    <dgm:pt modelId="{0E4A8C6D-F6D3-4BDA-B823-7B70B75F78FC}" type="sibTrans" cxnId="{9ED4DA1A-E8C3-4212-A102-2CDF62668E44}">
      <dgm:prSet/>
      <dgm:spPr/>
      <dgm:t>
        <a:bodyPr/>
        <a:lstStyle/>
        <a:p>
          <a:pPr rtl="1"/>
          <a:endParaRPr lang="ar-EG"/>
        </a:p>
      </dgm:t>
    </dgm:pt>
    <dgm:pt modelId="{AEEFBCC7-4FBF-44BA-A6F6-8F1DE9E71098}" type="pres">
      <dgm:prSet presAssocID="{A1C284FA-086B-4762-B4B7-A1C854A825A1}" presName="linearFlow" presStyleCnt="0">
        <dgm:presLayoutVars>
          <dgm:dir/>
          <dgm:animLvl val="lvl"/>
          <dgm:resizeHandles val="exact"/>
        </dgm:presLayoutVars>
      </dgm:prSet>
      <dgm:spPr/>
      <dgm:t>
        <a:bodyPr/>
        <a:lstStyle/>
        <a:p>
          <a:pPr rtl="1"/>
          <a:endParaRPr lang="ar-EG"/>
        </a:p>
      </dgm:t>
    </dgm:pt>
    <dgm:pt modelId="{F0E85E28-F5F7-446D-8EDA-2C17CC522ACE}" type="pres">
      <dgm:prSet presAssocID="{22FBB03C-CBDD-4138-9AF4-38508C3A928B}" presName="composite" presStyleCnt="0"/>
      <dgm:spPr/>
    </dgm:pt>
    <dgm:pt modelId="{9727F004-85ED-49B5-B0DD-B585D2A2CF6F}" type="pres">
      <dgm:prSet presAssocID="{22FBB03C-CBDD-4138-9AF4-38508C3A928B}" presName="parentText" presStyleLbl="alignNode1" presStyleIdx="0" presStyleCnt="1">
        <dgm:presLayoutVars>
          <dgm:chMax val="1"/>
          <dgm:bulletEnabled val="1"/>
        </dgm:presLayoutVars>
      </dgm:prSet>
      <dgm:spPr/>
      <dgm:t>
        <a:bodyPr/>
        <a:lstStyle/>
        <a:p>
          <a:pPr rtl="1"/>
          <a:endParaRPr lang="ar-EG"/>
        </a:p>
      </dgm:t>
    </dgm:pt>
    <dgm:pt modelId="{C6793817-815A-49FE-B0D7-BFD8F333845D}" type="pres">
      <dgm:prSet presAssocID="{22FBB03C-CBDD-4138-9AF4-38508C3A928B}" presName="descendantText" presStyleLbl="alignAcc1" presStyleIdx="0" presStyleCnt="1">
        <dgm:presLayoutVars>
          <dgm:bulletEnabled val="1"/>
        </dgm:presLayoutVars>
      </dgm:prSet>
      <dgm:spPr/>
      <dgm:t>
        <a:bodyPr/>
        <a:lstStyle/>
        <a:p>
          <a:pPr rtl="1"/>
          <a:endParaRPr lang="ar-EG"/>
        </a:p>
      </dgm:t>
    </dgm:pt>
  </dgm:ptLst>
  <dgm:cxnLst>
    <dgm:cxn modelId="{152D9745-345B-4981-9299-C3826636514E}" type="presOf" srcId="{22FBB03C-CBDD-4138-9AF4-38508C3A928B}" destId="{9727F004-85ED-49B5-B0DD-B585D2A2CF6F}" srcOrd="0" destOrd="0" presId="urn:microsoft.com/office/officeart/2005/8/layout/chevron2"/>
    <dgm:cxn modelId="{2E8CDBF8-41EB-41AA-9B52-0EB840A556F5}" type="presOf" srcId="{2686A91E-F317-44F7-ADA8-D0C42AB21A3C}" destId="{C6793817-815A-49FE-B0D7-BFD8F333845D}" srcOrd="0" destOrd="0" presId="urn:microsoft.com/office/officeart/2005/8/layout/chevron2"/>
    <dgm:cxn modelId="{300C5BBD-16D6-4C89-8E3E-BCE0F421AD02}" type="presOf" srcId="{A1C284FA-086B-4762-B4B7-A1C854A825A1}" destId="{AEEFBCC7-4FBF-44BA-A6F6-8F1DE9E71098}" srcOrd="0" destOrd="0" presId="urn:microsoft.com/office/officeart/2005/8/layout/chevron2"/>
    <dgm:cxn modelId="{0DB5C4EC-D9F0-4BF1-AE8C-D6B4AAC0A2F0}" srcId="{A1C284FA-086B-4762-B4B7-A1C854A825A1}" destId="{22FBB03C-CBDD-4138-9AF4-38508C3A928B}" srcOrd="0" destOrd="0" parTransId="{483E7D6B-8B4F-454F-80D2-F15A03B6F840}" sibTransId="{15E155F8-78ED-46B0-8CC5-D5F6384E01A9}"/>
    <dgm:cxn modelId="{9ED4DA1A-E8C3-4212-A102-2CDF62668E44}" srcId="{22FBB03C-CBDD-4138-9AF4-38508C3A928B}" destId="{2686A91E-F317-44F7-ADA8-D0C42AB21A3C}" srcOrd="0" destOrd="0" parTransId="{4607992B-B15A-4CC4-B085-8036D83C3AC4}" sibTransId="{0E4A8C6D-F6D3-4BDA-B823-7B70B75F78FC}"/>
    <dgm:cxn modelId="{50639230-098F-41E2-9C4A-A61ADA50E459}" type="presParOf" srcId="{AEEFBCC7-4FBF-44BA-A6F6-8F1DE9E71098}" destId="{F0E85E28-F5F7-446D-8EDA-2C17CC522ACE}" srcOrd="0" destOrd="0" presId="urn:microsoft.com/office/officeart/2005/8/layout/chevron2"/>
    <dgm:cxn modelId="{52222737-48D9-4251-B717-CBB71AB328C2}" type="presParOf" srcId="{F0E85E28-F5F7-446D-8EDA-2C17CC522ACE}" destId="{9727F004-85ED-49B5-B0DD-B585D2A2CF6F}" srcOrd="0" destOrd="0" presId="urn:microsoft.com/office/officeart/2005/8/layout/chevron2"/>
    <dgm:cxn modelId="{1D4FECAE-735B-467D-B4BA-B6974AA6F4C6}" type="presParOf" srcId="{F0E85E28-F5F7-446D-8EDA-2C17CC522ACE}" destId="{C6793817-815A-49FE-B0D7-BFD8F333845D}"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8B273641-432D-4690-85CE-4372032C30F0}" type="doc">
      <dgm:prSet loTypeId="urn:microsoft.com/office/officeart/2005/8/layout/chevron2" loCatId="process" qsTypeId="urn:microsoft.com/office/officeart/2005/8/quickstyle/simple1" qsCatId="simple" csTypeId="urn:microsoft.com/office/officeart/2005/8/colors/accent2_5" csCatId="accent2" phldr="1"/>
      <dgm:spPr/>
      <dgm:t>
        <a:bodyPr/>
        <a:lstStyle/>
        <a:p>
          <a:pPr rtl="1"/>
          <a:endParaRPr lang="ar-EG"/>
        </a:p>
      </dgm:t>
    </dgm:pt>
    <dgm:pt modelId="{817D8825-266E-4CF5-AD04-FCCBCB671C24}">
      <dgm:prSet custT="1"/>
      <dgm:spPr/>
      <dgm:t>
        <a:bodyPr/>
        <a:lstStyle/>
        <a:p>
          <a:pPr rtl="1"/>
          <a:r>
            <a:rPr lang="ar-SA" sz="8800" b="1" i="0" baseline="0" dirty="0" smtClean="0">
              <a:latin typeface="Times New Roman" pitchFamily="18" charset="0"/>
              <a:cs typeface="Times New Roman" pitchFamily="18" charset="0"/>
            </a:rPr>
            <a:t>الدرس </a:t>
          </a:r>
          <a:r>
            <a:rPr lang="ar-SA" sz="8800" b="1" i="0" baseline="0" dirty="0" smtClean="0">
              <a:latin typeface="Times New Roman" pitchFamily="18" charset="0"/>
              <a:cs typeface="Times New Roman" pitchFamily="18" charset="0"/>
            </a:rPr>
            <a:t>الثالث</a:t>
          </a:r>
          <a:endParaRPr lang="ar-SA" sz="5400" b="1" i="0" dirty="0">
            <a:latin typeface="Times New Roman" pitchFamily="18" charset="0"/>
            <a:cs typeface="Times New Roman" pitchFamily="18" charset="0"/>
          </a:endParaRPr>
        </a:p>
      </dgm:t>
    </dgm:pt>
    <dgm:pt modelId="{72B0E9A0-EE68-4674-81CA-53896CCBF260}" type="parTrans" cxnId="{86F06BA2-6A92-45BE-8823-ECF4264C6039}">
      <dgm:prSet/>
      <dgm:spPr/>
      <dgm:t>
        <a:bodyPr/>
        <a:lstStyle/>
        <a:p>
          <a:pPr rtl="1"/>
          <a:endParaRPr lang="ar-EG"/>
        </a:p>
      </dgm:t>
    </dgm:pt>
    <dgm:pt modelId="{BD9311D5-9292-45F4-8F19-6F60610716ED}" type="sibTrans" cxnId="{86F06BA2-6A92-45BE-8823-ECF4264C6039}">
      <dgm:prSet/>
      <dgm:spPr/>
      <dgm:t>
        <a:bodyPr/>
        <a:lstStyle/>
        <a:p>
          <a:pPr rtl="1"/>
          <a:endParaRPr lang="ar-EG"/>
        </a:p>
      </dgm:t>
    </dgm:pt>
    <dgm:pt modelId="{F4BC1E38-6310-4317-945B-197AFE11A2BB}">
      <dgm:prSet custT="1"/>
      <dgm:spPr>
        <a:solidFill>
          <a:srgbClr val="FFFF00">
            <a:alpha val="90000"/>
          </a:srgbClr>
        </a:solidFill>
        <a:ln>
          <a:solidFill>
            <a:srgbClr val="FFFF00">
              <a:alpha val="90000"/>
            </a:srgbClr>
          </a:solidFill>
        </a:ln>
      </dgm:spPr>
      <dgm:t>
        <a:bodyPr/>
        <a:lstStyle/>
        <a:p>
          <a:pPr algn="just" rtl="1"/>
          <a:r>
            <a:rPr lang="en-US" sz="8000" b="1" dirty="0" smtClean="0">
              <a:latin typeface="Times New Roman" pitchFamily="18" charset="0"/>
              <a:cs typeface="Times New Roman" pitchFamily="18" charset="0"/>
            </a:rPr>
            <a:t>RNA </a:t>
          </a:r>
          <a:r>
            <a:rPr lang="ar-SA" sz="8000" b="1" dirty="0" smtClean="0">
              <a:latin typeface="Times New Roman" pitchFamily="18" charset="0"/>
              <a:cs typeface="Times New Roman" pitchFamily="18" charset="0"/>
            </a:rPr>
            <a:t> و</a:t>
          </a:r>
          <a:r>
            <a:rPr lang="en-US" sz="8000" b="1" dirty="0" smtClean="0">
              <a:latin typeface="Times New Roman" pitchFamily="18" charset="0"/>
              <a:cs typeface="Times New Roman" pitchFamily="18" charset="0"/>
            </a:rPr>
            <a:t> DNA </a:t>
          </a:r>
          <a:r>
            <a:rPr lang="ar-SA" sz="8000" b="1" dirty="0" smtClean="0">
              <a:latin typeface="Times New Roman" pitchFamily="18" charset="0"/>
              <a:cs typeface="Times New Roman" pitchFamily="18" charset="0"/>
            </a:rPr>
            <a:t> والبروتين   </a:t>
          </a:r>
          <a:endParaRPr lang="ar-EG" sz="8000" b="1" dirty="0">
            <a:solidFill>
              <a:srgbClr val="00B0F0"/>
            </a:solidFill>
            <a:latin typeface="Times New Roman" pitchFamily="18" charset="0"/>
            <a:cs typeface="Times New Roman" pitchFamily="18" charset="0"/>
          </a:endParaRPr>
        </a:p>
      </dgm:t>
    </dgm:pt>
    <dgm:pt modelId="{2D84FEFE-796D-4CC9-8ECE-08DFC1844C44}" type="parTrans" cxnId="{5247B123-FBD9-4F55-BCA3-C4C1FCAB08AD}">
      <dgm:prSet/>
      <dgm:spPr/>
      <dgm:t>
        <a:bodyPr/>
        <a:lstStyle/>
        <a:p>
          <a:pPr rtl="1"/>
          <a:endParaRPr lang="ar-EG"/>
        </a:p>
      </dgm:t>
    </dgm:pt>
    <dgm:pt modelId="{ACB51F42-4242-4D43-B212-2CFB017719CD}" type="sibTrans" cxnId="{5247B123-FBD9-4F55-BCA3-C4C1FCAB08AD}">
      <dgm:prSet/>
      <dgm:spPr/>
      <dgm:t>
        <a:bodyPr/>
        <a:lstStyle/>
        <a:p>
          <a:pPr rtl="1"/>
          <a:endParaRPr lang="ar-EG"/>
        </a:p>
      </dgm:t>
    </dgm:pt>
    <dgm:pt modelId="{6098C3BE-543E-43A8-B99A-294977A26BEA}" type="pres">
      <dgm:prSet presAssocID="{8B273641-432D-4690-85CE-4372032C30F0}" presName="linearFlow" presStyleCnt="0">
        <dgm:presLayoutVars>
          <dgm:dir/>
          <dgm:animLvl val="lvl"/>
          <dgm:resizeHandles val="exact"/>
        </dgm:presLayoutVars>
      </dgm:prSet>
      <dgm:spPr/>
      <dgm:t>
        <a:bodyPr/>
        <a:lstStyle/>
        <a:p>
          <a:pPr rtl="1"/>
          <a:endParaRPr lang="ar-EG"/>
        </a:p>
      </dgm:t>
    </dgm:pt>
    <dgm:pt modelId="{FA05EC39-B257-40E6-96AD-5CBBFB855FA3}" type="pres">
      <dgm:prSet presAssocID="{817D8825-266E-4CF5-AD04-FCCBCB671C24}" presName="composite" presStyleCnt="0"/>
      <dgm:spPr/>
    </dgm:pt>
    <dgm:pt modelId="{232DDE66-B6E9-42F1-AB46-CB580477029A}" type="pres">
      <dgm:prSet presAssocID="{817D8825-266E-4CF5-AD04-FCCBCB671C24}" presName="parentText" presStyleLbl="alignNode1" presStyleIdx="0" presStyleCnt="1">
        <dgm:presLayoutVars>
          <dgm:chMax val="1"/>
          <dgm:bulletEnabled val="1"/>
        </dgm:presLayoutVars>
      </dgm:prSet>
      <dgm:spPr/>
      <dgm:t>
        <a:bodyPr/>
        <a:lstStyle/>
        <a:p>
          <a:pPr rtl="1"/>
          <a:endParaRPr lang="ar-EG"/>
        </a:p>
      </dgm:t>
    </dgm:pt>
    <dgm:pt modelId="{FED41F36-6452-4CC0-8E35-3AB9D33F7409}" type="pres">
      <dgm:prSet presAssocID="{817D8825-266E-4CF5-AD04-FCCBCB671C24}" presName="descendantText" presStyleLbl="alignAcc1" presStyleIdx="0" presStyleCnt="1">
        <dgm:presLayoutVars>
          <dgm:bulletEnabled val="1"/>
        </dgm:presLayoutVars>
      </dgm:prSet>
      <dgm:spPr/>
      <dgm:t>
        <a:bodyPr/>
        <a:lstStyle/>
        <a:p>
          <a:pPr rtl="1"/>
          <a:endParaRPr lang="ar-EG"/>
        </a:p>
      </dgm:t>
    </dgm:pt>
  </dgm:ptLst>
  <dgm:cxnLst>
    <dgm:cxn modelId="{86F06BA2-6A92-45BE-8823-ECF4264C6039}" srcId="{8B273641-432D-4690-85CE-4372032C30F0}" destId="{817D8825-266E-4CF5-AD04-FCCBCB671C24}" srcOrd="0" destOrd="0" parTransId="{72B0E9A0-EE68-4674-81CA-53896CCBF260}" sibTransId="{BD9311D5-9292-45F4-8F19-6F60610716ED}"/>
    <dgm:cxn modelId="{5247B123-FBD9-4F55-BCA3-C4C1FCAB08AD}" srcId="{817D8825-266E-4CF5-AD04-FCCBCB671C24}" destId="{F4BC1E38-6310-4317-945B-197AFE11A2BB}" srcOrd="0" destOrd="0" parTransId="{2D84FEFE-796D-4CC9-8ECE-08DFC1844C44}" sibTransId="{ACB51F42-4242-4D43-B212-2CFB017719CD}"/>
    <dgm:cxn modelId="{B584647B-7405-4261-9949-F04E4E8DFFCC}" type="presOf" srcId="{F4BC1E38-6310-4317-945B-197AFE11A2BB}" destId="{FED41F36-6452-4CC0-8E35-3AB9D33F7409}" srcOrd="0" destOrd="0" presId="urn:microsoft.com/office/officeart/2005/8/layout/chevron2"/>
    <dgm:cxn modelId="{9166189A-81A3-477D-B0FF-F37F1A7256A1}" type="presOf" srcId="{817D8825-266E-4CF5-AD04-FCCBCB671C24}" destId="{232DDE66-B6E9-42F1-AB46-CB580477029A}" srcOrd="0" destOrd="0" presId="urn:microsoft.com/office/officeart/2005/8/layout/chevron2"/>
    <dgm:cxn modelId="{A12F36C1-53AE-4738-8356-8B185569F76D}" type="presOf" srcId="{8B273641-432D-4690-85CE-4372032C30F0}" destId="{6098C3BE-543E-43A8-B99A-294977A26BEA}" srcOrd="0" destOrd="0" presId="urn:microsoft.com/office/officeart/2005/8/layout/chevron2"/>
    <dgm:cxn modelId="{F9D01C13-91E1-46B4-A5B6-CF016F42FAF6}" type="presParOf" srcId="{6098C3BE-543E-43A8-B99A-294977A26BEA}" destId="{FA05EC39-B257-40E6-96AD-5CBBFB855FA3}" srcOrd="0" destOrd="0" presId="urn:microsoft.com/office/officeart/2005/8/layout/chevron2"/>
    <dgm:cxn modelId="{9FBD337E-184D-4763-A11D-083BFA4C73BF}" type="presParOf" srcId="{FA05EC39-B257-40E6-96AD-5CBBFB855FA3}" destId="{232DDE66-B6E9-42F1-AB46-CB580477029A}" srcOrd="0" destOrd="0" presId="urn:microsoft.com/office/officeart/2005/8/layout/chevron2"/>
    <dgm:cxn modelId="{3BDE366D-B5F7-4F81-90ED-C32208F9E9FF}" type="presParOf" srcId="{FA05EC39-B257-40E6-96AD-5CBBFB855FA3}" destId="{FED41F36-6452-4CC0-8E35-3AB9D33F7409}" srcOrd="1" destOrd="0" presId="urn:microsoft.com/office/officeart/2005/8/layout/chevron2"/>
  </dgm:cxnLst>
  <dgm:bg/>
  <dgm:whole/>
</dgm:dataModel>
</file>

<file path=ppt/diagrams/data5.xml><?xml version="1.0" encoding="utf-8"?>
<dgm:dataModel xmlns:dgm="http://schemas.openxmlformats.org/drawingml/2006/diagram" xmlns:a="http://schemas.openxmlformats.org/drawingml/2006/main">
  <dgm:ptLst>
    <dgm:pt modelId="{29E0F7B8-8DF1-4D09-B6A4-50E2E74EAB62}" type="doc">
      <dgm:prSet loTypeId="urn:microsoft.com/office/officeart/2005/8/layout/chevron2" loCatId="process" qsTypeId="urn:microsoft.com/office/officeart/2005/8/quickstyle/3d9" qsCatId="3D" csTypeId="urn:microsoft.com/office/officeart/2005/8/colors/colorful1" csCatId="colorful" phldr="1"/>
      <dgm:spPr/>
      <dgm:t>
        <a:bodyPr/>
        <a:lstStyle/>
        <a:p>
          <a:pPr rtl="1"/>
          <a:endParaRPr lang="ar-EG"/>
        </a:p>
      </dgm:t>
    </dgm:pt>
    <dgm:pt modelId="{5F606C25-71F5-44DC-ADF3-A22462E6D251}">
      <dgm:prSet/>
      <dgm:spPr/>
      <dgm:t>
        <a:bodyPr/>
        <a:lstStyle/>
        <a:p>
          <a:pPr rtl="1"/>
          <a:r>
            <a:rPr lang="ar-SA" b="1" i="0" baseline="0" dirty="0" smtClean="0"/>
            <a:t> </a:t>
          </a:r>
          <a:endParaRPr lang="ar-SA" b="1" i="0" dirty="0"/>
        </a:p>
      </dgm:t>
    </dgm:pt>
    <dgm:pt modelId="{7A5F8432-8737-40D9-AA8D-B2149D3B6D60}" type="parTrans" cxnId="{34C9F586-83C4-4E09-93EF-8002E1B52177}">
      <dgm:prSet/>
      <dgm:spPr/>
      <dgm:t>
        <a:bodyPr/>
        <a:lstStyle/>
        <a:p>
          <a:pPr rtl="1"/>
          <a:endParaRPr lang="ar-EG"/>
        </a:p>
      </dgm:t>
    </dgm:pt>
    <dgm:pt modelId="{72F4F7D6-F3F6-4478-8E2B-6F7C97833B5F}" type="sibTrans" cxnId="{34C9F586-83C4-4E09-93EF-8002E1B52177}">
      <dgm:prSet/>
      <dgm:spPr/>
      <dgm:t>
        <a:bodyPr/>
        <a:lstStyle/>
        <a:p>
          <a:pPr rtl="1"/>
          <a:endParaRPr lang="ar-EG"/>
        </a:p>
      </dgm:t>
    </dgm:pt>
    <dgm:pt modelId="{9224F9C1-A011-4C49-B142-6048D2E5BF12}">
      <dgm:prSet/>
      <dgm:spPr/>
      <dgm:t>
        <a:bodyPr/>
        <a:lstStyle/>
        <a:p>
          <a:pPr algn="ctr" rtl="1"/>
          <a:r>
            <a:rPr lang="ar-SA" b="1" dirty="0" smtClean="0"/>
            <a:t>الربط مع الحياة</a:t>
          </a:r>
          <a:endParaRPr lang="ar-EG" dirty="0"/>
        </a:p>
      </dgm:t>
    </dgm:pt>
    <dgm:pt modelId="{87B51A5A-F3E3-4C89-83EA-5D7F5786AE0A}" type="parTrans" cxnId="{20864D03-AC7E-4E15-9F2B-9FBF4F53AEFE}">
      <dgm:prSet/>
      <dgm:spPr/>
      <dgm:t>
        <a:bodyPr/>
        <a:lstStyle/>
        <a:p>
          <a:pPr rtl="1"/>
          <a:endParaRPr lang="ar-EG"/>
        </a:p>
      </dgm:t>
    </dgm:pt>
    <dgm:pt modelId="{20010BF5-A5EE-41FC-A179-DFB494B7927D}" type="sibTrans" cxnId="{20864D03-AC7E-4E15-9F2B-9FBF4F53AEFE}">
      <dgm:prSet/>
      <dgm:spPr/>
      <dgm:t>
        <a:bodyPr/>
        <a:lstStyle/>
        <a:p>
          <a:pPr rtl="1"/>
          <a:endParaRPr lang="ar-EG"/>
        </a:p>
      </dgm:t>
    </dgm:pt>
    <dgm:pt modelId="{94EDAD3D-BBA8-46A8-8066-CEBD40AB0962}" type="pres">
      <dgm:prSet presAssocID="{29E0F7B8-8DF1-4D09-B6A4-50E2E74EAB62}" presName="linearFlow" presStyleCnt="0">
        <dgm:presLayoutVars>
          <dgm:dir/>
          <dgm:animLvl val="lvl"/>
          <dgm:resizeHandles val="exact"/>
        </dgm:presLayoutVars>
      </dgm:prSet>
      <dgm:spPr/>
      <dgm:t>
        <a:bodyPr/>
        <a:lstStyle/>
        <a:p>
          <a:pPr rtl="1"/>
          <a:endParaRPr lang="ar-EG"/>
        </a:p>
      </dgm:t>
    </dgm:pt>
    <dgm:pt modelId="{BFC1F54C-7806-44C6-BE5E-3BC2809C426E}" type="pres">
      <dgm:prSet presAssocID="{5F606C25-71F5-44DC-ADF3-A22462E6D251}" presName="composite" presStyleCnt="0"/>
      <dgm:spPr/>
    </dgm:pt>
    <dgm:pt modelId="{A800261A-07C9-4EAF-8B36-13A8F00C8852}" type="pres">
      <dgm:prSet presAssocID="{5F606C25-71F5-44DC-ADF3-A22462E6D251}" presName="parentText" presStyleLbl="alignNode1" presStyleIdx="0" presStyleCnt="1">
        <dgm:presLayoutVars>
          <dgm:chMax val="1"/>
          <dgm:bulletEnabled val="1"/>
        </dgm:presLayoutVars>
      </dgm:prSet>
      <dgm:spPr/>
      <dgm:t>
        <a:bodyPr/>
        <a:lstStyle/>
        <a:p>
          <a:pPr rtl="1"/>
          <a:endParaRPr lang="ar-EG"/>
        </a:p>
      </dgm:t>
    </dgm:pt>
    <dgm:pt modelId="{C4CC3EEC-9B0C-481C-BA6D-6139486B5FC5}" type="pres">
      <dgm:prSet presAssocID="{5F606C25-71F5-44DC-ADF3-A22462E6D251}" presName="descendantText" presStyleLbl="alignAcc1" presStyleIdx="0" presStyleCnt="1">
        <dgm:presLayoutVars>
          <dgm:bulletEnabled val="1"/>
        </dgm:presLayoutVars>
      </dgm:prSet>
      <dgm:spPr/>
      <dgm:t>
        <a:bodyPr/>
        <a:lstStyle/>
        <a:p>
          <a:pPr rtl="1"/>
          <a:endParaRPr lang="ar-EG"/>
        </a:p>
      </dgm:t>
    </dgm:pt>
  </dgm:ptLst>
  <dgm:cxnLst>
    <dgm:cxn modelId="{20864D03-AC7E-4E15-9F2B-9FBF4F53AEFE}" srcId="{5F606C25-71F5-44DC-ADF3-A22462E6D251}" destId="{9224F9C1-A011-4C49-B142-6048D2E5BF12}" srcOrd="0" destOrd="0" parTransId="{87B51A5A-F3E3-4C89-83EA-5D7F5786AE0A}" sibTransId="{20010BF5-A5EE-41FC-A179-DFB494B7927D}"/>
    <dgm:cxn modelId="{14D4EE9A-344C-43C0-90B4-3F483A2ED390}" type="presOf" srcId="{29E0F7B8-8DF1-4D09-B6A4-50E2E74EAB62}" destId="{94EDAD3D-BBA8-46A8-8066-CEBD40AB0962}" srcOrd="0" destOrd="0" presId="urn:microsoft.com/office/officeart/2005/8/layout/chevron2"/>
    <dgm:cxn modelId="{34C9F586-83C4-4E09-93EF-8002E1B52177}" srcId="{29E0F7B8-8DF1-4D09-B6A4-50E2E74EAB62}" destId="{5F606C25-71F5-44DC-ADF3-A22462E6D251}" srcOrd="0" destOrd="0" parTransId="{7A5F8432-8737-40D9-AA8D-B2149D3B6D60}" sibTransId="{72F4F7D6-F3F6-4478-8E2B-6F7C97833B5F}"/>
    <dgm:cxn modelId="{553A8EE0-DEFB-4171-9025-53A2185137D7}" type="presOf" srcId="{9224F9C1-A011-4C49-B142-6048D2E5BF12}" destId="{C4CC3EEC-9B0C-481C-BA6D-6139486B5FC5}" srcOrd="0" destOrd="0" presId="urn:microsoft.com/office/officeart/2005/8/layout/chevron2"/>
    <dgm:cxn modelId="{C3893D94-DD7A-41D3-9F85-A9849CC3D5DA}" type="presOf" srcId="{5F606C25-71F5-44DC-ADF3-A22462E6D251}" destId="{A800261A-07C9-4EAF-8B36-13A8F00C8852}" srcOrd="0" destOrd="0" presId="urn:microsoft.com/office/officeart/2005/8/layout/chevron2"/>
    <dgm:cxn modelId="{45513D5C-7B96-4B76-81FE-C7E7156BE317}" type="presParOf" srcId="{94EDAD3D-BBA8-46A8-8066-CEBD40AB0962}" destId="{BFC1F54C-7806-44C6-BE5E-3BC2809C426E}" srcOrd="0" destOrd="0" presId="urn:microsoft.com/office/officeart/2005/8/layout/chevron2"/>
    <dgm:cxn modelId="{FB13FE11-2C0E-487B-946F-B21461B69780}" type="presParOf" srcId="{BFC1F54C-7806-44C6-BE5E-3BC2809C426E}" destId="{A800261A-07C9-4EAF-8B36-13A8F00C8852}" srcOrd="0" destOrd="0" presId="urn:microsoft.com/office/officeart/2005/8/layout/chevron2"/>
    <dgm:cxn modelId="{E900F7F7-42BE-48B5-BED9-B4ED2DDBA666}" type="presParOf" srcId="{BFC1F54C-7806-44C6-BE5E-3BC2809C426E}" destId="{C4CC3EEC-9B0C-481C-BA6D-6139486B5FC5}" srcOrd="1" destOrd="0" presId="urn:microsoft.com/office/officeart/2005/8/layout/chevron2"/>
  </dgm:cxnLst>
  <dgm:bg/>
  <dgm:whole/>
</dgm:dataModel>
</file>

<file path=ppt/diagrams/data6.xml><?xml version="1.0" encoding="utf-8"?>
<dgm:dataModel xmlns:dgm="http://schemas.openxmlformats.org/drawingml/2006/diagram" xmlns:a="http://schemas.openxmlformats.org/drawingml/2006/main">
  <dgm:ptLst>
    <dgm:pt modelId="{A1C284FA-086B-4762-B4B7-A1C854A825A1}" type="doc">
      <dgm:prSet loTypeId="urn:microsoft.com/office/officeart/2005/8/layout/chevron2" loCatId="process" qsTypeId="urn:microsoft.com/office/officeart/2005/8/quickstyle/3d8" qsCatId="3D" csTypeId="urn:microsoft.com/office/officeart/2005/8/colors/colorful1" csCatId="colorful" phldr="1"/>
      <dgm:spPr/>
      <dgm:t>
        <a:bodyPr/>
        <a:lstStyle/>
        <a:p>
          <a:pPr rtl="1"/>
          <a:endParaRPr lang="ar-EG"/>
        </a:p>
      </dgm:t>
    </dgm:pt>
    <dgm:pt modelId="{22FBB03C-CBDD-4138-9AF4-38508C3A928B}">
      <dgm:prSet custT="1"/>
      <dgm:spPr/>
      <dgm:t>
        <a:bodyPr/>
        <a:lstStyle/>
        <a:p>
          <a:pPr rtl="1"/>
          <a:r>
            <a:rPr lang="ar-SA" sz="5400" b="1" i="0" baseline="0" dirty="0" smtClean="0"/>
            <a:t>الدرس </a:t>
          </a:r>
          <a:r>
            <a:rPr lang="ar-SA" sz="5400" b="1" i="0" baseline="0" dirty="0" smtClean="0"/>
            <a:t>الرابع</a:t>
          </a:r>
          <a:endParaRPr lang="ar-SA" sz="5400" b="1" i="0" dirty="0"/>
        </a:p>
      </dgm:t>
    </dgm:pt>
    <dgm:pt modelId="{483E7D6B-8B4F-454F-80D2-F15A03B6F840}" type="parTrans" cxnId="{0DB5C4EC-D9F0-4BF1-AE8C-D6B4AAC0A2F0}">
      <dgm:prSet/>
      <dgm:spPr/>
      <dgm:t>
        <a:bodyPr/>
        <a:lstStyle/>
        <a:p>
          <a:pPr rtl="1"/>
          <a:endParaRPr lang="ar-EG"/>
        </a:p>
      </dgm:t>
    </dgm:pt>
    <dgm:pt modelId="{15E155F8-78ED-46B0-8CC5-D5F6384E01A9}" type="sibTrans" cxnId="{0DB5C4EC-D9F0-4BF1-AE8C-D6B4AAC0A2F0}">
      <dgm:prSet/>
      <dgm:spPr/>
      <dgm:t>
        <a:bodyPr/>
        <a:lstStyle/>
        <a:p>
          <a:pPr rtl="1"/>
          <a:endParaRPr lang="ar-EG"/>
        </a:p>
      </dgm:t>
    </dgm:pt>
    <dgm:pt modelId="{2686A91E-F317-44F7-ADA8-D0C42AB21A3C}">
      <dgm:prSet custT="1"/>
      <dgm:spPr/>
      <dgm:t>
        <a:bodyPr/>
        <a:lstStyle/>
        <a:p>
          <a:pPr algn="ctr" rtl="1"/>
          <a:r>
            <a:rPr lang="ar-SA" sz="7200" b="1" dirty="0" smtClean="0"/>
            <a:t>التنظيم الجينى والطفرة    </a:t>
          </a:r>
          <a:endParaRPr lang="ar-EG" sz="7200" b="1" dirty="0">
            <a:latin typeface="Times New Roman" pitchFamily="18" charset="0"/>
            <a:cs typeface="Times New Roman" pitchFamily="18" charset="0"/>
          </a:endParaRPr>
        </a:p>
      </dgm:t>
    </dgm:pt>
    <dgm:pt modelId="{4607992B-B15A-4CC4-B085-8036D83C3AC4}" type="parTrans" cxnId="{9ED4DA1A-E8C3-4212-A102-2CDF62668E44}">
      <dgm:prSet/>
      <dgm:spPr/>
      <dgm:t>
        <a:bodyPr/>
        <a:lstStyle/>
        <a:p>
          <a:pPr rtl="1"/>
          <a:endParaRPr lang="ar-EG"/>
        </a:p>
      </dgm:t>
    </dgm:pt>
    <dgm:pt modelId="{0E4A8C6D-F6D3-4BDA-B823-7B70B75F78FC}" type="sibTrans" cxnId="{9ED4DA1A-E8C3-4212-A102-2CDF62668E44}">
      <dgm:prSet/>
      <dgm:spPr/>
      <dgm:t>
        <a:bodyPr/>
        <a:lstStyle/>
        <a:p>
          <a:pPr rtl="1"/>
          <a:endParaRPr lang="ar-EG"/>
        </a:p>
      </dgm:t>
    </dgm:pt>
    <dgm:pt modelId="{AEEFBCC7-4FBF-44BA-A6F6-8F1DE9E71098}" type="pres">
      <dgm:prSet presAssocID="{A1C284FA-086B-4762-B4B7-A1C854A825A1}" presName="linearFlow" presStyleCnt="0">
        <dgm:presLayoutVars>
          <dgm:dir/>
          <dgm:animLvl val="lvl"/>
          <dgm:resizeHandles val="exact"/>
        </dgm:presLayoutVars>
      </dgm:prSet>
      <dgm:spPr/>
      <dgm:t>
        <a:bodyPr/>
        <a:lstStyle/>
        <a:p>
          <a:pPr rtl="1"/>
          <a:endParaRPr lang="ar-EG"/>
        </a:p>
      </dgm:t>
    </dgm:pt>
    <dgm:pt modelId="{F0E85E28-F5F7-446D-8EDA-2C17CC522ACE}" type="pres">
      <dgm:prSet presAssocID="{22FBB03C-CBDD-4138-9AF4-38508C3A928B}" presName="composite" presStyleCnt="0"/>
      <dgm:spPr/>
    </dgm:pt>
    <dgm:pt modelId="{9727F004-85ED-49B5-B0DD-B585D2A2CF6F}" type="pres">
      <dgm:prSet presAssocID="{22FBB03C-CBDD-4138-9AF4-38508C3A928B}" presName="parentText" presStyleLbl="alignNode1" presStyleIdx="0" presStyleCnt="1">
        <dgm:presLayoutVars>
          <dgm:chMax val="1"/>
          <dgm:bulletEnabled val="1"/>
        </dgm:presLayoutVars>
      </dgm:prSet>
      <dgm:spPr/>
      <dgm:t>
        <a:bodyPr/>
        <a:lstStyle/>
        <a:p>
          <a:pPr rtl="1"/>
          <a:endParaRPr lang="ar-EG"/>
        </a:p>
      </dgm:t>
    </dgm:pt>
    <dgm:pt modelId="{C6793817-815A-49FE-B0D7-BFD8F333845D}" type="pres">
      <dgm:prSet presAssocID="{22FBB03C-CBDD-4138-9AF4-38508C3A928B}" presName="descendantText" presStyleLbl="alignAcc1" presStyleIdx="0" presStyleCnt="1">
        <dgm:presLayoutVars>
          <dgm:bulletEnabled val="1"/>
        </dgm:presLayoutVars>
      </dgm:prSet>
      <dgm:spPr/>
      <dgm:t>
        <a:bodyPr/>
        <a:lstStyle/>
        <a:p>
          <a:pPr rtl="1"/>
          <a:endParaRPr lang="ar-EG"/>
        </a:p>
      </dgm:t>
    </dgm:pt>
  </dgm:ptLst>
  <dgm:cxnLst>
    <dgm:cxn modelId="{49BCD269-83D0-48B4-88EE-69EB83A24C11}" type="presOf" srcId="{2686A91E-F317-44F7-ADA8-D0C42AB21A3C}" destId="{C6793817-815A-49FE-B0D7-BFD8F333845D}" srcOrd="0" destOrd="0" presId="urn:microsoft.com/office/officeart/2005/8/layout/chevron2"/>
    <dgm:cxn modelId="{0DB5C4EC-D9F0-4BF1-AE8C-D6B4AAC0A2F0}" srcId="{A1C284FA-086B-4762-B4B7-A1C854A825A1}" destId="{22FBB03C-CBDD-4138-9AF4-38508C3A928B}" srcOrd="0" destOrd="0" parTransId="{483E7D6B-8B4F-454F-80D2-F15A03B6F840}" sibTransId="{15E155F8-78ED-46B0-8CC5-D5F6384E01A9}"/>
    <dgm:cxn modelId="{9ED4DA1A-E8C3-4212-A102-2CDF62668E44}" srcId="{22FBB03C-CBDD-4138-9AF4-38508C3A928B}" destId="{2686A91E-F317-44F7-ADA8-D0C42AB21A3C}" srcOrd="0" destOrd="0" parTransId="{4607992B-B15A-4CC4-B085-8036D83C3AC4}" sibTransId="{0E4A8C6D-F6D3-4BDA-B823-7B70B75F78FC}"/>
    <dgm:cxn modelId="{99BEEC05-C913-4741-BC7C-376CFC815DDF}" type="presOf" srcId="{A1C284FA-086B-4762-B4B7-A1C854A825A1}" destId="{AEEFBCC7-4FBF-44BA-A6F6-8F1DE9E71098}" srcOrd="0" destOrd="0" presId="urn:microsoft.com/office/officeart/2005/8/layout/chevron2"/>
    <dgm:cxn modelId="{26DD8F0B-5283-4D1A-BB0C-B62EA15F790B}" type="presOf" srcId="{22FBB03C-CBDD-4138-9AF4-38508C3A928B}" destId="{9727F004-85ED-49B5-B0DD-B585D2A2CF6F}" srcOrd="0" destOrd="0" presId="urn:microsoft.com/office/officeart/2005/8/layout/chevron2"/>
    <dgm:cxn modelId="{502421A4-CEBB-4F00-BB03-9143B110362F}" type="presParOf" srcId="{AEEFBCC7-4FBF-44BA-A6F6-8F1DE9E71098}" destId="{F0E85E28-F5F7-446D-8EDA-2C17CC522ACE}" srcOrd="0" destOrd="0" presId="urn:microsoft.com/office/officeart/2005/8/layout/chevron2"/>
    <dgm:cxn modelId="{94839645-56C7-47AB-BA23-0F876D3995B6}" type="presParOf" srcId="{F0E85E28-F5F7-446D-8EDA-2C17CC522ACE}" destId="{9727F004-85ED-49B5-B0DD-B585D2A2CF6F}" srcOrd="0" destOrd="0" presId="urn:microsoft.com/office/officeart/2005/8/layout/chevron2"/>
    <dgm:cxn modelId="{627DA8F7-F149-4B97-836E-3980A4B6FE2C}" type="presParOf" srcId="{F0E85E28-F5F7-446D-8EDA-2C17CC522ACE}" destId="{C6793817-815A-49FE-B0D7-BFD8F333845D}" srcOrd="1" destOrd="0" presId="urn:microsoft.com/office/officeart/2005/8/layout/chevron2"/>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39FEC1-DF78-4FF6-A3CE-2F8BC7679399}" type="datetimeFigureOut">
              <a:rPr lang="ar-EG" smtClean="0"/>
              <a:pPr/>
              <a:t>23/09/1433</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E96E0E3-8774-43E6-9A6B-DC4D9E446598}" type="slidenum">
              <a:rPr lang="ar-EG" smtClean="0"/>
              <a:pPr/>
              <a:t>‹#›</a:t>
            </a:fld>
            <a:endParaRPr lang="ar-EG"/>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newsflash/>
    <p:sndAc>
      <p:stSnd>
        <p:snd r:embed="rId1" name="chimes.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newsflash/>
    <p:sndAc>
      <p:stSnd>
        <p:snd r:embed="rId1" name="chimes.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newsflash/>
    <p:sndAc>
      <p:stSnd>
        <p:snd r:embed="rId1" name="chimes.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8/10/2012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D8BD707-D9CF-40AE-B4C6-C98DA3205C09}" type="datetimeFigureOut">
              <a:rPr lang="en-US" smtClean="0"/>
              <a:pPr/>
              <a:t>8/10/2012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B6F15528-21DE-4FAA-801E-634DDDAF4B2B}" type="slidenum">
              <a:rPr lang="en-US" smtClean="0"/>
              <a:pPr/>
              <a:t>‹#›</a:t>
            </a:fld>
            <a:endParaRPr lang="en-US"/>
          </a:p>
        </p:txBody>
      </p:sp>
    </p:spTree>
  </p:cSld>
  <p:clrMapOvr>
    <a:masterClrMapping/>
  </p:clrMapOvr>
  <p:transition spd="slow">
    <p:newsflash/>
    <p:sndAc>
      <p:stSnd>
        <p:snd r:embed="rId1" name="chimes.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D8BD707-D9CF-40AE-B4C6-C98DA3205C09}" type="datetimeFigureOut">
              <a:rPr lang="en-US" smtClean="0"/>
              <a:pPr/>
              <a:t>8/10/2012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newsflash/>
    <p:sndAc>
      <p:stSnd>
        <p:snd r:embed="rId13" name="chimes.wav" builtIn="1"/>
      </p:stSnd>
    </p:sndAc>
  </p:transition>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audio" Target="../media/audio4.wav"/><Relationship Id="rId4" Type="http://schemas.openxmlformats.org/officeDocument/2006/relationships/audio" Target="../media/audio8.wav"/></Relationships>
</file>

<file path=ppt/slides/_rels/slide1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1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1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audio" Target="../media/audio10.wav"/><Relationship Id="rId4" Type="http://schemas.openxmlformats.org/officeDocument/2006/relationships/audio" Target="../media/audio8.wav"/></Relationships>
</file>

<file path=ppt/slides/_rels/slide17.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1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4.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audio" Target="../media/audio11.wav"/><Relationship Id="rId4" Type="http://schemas.openxmlformats.org/officeDocument/2006/relationships/audio" Target="../media/audio8.wav"/></Relationships>
</file>

<file path=ppt/slides/_rels/slide2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2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audio" Target="../media/audio12.wav"/><Relationship Id="rId7" Type="http://schemas.openxmlformats.org/officeDocument/2006/relationships/diagramColors" Target="../diagrams/colors3.xm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6.xml"/><Relationship Id="rId4" Type="http://schemas.openxmlformats.org/officeDocument/2006/relationships/audio" Target="../media/audio3.wav"/></Relationships>
</file>

<file path=ppt/slides/_rels/slide30.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31.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3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3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38.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audio" Target="../media/audio6.wav"/><Relationship Id="rId7" Type="http://schemas.openxmlformats.org/officeDocument/2006/relationships/diagramColors" Target="../diagrams/colors4.xm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41.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42.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43.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diagramColors" Target="../diagrams/colors5.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44.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4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4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4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5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52.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5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5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5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3" Type="http://schemas.openxmlformats.org/officeDocument/2006/relationships/audio" Target="../media/audio12.wav"/><Relationship Id="rId7" Type="http://schemas.openxmlformats.org/officeDocument/2006/relationships/diagramColors" Target="../diagrams/colors6.xm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57.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58.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5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audio" Target="../media/audio6.wav"/><Relationship Id="rId7" Type="http://schemas.openxmlformats.org/officeDocument/2006/relationships/diagramColors" Target="../diagrams/colors1.xml"/><Relationship Id="rId2" Type="http://schemas.openxmlformats.org/officeDocument/2006/relationships/audio" Target="../media/audio1.wav"/><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0.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6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6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64.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66.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6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68.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69.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7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7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7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7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7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7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audio" Target="../media/audio8.wav"/></Relationships>
</file>

<file path=ppt/slides/_rels/slide9.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diagramColors" Target="../diagrams/colors2.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153400" cy="5486400"/>
          </a:xfrm>
        </p:spPr>
        <p:style>
          <a:lnRef idx="3">
            <a:schemeClr val="lt1"/>
          </a:lnRef>
          <a:fillRef idx="1">
            <a:schemeClr val="accent3"/>
          </a:fillRef>
          <a:effectRef idx="1">
            <a:schemeClr val="accent3"/>
          </a:effectRef>
          <a:fontRef idx="minor">
            <a:schemeClr val="lt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algn="just">
              <a:lnSpc>
                <a:spcPct val="150000"/>
              </a:lnSpc>
              <a:buNone/>
            </a:pP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هل </a:t>
            </a:r>
            <a:r>
              <a:rPr lang="ar-SA" sz="4000" b="1" dirty="0" smtClean="0">
                <a:ln w="50800"/>
                <a:solidFill>
                  <a:schemeClr val="bg1">
                    <a:shade val="50000"/>
                  </a:schemeClr>
                </a:solidFill>
                <a:cs typeface="Arabic Transparent" pitchFamily="2" charset="-78"/>
              </a:rPr>
              <a:t>تحب </a:t>
            </a:r>
            <a:r>
              <a:rPr lang="ar-SA" sz="4000" b="1" dirty="0" smtClean="0">
                <a:ln w="50800"/>
                <a:solidFill>
                  <a:schemeClr val="bg1">
                    <a:shade val="50000"/>
                  </a:schemeClr>
                </a:solidFill>
                <a:cs typeface="Arabic Transparent" pitchFamily="2" charset="-78"/>
              </a:rPr>
              <a:t>قراءة </a:t>
            </a:r>
            <a:r>
              <a:rPr lang="ar-SA" sz="4000" b="1" dirty="0" smtClean="0">
                <a:ln w="50800"/>
                <a:solidFill>
                  <a:schemeClr val="bg1">
                    <a:shade val="50000"/>
                  </a:schemeClr>
                </a:solidFill>
                <a:cs typeface="Arabic Transparent" pitchFamily="2" charset="-78"/>
              </a:rPr>
              <a:t>روايات </a:t>
            </a:r>
            <a:r>
              <a:rPr lang="ar-SA" sz="4000" b="1" dirty="0" smtClean="0">
                <a:ln w="50800"/>
                <a:solidFill>
                  <a:schemeClr val="bg1">
                    <a:shade val="50000"/>
                  </a:schemeClr>
                </a:solidFill>
                <a:cs typeface="Arabic Transparent" pitchFamily="2" charset="-78"/>
              </a:rPr>
              <a:t>الغموض، أو </a:t>
            </a:r>
            <a:r>
              <a:rPr lang="ar-SA" sz="4000" b="1" dirty="0" smtClean="0">
                <a:ln w="50800"/>
                <a:solidFill>
                  <a:schemeClr val="bg1">
                    <a:shade val="50000"/>
                  </a:schemeClr>
                </a:solidFill>
                <a:cs typeface="Arabic Transparent" pitchFamily="2" charset="-78"/>
              </a:rPr>
              <a:t>مشاهدة </a:t>
            </a:r>
            <a:r>
              <a:rPr lang="ar-SA" sz="4000" b="1" dirty="0" smtClean="0">
                <a:ln w="50800"/>
                <a:solidFill>
                  <a:schemeClr val="bg1">
                    <a:shade val="50000"/>
                  </a:schemeClr>
                </a:solidFill>
                <a:cs typeface="Arabic Transparent" pitchFamily="2" charset="-78"/>
              </a:rPr>
              <a:t>المحققين </a:t>
            </a:r>
            <a:r>
              <a:rPr lang="ar-SA" sz="4000" b="1" dirty="0" smtClean="0">
                <a:ln w="50800"/>
                <a:solidFill>
                  <a:schemeClr val="bg1">
                    <a:shade val="50000"/>
                  </a:schemeClr>
                </a:solidFill>
                <a:cs typeface="Arabic Transparent" pitchFamily="2" charset="-78"/>
              </a:rPr>
              <a:t>على التلفاز وهم يحلون ألغاز </a:t>
            </a:r>
            <a:r>
              <a:rPr lang="ar-SA" sz="4000" b="1" dirty="0" smtClean="0">
                <a:ln w="50800"/>
                <a:solidFill>
                  <a:schemeClr val="bg1">
                    <a:shade val="50000"/>
                  </a:schemeClr>
                </a:solidFill>
                <a:cs typeface="Arabic Transparent" pitchFamily="2" charset="-78"/>
              </a:rPr>
              <a:t>الجرائم؟ </a:t>
            </a:r>
            <a:r>
              <a:rPr lang="ar-SA" sz="4000" b="1" dirty="0" smtClean="0">
                <a:ln w="50800"/>
                <a:solidFill>
                  <a:schemeClr val="bg1">
                    <a:shade val="50000"/>
                  </a:schemeClr>
                </a:solidFill>
                <a:cs typeface="Arabic Transparent" pitchFamily="2" charset="-78"/>
              </a:rPr>
              <a:t>يبحث </a:t>
            </a:r>
            <a:r>
              <a:rPr lang="ar-SA" sz="4000" b="1" dirty="0" smtClean="0">
                <a:ln w="50800"/>
                <a:solidFill>
                  <a:schemeClr val="bg1">
                    <a:shade val="50000"/>
                  </a:schemeClr>
                </a:solidFill>
                <a:cs typeface="Arabic Transparent" pitchFamily="2" charset="-78"/>
              </a:rPr>
              <a:t>المحققون عن أدلة تساعدهم على حل اللغز. وكذلك فإن علماء الوراثة محققون يبحثون عن أدلة في أسرار الوراثة وألغازها.</a:t>
            </a:r>
          </a:p>
          <a:p>
            <a:pPr algn="just">
              <a:buNone/>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533400"/>
            <a:ext cx="46482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اكتشاف المادة الوراثية</a:t>
            </a:r>
          </a:p>
        </p:txBody>
      </p:sp>
      <p:sp>
        <p:nvSpPr>
          <p:cNvPr id="6" name="Content Placeholder 2"/>
          <p:cNvSpPr txBox="1">
            <a:spLocks/>
          </p:cNvSpPr>
          <p:nvPr/>
        </p:nvSpPr>
        <p:spPr>
          <a:xfrm>
            <a:off x="914400" y="1447800"/>
            <a:ext cx="7772400" cy="2895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t>عرَف العلماء أن المعلومات الوراثية محمولة على الكروموسومات في خلايا المخلوقات الحية الحقيقية النوى، وأن أهم مكوّنين من مكوّنات الكروموسومات هما </a:t>
            </a:r>
            <a:r>
              <a:rPr lang="en-US" sz="3200" b="1" dirty="0" smtClean="0"/>
              <a:t>DNA</a:t>
            </a:r>
            <a:r>
              <a:rPr lang="ar-SA" sz="3200" b="1" dirty="0" smtClean="0"/>
              <a:t> والبروتين. </a:t>
            </a:r>
            <a:endParaRPr lang="en-US" sz="3200" dirty="0" smtClean="0"/>
          </a:p>
          <a:p>
            <a:pPr marL="811530" lvl="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600" b="1" spc="0" dirty="0" smtClean="0">
                <a:ln w="50800"/>
                <a:solidFill>
                  <a:schemeClr val="bg1">
                    <a:shade val="50000"/>
                  </a:schemeClr>
                </a:solidFill>
              </a:rPr>
              <a:t>العالم جريفيث</a:t>
            </a:r>
          </a:p>
        </p:txBody>
      </p:sp>
      <p:sp>
        <p:nvSpPr>
          <p:cNvPr id="5" name="Content Placeholder 2"/>
          <p:cNvSpPr txBox="1">
            <a:spLocks/>
          </p:cNvSpPr>
          <p:nvPr/>
        </p:nvSpPr>
        <p:spPr>
          <a:xfrm>
            <a:off x="762000" y="1905000"/>
            <a:ext cx="7848600" cy="14478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درس جريفيث سُلالتين من بكتيريا المكورات السبحية الرئوية ، التي تسبب التهاب الرئة، فوجد أن إحدى السلالات يمكنها أن تتحول، أو تتغير، إلى شكل آخر. </a:t>
            </a:r>
          </a:p>
        </p:txBody>
      </p:sp>
      <p:pic>
        <p:nvPicPr>
          <p:cNvPr id="1026" name="Picture 2"/>
          <p:cNvPicPr>
            <a:picLocks noChangeAspect="1" noChangeArrowheads="1"/>
          </p:cNvPicPr>
          <p:nvPr/>
        </p:nvPicPr>
        <p:blipFill>
          <a:blip r:embed="rId6"/>
          <a:srcRect/>
          <a:stretch>
            <a:fillRect/>
          </a:stretch>
        </p:blipFill>
        <p:spPr bwMode="auto">
          <a:xfrm>
            <a:off x="914400" y="3810000"/>
            <a:ext cx="7705725" cy="242887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to="" calcmode="lin" valueType="num">
                                      <p:cBhvr>
                                        <p:cTn id="21" dur="1" fill="hold"/>
                                        <p:tgtEl>
                                          <p:spTgt spid="1026"/>
                                        </p:tgtEl>
                                        <p:attrNameLst>
                                          <p:attrName/>
                                        </p:attrNameLst>
                                      </p:cBhvr>
                                    </p:anim>
                                  </p:childTnLst>
                                  <p:subTnLst>
                                    <p:audio>
                                      <p:cMediaNode>
                                        <p:cTn display="0" masterRel="sameClick">
                                          <p:stCondLst>
                                            <p:cond evt="begin" delay="0">
                                              <p:tn val="19"/>
                                            </p:cond>
                                          </p:stCondLst>
                                          <p:endCondLst>
                                            <p:cond evt="onStopAudio" delay="0">
                                              <p:tgtEl>
                                                <p:sldTgt/>
                                              </p:tgtEl>
                                            </p:cond>
                                          </p:endCondLst>
                                        </p:cTn>
                                        <p:tgtEl>
                                          <p:sndTgt r:embed="rId5"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4"/>
          <a:srcRect/>
          <a:stretch>
            <a:fillRect/>
          </a:stretch>
        </p:blipFill>
        <p:spPr bwMode="auto">
          <a:xfrm>
            <a:off x="533400" y="228600"/>
            <a:ext cx="8410575" cy="62484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to="" calcmode="lin" valueType="num">
                                      <p:cBhvr>
                                        <p:cTn id="7" dur="1" fill="hold"/>
                                        <p:tgtEl>
                                          <p:spTgt spid="2050"/>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4495800" y="533400"/>
            <a:ext cx="4343400" cy="6858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lvl="0" algn="ctr" rtl="1">
              <a:spcBef>
                <a:spcPct val="0"/>
              </a:spcBef>
            </a:pPr>
            <a:r>
              <a:rPr lang="ar-SA" sz="3600" b="1" dirty="0" smtClean="0">
                <a:ln w="50800"/>
                <a:solidFill>
                  <a:schemeClr val="bg1">
                    <a:shade val="50000"/>
                  </a:schemeClr>
                </a:solidFill>
              </a:rPr>
              <a:t>أفرى </a:t>
            </a:r>
            <a:endParaRPr lang="ar-SA" sz="3600" b="1" dirty="0" smtClean="0">
              <a:ln w="50800"/>
              <a:solidFill>
                <a:schemeClr val="bg1">
                  <a:shade val="50000"/>
                </a:schemeClr>
              </a:solidFill>
            </a:endParaRPr>
          </a:p>
        </p:txBody>
      </p:sp>
      <p:sp>
        <p:nvSpPr>
          <p:cNvPr id="3" name="Content Placeholder 2"/>
          <p:cNvSpPr txBox="1">
            <a:spLocks/>
          </p:cNvSpPr>
          <p:nvPr/>
        </p:nvSpPr>
        <p:spPr>
          <a:xfrm>
            <a:off x="762000" y="1752600"/>
            <a:ext cx="7848600" cy="3657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  في عام 1944 </a:t>
            </a:r>
            <a:r>
              <a:rPr lang="ar-SA" sz="2800" b="1" dirty="0" err="1" smtClean="0">
                <a:ln w="50800"/>
                <a:solidFill>
                  <a:schemeClr val="bg1">
                    <a:shade val="50000"/>
                  </a:schemeClr>
                </a:solidFill>
                <a:cs typeface="Arabic Transparent" pitchFamily="2" charset="-78"/>
              </a:rPr>
              <a:t>م</a:t>
            </a:r>
            <a:r>
              <a:rPr lang="ar-SA" sz="2800" b="1" dirty="0" smtClean="0">
                <a:ln w="50800"/>
                <a:solidFill>
                  <a:schemeClr val="bg1">
                    <a:shade val="50000"/>
                  </a:schemeClr>
                </a:solidFill>
                <a:cs typeface="Arabic Transparent" pitchFamily="2" charset="-78"/>
              </a:rPr>
              <a:t> تعرّف أفري وزملاؤه الجزيء الذي حوّل البكتيريا من السلالة </a:t>
            </a:r>
            <a:r>
              <a:rPr lang="en-US" sz="2800" b="1" dirty="0" smtClean="0">
                <a:ln w="50800"/>
                <a:solidFill>
                  <a:schemeClr val="bg1">
                    <a:shade val="50000"/>
                  </a:schemeClr>
                </a:solidFill>
                <a:cs typeface="Arabic Transparent" pitchFamily="2" charset="-78"/>
              </a:rPr>
              <a:t>R </a:t>
            </a:r>
            <a:r>
              <a:rPr lang="ar-SA" sz="2800" b="1" dirty="0" smtClean="0">
                <a:ln w="50800"/>
                <a:solidFill>
                  <a:schemeClr val="bg1">
                    <a:shade val="50000"/>
                  </a:schemeClr>
                </a:solidFill>
                <a:cs typeface="Arabic Transparent" pitchFamily="2" charset="-78"/>
              </a:rPr>
              <a:t>إلى السلالة </a:t>
            </a:r>
            <a:r>
              <a:rPr lang="en-US" sz="2800" b="1" dirty="0" smtClean="0">
                <a:ln w="50800"/>
                <a:solidFill>
                  <a:schemeClr val="bg1">
                    <a:shade val="50000"/>
                  </a:schemeClr>
                </a:solidFill>
                <a:cs typeface="Arabic Transparent" pitchFamily="2" charset="-78"/>
              </a:rPr>
              <a:t>S؛ </a:t>
            </a:r>
            <a:r>
              <a:rPr lang="ar-SA" sz="2800" b="1" dirty="0" smtClean="0">
                <a:ln w="50800"/>
                <a:solidFill>
                  <a:schemeClr val="bg1">
                    <a:shade val="50000"/>
                  </a:schemeClr>
                </a:solidFill>
                <a:cs typeface="Arabic Transparent" pitchFamily="2" charset="-78"/>
              </a:rPr>
              <a:t>فقد عزل أفري جزيئات كبيرة مختلفة مثل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وبروتين ودهون من خلايا البكتيريا ( </a:t>
            </a:r>
            <a:r>
              <a:rPr lang="en-US" sz="2800" b="1" dirty="0" smtClean="0">
                <a:ln w="50800"/>
                <a:solidFill>
                  <a:schemeClr val="bg1">
                    <a:shade val="50000"/>
                  </a:schemeClr>
                </a:solidFill>
                <a:cs typeface="Arabic Transparent" pitchFamily="2" charset="-78"/>
              </a:rPr>
              <a:t>S) </a:t>
            </a:r>
            <a:r>
              <a:rPr lang="ar-SA" sz="2800" b="1" dirty="0" smtClean="0">
                <a:ln w="50800"/>
                <a:solidFill>
                  <a:schemeClr val="bg1">
                    <a:shade val="50000"/>
                  </a:schemeClr>
                </a:solidFill>
                <a:cs typeface="Arabic Transparent" pitchFamily="2" charset="-78"/>
              </a:rPr>
              <a:t>الميتة.</a:t>
            </a:r>
            <a:endParaRPr lang="ar-SA" sz="2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4495800" y="533400"/>
            <a:ext cx="4343400" cy="6858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lvl="0" algn="ctr" rtl="1">
              <a:spcBef>
                <a:spcPct val="0"/>
              </a:spcBef>
            </a:pPr>
            <a:r>
              <a:rPr lang="ar-SA" sz="3600" b="1" dirty="0" smtClean="0">
                <a:ln w="50800"/>
                <a:solidFill>
                  <a:schemeClr val="bg1">
                    <a:shade val="50000"/>
                  </a:schemeClr>
                </a:solidFill>
              </a:rPr>
              <a:t>هيرشى وتشيس</a:t>
            </a:r>
          </a:p>
        </p:txBody>
      </p:sp>
      <p:sp>
        <p:nvSpPr>
          <p:cNvPr id="3" name="Content Placeholder 2"/>
          <p:cNvSpPr txBox="1">
            <a:spLocks/>
          </p:cNvSpPr>
          <p:nvPr/>
        </p:nvSpPr>
        <p:spPr>
          <a:xfrm>
            <a:off x="762000" y="1905000"/>
            <a:ext cx="7848600" cy="3886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في عام 1952 </a:t>
            </a:r>
            <a:r>
              <a:rPr lang="ar-SA" sz="3200" b="1" dirty="0" err="1" smtClean="0">
                <a:ln w="50800"/>
                <a:solidFill>
                  <a:schemeClr val="bg1">
                    <a:shade val="50000"/>
                  </a:schemeClr>
                </a:solidFill>
                <a:cs typeface="Arabic Transparent" pitchFamily="2" charset="-78"/>
              </a:rPr>
              <a:t>م</a:t>
            </a:r>
            <a:r>
              <a:rPr lang="ar-SA" sz="3200" b="1" dirty="0" smtClean="0">
                <a:ln w="50800"/>
                <a:solidFill>
                  <a:schemeClr val="bg1">
                    <a:shade val="50000"/>
                  </a:schemeClr>
                </a:solidFill>
                <a:cs typeface="Arabic Transparent" pitchFamily="2" charset="-78"/>
              </a:rPr>
              <a:t>، نشر العالمان ألفرد هيرشي ومارثا تشيس نتائج تجاربهما التي وفرت الدليل الدامغ على أن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هو عامل التحول. </a:t>
            </a:r>
            <a:r>
              <a:rPr lang="ar-SA" sz="3200" b="1" dirty="0" smtClean="0">
                <a:ln w="50800"/>
                <a:solidFill>
                  <a:schemeClr val="bg1">
                    <a:shade val="50000"/>
                  </a:schemeClr>
                </a:solidFill>
                <a:cs typeface="Arabic Transparent" pitchFamily="2" charset="-78"/>
              </a:rPr>
              <a:t>وقد </a:t>
            </a:r>
            <a:r>
              <a:rPr lang="ar-SA" sz="3200" b="1" dirty="0" smtClean="0">
                <a:ln w="50800"/>
                <a:solidFill>
                  <a:schemeClr val="bg1">
                    <a:shade val="50000"/>
                  </a:schemeClr>
                </a:solidFill>
                <a:cs typeface="Arabic Transparent" pitchFamily="2" charset="-78"/>
              </a:rPr>
              <a:t>تضمنت تجاربهم </a:t>
            </a:r>
            <a:r>
              <a:rPr lang="ar-SA" sz="3200" b="1" dirty="0" smtClean="0">
                <a:ln w="50800"/>
                <a:solidFill>
                  <a:schemeClr val="bg1">
                    <a:shade val="50000"/>
                  </a:schemeClr>
                </a:solidFill>
                <a:cs typeface="Arabic Transparent" pitchFamily="2" charset="-78"/>
              </a:rPr>
              <a:t>الفيروس </a:t>
            </a:r>
            <a:r>
              <a:rPr lang="ar-SA" sz="3200" b="1" dirty="0" smtClean="0">
                <a:ln w="50800"/>
                <a:solidFill>
                  <a:schemeClr val="bg1">
                    <a:shade val="50000"/>
                  </a:schemeClr>
                </a:solidFill>
                <a:cs typeface="Arabic Transparent" pitchFamily="2" charset="-78"/>
              </a:rPr>
              <a:t>الآكل </a:t>
            </a:r>
            <a:r>
              <a:rPr lang="ar-SA" sz="3200" b="1" dirty="0" smtClean="0">
                <a:ln w="50800"/>
                <a:solidFill>
                  <a:schemeClr val="bg1">
                    <a:shade val="50000"/>
                  </a:schemeClr>
                </a:solidFill>
                <a:cs typeface="Arabic Transparent" pitchFamily="2" charset="-78"/>
              </a:rPr>
              <a:t>البكتيريا</a:t>
            </a:r>
            <a:r>
              <a:rPr lang="ar-SA" sz="3200" b="1" dirty="0" smtClean="0">
                <a:ln w="50800"/>
                <a:solidFill>
                  <a:schemeClr val="bg1">
                    <a:shade val="50000"/>
                  </a:schemeClr>
                </a:solidFill>
                <a:cs typeface="Arabic Transparent" pitchFamily="2" charset="-78"/>
              </a:rPr>
              <a:t>، وهو </a:t>
            </a:r>
            <a:r>
              <a:rPr lang="ar-SA" sz="3200" b="1" dirty="0" smtClean="0">
                <a:ln w="50800"/>
                <a:solidFill>
                  <a:schemeClr val="bg1">
                    <a:shade val="50000"/>
                  </a:schemeClr>
                </a:solidFill>
                <a:cs typeface="Arabic Transparent" pitchFamily="2" charset="-78"/>
              </a:rPr>
              <a:t>نوع من الفيروسات </a:t>
            </a:r>
            <a:r>
              <a:rPr lang="ar-SA" sz="3200" b="1" dirty="0" smtClean="0">
                <a:ln w="50800"/>
                <a:solidFill>
                  <a:schemeClr val="bg1">
                    <a:shade val="50000"/>
                  </a:schemeClr>
                </a:solidFill>
                <a:cs typeface="Arabic Transparent" pitchFamily="2" charset="-78"/>
              </a:rPr>
              <a:t>يهاجم البكتيريا. وهناك عاملان جعلا </a:t>
            </a:r>
            <a:r>
              <a:rPr lang="ar-SA" sz="3200" b="1" dirty="0" smtClean="0">
                <a:ln w="50800"/>
                <a:solidFill>
                  <a:schemeClr val="bg1">
                    <a:shade val="50000"/>
                  </a:schemeClr>
                </a:solidFill>
                <a:cs typeface="Arabic Transparent" pitchFamily="2" charset="-78"/>
              </a:rPr>
              <a:t>تجربة هيرشي </a:t>
            </a:r>
            <a:r>
              <a:rPr lang="ar-SA" sz="3200" b="1" dirty="0" smtClean="0">
                <a:ln w="50800"/>
                <a:solidFill>
                  <a:schemeClr val="bg1">
                    <a:shade val="50000"/>
                  </a:schemeClr>
                </a:solidFill>
                <a:cs typeface="Arabic Transparent" pitchFamily="2" charset="-78"/>
              </a:rPr>
              <a:t>وتشيس ملائمة لإثبات أن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هو المادة الوراثية.</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400" b="1" spc="0" dirty="0" smtClean="0">
                <a:ln w="50800"/>
                <a:solidFill>
                  <a:schemeClr val="bg1">
                    <a:shade val="50000"/>
                  </a:schemeClr>
                </a:solidFill>
              </a:rPr>
              <a:t>العلامات المشعة </a:t>
            </a:r>
            <a:endParaRPr lang="ar-SA" sz="2400" b="1" spc="0" dirty="0" smtClean="0">
              <a:ln w="50800"/>
              <a:solidFill>
                <a:schemeClr val="bg1">
                  <a:shade val="50000"/>
                </a:schemeClr>
              </a:solidFill>
            </a:endParaRPr>
          </a:p>
        </p:txBody>
      </p:sp>
      <p:sp>
        <p:nvSpPr>
          <p:cNvPr id="5" name="Content Placeholder 2"/>
          <p:cNvSpPr txBox="1">
            <a:spLocks/>
          </p:cNvSpPr>
          <p:nvPr/>
        </p:nvSpPr>
        <p:spPr>
          <a:xfrm>
            <a:off x="3810000" y="1905000"/>
            <a:ext cx="4800600" cy="4572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استعمل </a:t>
            </a:r>
            <a:r>
              <a:rPr lang="ar-SA" sz="3200" b="1" dirty="0" smtClean="0">
                <a:ln w="50800"/>
                <a:solidFill>
                  <a:schemeClr val="bg1">
                    <a:shade val="50000"/>
                  </a:schemeClr>
                </a:solidFill>
                <a:cs typeface="Arabic Transparent" pitchFamily="2" charset="-78"/>
              </a:rPr>
              <a:t>هيرشي وتشيس تقنية تُسمى العلامات بالإشعاع لتتبع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والبروتين عندما تهاجم فيروسات آكل البكتيريا خلايا البكتيريا وتتكاثر داخلها ..</a:t>
            </a:r>
            <a:endParaRPr lang="ar-SA" sz="3200" b="1" dirty="0" smtClean="0">
              <a:ln w="50800"/>
              <a:solidFill>
                <a:schemeClr val="bg1">
                  <a:shade val="50000"/>
                </a:schemeClr>
              </a:solidFill>
              <a:cs typeface="Arabic Transparent" pitchFamily="2" charset="-78"/>
            </a:endParaRPr>
          </a:p>
        </p:txBody>
      </p:sp>
      <p:pic>
        <p:nvPicPr>
          <p:cNvPr id="3074" name="Picture 2"/>
          <p:cNvPicPr>
            <a:picLocks noChangeAspect="1" noChangeArrowheads="1"/>
          </p:cNvPicPr>
          <p:nvPr/>
        </p:nvPicPr>
        <p:blipFill>
          <a:blip r:embed="rId6"/>
          <a:srcRect/>
          <a:stretch>
            <a:fillRect/>
          </a:stretch>
        </p:blipFill>
        <p:spPr bwMode="auto">
          <a:xfrm>
            <a:off x="381000" y="1600200"/>
            <a:ext cx="3036050" cy="492442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 to="" calcmode="lin" valueType="num">
                                      <p:cBhvr>
                                        <p:cTn id="21" dur="1" fill="hold"/>
                                        <p:tgtEl>
                                          <p:spTgt spid="3074"/>
                                        </p:tgtEl>
                                        <p:attrNameLst>
                                          <p:attrName/>
                                        </p:attrNameLst>
                                      </p:cBhvr>
                                    </p:anim>
                                  </p:childTnLst>
                                  <p:subTnLst>
                                    <p:audio>
                                      <p:cMediaNode>
                                        <p:cTn display="0" masterRel="sameClick">
                                          <p:stCondLst>
                                            <p:cond evt="begin" delay="0">
                                              <p:tn val="19"/>
                                            </p:cond>
                                          </p:stCondLst>
                                          <p:endCondLst>
                                            <p:cond evt="onStopAudio" delay="0">
                                              <p:tgtEl>
                                                <p:sldTgt/>
                                              </p:tgtEl>
                                            </p:cond>
                                          </p:endCondLst>
                                        </p:cTn>
                                        <p:tgtEl>
                                          <p:sndTgt r:embed="rId5" name="bomb.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4"/>
          <a:srcRect/>
          <a:stretch>
            <a:fillRect/>
          </a:stretch>
        </p:blipFill>
        <p:spPr bwMode="auto">
          <a:xfrm>
            <a:off x="276510" y="1524000"/>
            <a:ext cx="8438866" cy="33528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to="" calcmode="lin" valueType="num">
                                      <p:cBhvr>
                                        <p:cTn id="7" dur="1" fill="hold"/>
                                        <p:tgtEl>
                                          <p:spTgt spid="4098"/>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4400" b="1" spc="0" dirty="0" smtClean="0">
                <a:ln w="50800"/>
                <a:solidFill>
                  <a:schemeClr val="bg1">
                    <a:shade val="50000"/>
                  </a:schemeClr>
                </a:solidFill>
              </a:rPr>
              <a:t>تركيب </a:t>
            </a:r>
            <a:r>
              <a:rPr lang="en-US" sz="4400" b="1" spc="0" dirty="0" smtClean="0">
                <a:ln w="50800"/>
                <a:solidFill>
                  <a:schemeClr val="bg1">
                    <a:shade val="50000"/>
                  </a:schemeClr>
                </a:solidFill>
              </a:rPr>
              <a:t>DNA </a:t>
            </a:r>
          </a:p>
        </p:txBody>
      </p:sp>
      <p:sp>
        <p:nvSpPr>
          <p:cNvPr id="5" name="Content Placeholder 2"/>
          <p:cNvSpPr txBox="1">
            <a:spLocks/>
          </p:cNvSpPr>
          <p:nvPr/>
        </p:nvSpPr>
        <p:spPr>
          <a:xfrm>
            <a:off x="762000" y="1905000"/>
            <a:ext cx="7848600" cy="3276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بعد </a:t>
            </a:r>
            <a:r>
              <a:rPr lang="ar-SA" sz="3200" b="1" dirty="0" smtClean="0">
                <a:ln w="50800"/>
                <a:solidFill>
                  <a:schemeClr val="bg1">
                    <a:shade val="50000"/>
                  </a:schemeClr>
                </a:solidFill>
                <a:cs typeface="Arabic Transparent" pitchFamily="2" charset="-78"/>
              </a:rPr>
              <a:t>تجربة هيرشي وتشيس أصبح العلماء أكثر ثقة أن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هو المادة الوراثية. وقد أدت الأدلة إلى تعرّف المادة الوراثية.</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النيوكليوتيدات</a:t>
            </a:r>
          </a:p>
        </p:txBody>
      </p:sp>
      <p:sp>
        <p:nvSpPr>
          <p:cNvPr id="5" name="Content Placeholder 2"/>
          <p:cNvSpPr txBox="1">
            <a:spLocks/>
          </p:cNvSpPr>
          <p:nvPr/>
        </p:nvSpPr>
        <p:spPr>
          <a:xfrm>
            <a:off x="762000" y="1905000"/>
            <a:ext cx="7848600" cy="41148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حدد عالم الكيمياء الحيوية ليفين التركيب الأساسي للنيوكليوتيدات التي تُكوّن </a:t>
            </a:r>
            <a:r>
              <a:rPr lang="en-US" sz="3200" b="1" dirty="0" smtClean="0">
                <a:ln w="50800"/>
                <a:solidFill>
                  <a:schemeClr val="bg1">
                    <a:shade val="50000"/>
                  </a:schemeClr>
                </a:solidFill>
                <a:cs typeface="Arabic Transparent" pitchFamily="2" charset="-78"/>
              </a:rPr>
              <a:t>DNA . </a:t>
            </a:r>
            <a:r>
              <a:rPr lang="ar-SA" sz="3200" b="1" dirty="0" smtClean="0">
                <a:ln w="50800"/>
                <a:solidFill>
                  <a:schemeClr val="bg1">
                    <a:shade val="50000"/>
                  </a:schemeClr>
                </a:solidFill>
                <a:cs typeface="Arabic Transparent" pitchFamily="2" charset="-78"/>
              </a:rPr>
              <a:t> فالنيوكليوتيدات </a:t>
            </a:r>
            <a:r>
              <a:rPr lang="ar-SA" sz="3200" b="1" dirty="0" smtClean="0">
                <a:ln w="50800"/>
                <a:solidFill>
                  <a:schemeClr val="bg1">
                    <a:shade val="50000"/>
                  </a:schemeClr>
                </a:solidFill>
                <a:cs typeface="Arabic Transparent" pitchFamily="2" charset="-78"/>
              </a:rPr>
              <a:t>وحدات بنائية للأحماض النووية، وتتكون من سكر خماسي الكربون، ومجموعة فوسفات وقاعدة نيتروجينية .</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newsflash/>
    <p:sndAc>
      <p:stSnd>
        <p:snd r:embed="rId2" name="chimes.wav" builtIn="1"/>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4"/>
          <a:srcRect/>
          <a:stretch>
            <a:fillRect/>
          </a:stretch>
        </p:blipFill>
        <p:spPr bwMode="auto">
          <a:xfrm>
            <a:off x="609600" y="1219200"/>
            <a:ext cx="8191500" cy="41148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to="" calcmode="lin" valueType="num">
                                      <p:cBhvr>
                                        <p:cTn id="7" dur="1" fill="hold"/>
                                        <p:tgtEl>
                                          <p:spTgt spid="512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4400" b="1" spc="0" dirty="0" smtClean="0">
                <a:ln w="50800"/>
                <a:solidFill>
                  <a:schemeClr val="bg1">
                    <a:shade val="50000"/>
                  </a:schemeClr>
                </a:solidFill>
              </a:rPr>
              <a:t>تشارجاف</a:t>
            </a:r>
            <a:endParaRPr lang="ar-SA" sz="3200" b="1" spc="0" dirty="0" smtClean="0">
              <a:ln w="50800"/>
              <a:solidFill>
                <a:schemeClr val="bg1">
                  <a:shade val="50000"/>
                </a:schemeClr>
              </a:solidFill>
            </a:endParaRPr>
          </a:p>
        </p:txBody>
      </p:sp>
      <p:sp>
        <p:nvSpPr>
          <p:cNvPr id="5" name="Content Placeholder 2"/>
          <p:cNvSpPr txBox="1">
            <a:spLocks/>
          </p:cNvSpPr>
          <p:nvPr/>
        </p:nvSpPr>
        <p:spPr>
          <a:xfrm>
            <a:off x="762000" y="1905000"/>
            <a:ext cx="7848600" cy="3505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حلّل إروين تشارجاف كمية الأدينين والجوانين والثايمين والسايتوسين في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لأنواع مختلفة من المخلوقات الحية . وجد </a:t>
            </a:r>
            <a:r>
              <a:rPr lang="ar-SA" sz="3200" b="1" dirty="0" smtClean="0">
                <a:ln w="50800"/>
                <a:solidFill>
                  <a:schemeClr val="bg1">
                    <a:shade val="50000"/>
                  </a:schemeClr>
                </a:solidFill>
                <a:cs typeface="Arabic Transparent" pitchFamily="2" charset="-78"/>
              </a:rPr>
              <a:t>تشارجاف </a:t>
            </a:r>
            <a:r>
              <a:rPr lang="ar-SA" sz="3200" b="1" dirty="0" smtClean="0">
                <a:ln w="50800"/>
                <a:solidFill>
                  <a:schemeClr val="bg1">
                    <a:shade val="50000"/>
                  </a:schemeClr>
                </a:solidFill>
                <a:cs typeface="Arabic Transparent" pitchFamily="2" charset="-78"/>
              </a:rPr>
              <a:t>أن كمية الجوانين تساوي كمية </a:t>
            </a:r>
            <a:r>
              <a:rPr lang="ar-SA" sz="3200" b="1" dirty="0" smtClean="0">
                <a:ln w="50800"/>
                <a:solidFill>
                  <a:schemeClr val="bg1">
                    <a:shade val="50000"/>
                  </a:schemeClr>
                </a:solidFill>
                <a:cs typeface="Arabic Transparent" pitchFamily="2" charset="-78"/>
              </a:rPr>
              <a:t>السايتوسين تقريبًا</a:t>
            </a:r>
            <a:r>
              <a:rPr lang="ar-SA" sz="3200" b="1" dirty="0" smtClean="0">
                <a:ln w="50800"/>
                <a:solidFill>
                  <a:schemeClr val="bg1">
                    <a:shade val="50000"/>
                  </a:schemeClr>
                </a:solidFill>
                <a:cs typeface="Arabic Transparent" pitchFamily="2" charset="-78"/>
              </a:rPr>
              <a:t>، وأن كمية الأدينين </a:t>
            </a:r>
            <a:r>
              <a:rPr lang="ar-SA" sz="3200" b="1" dirty="0" smtClean="0">
                <a:ln w="50800"/>
                <a:solidFill>
                  <a:schemeClr val="bg1">
                    <a:shade val="50000"/>
                  </a:schemeClr>
                </a:solidFill>
                <a:cs typeface="Arabic Transparent" pitchFamily="2" charset="-78"/>
              </a:rPr>
              <a:t>تساوي </a:t>
            </a:r>
            <a:r>
              <a:rPr lang="ar-SA" sz="3200" b="1" dirty="0" smtClean="0">
                <a:ln w="50800"/>
                <a:solidFill>
                  <a:schemeClr val="bg1">
                    <a:shade val="50000"/>
                  </a:schemeClr>
                </a:solidFill>
                <a:cs typeface="Arabic Transparent" pitchFamily="2" charset="-78"/>
              </a:rPr>
              <a:t>كمية الثايمين تقريبًا في النوع الواحد. </a:t>
            </a:r>
            <a:r>
              <a:rPr lang="ar-SA" sz="3200" b="1" dirty="0" smtClean="0">
                <a:ln w="50800"/>
                <a:solidFill>
                  <a:schemeClr val="bg1">
                    <a:shade val="50000"/>
                  </a:schemeClr>
                </a:solidFill>
                <a:cs typeface="Arabic Transparent" pitchFamily="2" charset="-78"/>
              </a:rPr>
              <a:t>وسُمّي هذا </a:t>
            </a:r>
            <a:r>
              <a:rPr lang="ar-SA" sz="3200" b="1" dirty="0" smtClean="0">
                <a:ln w="50800"/>
                <a:solidFill>
                  <a:schemeClr val="bg1">
                    <a:shade val="50000"/>
                  </a:schemeClr>
                </a:solidFill>
                <a:cs typeface="Arabic Transparent" pitchFamily="2" charset="-78"/>
              </a:rPr>
              <a:t>الاكتشاف قاعدة تشارجاف: </a:t>
            </a:r>
            <a:r>
              <a:rPr lang="en-US" sz="3200" b="1" dirty="0" smtClean="0">
                <a:ln w="50800"/>
                <a:solidFill>
                  <a:schemeClr val="bg1">
                    <a:shade val="50000"/>
                  </a:schemeClr>
                </a:solidFill>
                <a:cs typeface="Arabic Transparent" pitchFamily="2" charset="-78"/>
              </a:rPr>
              <a:t>C = G </a:t>
            </a:r>
            <a:r>
              <a:rPr lang="ar-SA" sz="3200" b="1" dirty="0" smtClean="0">
                <a:ln w="50800"/>
                <a:solidFill>
                  <a:schemeClr val="bg1">
                    <a:shade val="50000"/>
                  </a:schemeClr>
                </a:solidFill>
                <a:cs typeface="Arabic Transparent" pitchFamily="2" charset="-78"/>
              </a:rPr>
              <a:t>و .</a:t>
            </a:r>
            <a:r>
              <a:rPr lang="en-US" sz="3200" b="1" dirty="0" smtClean="0">
                <a:ln w="50800"/>
                <a:solidFill>
                  <a:schemeClr val="bg1">
                    <a:shade val="50000"/>
                  </a:schemeClr>
                </a:solidFill>
                <a:cs typeface="Arabic Transparent" pitchFamily="2" charset="-78"/>
              </a:rPr>
              <a:t>A</a:t>
            </a: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2057400" y="533400"/>
            <a:ext cx="57912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تشتت الأشعة السينية </a:t>
            </a:r>
          </a:p>
        </p:txBody>
      </p:sp>
      <p:sp>
        <p:nvSpPr>
          <p:cNvPr id="5" name="Content Placeholder 2"/>
          <p:cNvSpPr txBox="1">
            <a:spLocks/>
          </p:cNvSpPr>
          <p:nvPr/>
        </p:nvSpPr>
        <p:spPr>
          <a:xfrm>
            <a:off x="762000" y="1905000"/>
            <a:ext cx="7848600" cy="4267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استخدم ويلكنز تقنية تُسمى تشتت الأشعة السينية، وهي تقنية تتضمن تصويب الأشعة السينية على جزيء  </a:t>
            </a:r>
            <a:r>
              <a:rPr lang="en-US" sz="2800" b="1" dirty="0" smtClean="0">
                <a:ln w="50800"/>
                <a:solidFill>
                  <a:schemeClr val="bg1">
                    <a:shade val="50000"/>
                  </a:schemeClr>
                </a:solidFill>
                <a:cs typeface="Arabic Transparent" pitchFamily="2" charset="-78"/>
              </a:rPr>
              <a:t>DNA . </a:t>
            </a:r>
            <a:r>
              <a:rPr lang="ar-SA" sz="2800" b="1" dirty="0" smtClean="0">
                <a:ln w="50800"/>
                <a:solidFill>
                  <a:schemeClr val="bg1">
                    <a:shade val="50000"/>
                  </a:schemeClr>
                </a:solidFill>
                <a:cs typeface="Arabic Transparent" pitchFamily="2" charset="-78"/>
              </a:rPr>
              <a:t>وفي عام 1951 </a:t>
            </a:r>
            <a:r>
              <a:rPr lang="ar-SA" sz="2800" b="1" dirty="0" smtClean="0">
                <a:ln w="50800"/>
                <a:solidFill>
                  <a:schemeClr val="bg1">
                    <a:shade val="50000"/>
                  </a:schemeClr>
                </a:solidFill>
                <a:cs typeface="Arabic Transparent" pitchFamily="2" charset="-78"/>
              </a:rPr>
              <a:t>م</a:t>
            </a:r>
            <a:r>
              <a:rPr lang="ar-SA" sz="2800" b="1" dirty="0" smtClean="0">
                <a:ln w="50800"/>
                <a:solidFill>
                  <a:schemeClr val="bg1">
                    <a:shade val="50000"/>
                  </a:schemeClr>
                </a:solidFill>
                <a:cs typeface="Arabic Transparent" pitchFamily="2" charset="-78"/>
              </a:rPr>
              <a:t>، انضمت فرانكلين إلى الفريق . وهناك التقطت </a:t>
            </a:r>
            <a:r>
              <a:rPr lang="ar-SA" sz="2800" b="1" dirty="0" smtClean="0">
                <a:ln w="50800"/>
                <a:solidFill>
                  <a:schemeClr val="bg1">
                    <a:shade val="50000"/>
                  </a:schemeClr>
                </a:solidFill>
                <a:cs typeface="Arabic Transparent" pitchFamily="2" charset="-78"/>
              </a:rPr>
              <a:t>الصورة رقم </a:t>
            </a:r>
            <a:r>
              <a:rPr lang="ar-SA" sz="2800" b="1" dirty="0" smtClean="0">
                <a:ln w="50800"/>
                <a:solidFill>
                  <a:schemeClr val="bg1">
                    <a:shade val="50000"/>
                  </a:schemeClr>
                </a:solidFill>
                <a:cs typeface="Arabic Transparent" pitchFamily="2" charset="-78"/>
              </a:rPr>
              <a:t>51 المشهورة الآن، وجمعت بيانات استخدمها بعد ذلك واطسون </a:t>
            </a:r>
            <a:r>
              <a:rPr lang="ar-SA" sz="2800" b="1" dirty="0" smtClean="0">
                <a:ln w="50800"/>
                <a:solidFill>
                  <a:schemeClr val="bg1">
                    <a:shade val="50000"/>
                  </a:schemeClr>
                </a:solidFill>
                <a:cs typeface="Arabic Transparent" pitchFamily="2" charset="-78"/>
              </a:rPr>
              <a:t>وكريك. وقد أشارت هذه </a:t>
            </a:r>
            <a:r>
              <a:rPr lang="ar-SA" sz="2800" b="1" dirty="0" smtClean="0">
                <a:ln w="50800"/>
                <a:solidFill>
                  <a:schemeClr val="bg1">
                    <a:shade val="50000"/>
                  </a:schemeClr>
                </a:solidFill>
                <a:cs typeface="Arabic Transparent" pitchFamily="2" charset="-78"/>
              </a:rPr>
              <a:t>الصورة في </a:t>
            </a:r>
            <a:r>
              <a:rPr lang="ar-SA" sz="2800" b="1" dirty="0" smtClean="0">
                <a:ln w="50800"/>
                <a:solidFill>
                  <a:schemeClr val="bg1">
                    <a:shade val="50000"/>
                  </a:schemeClr>
                </a:solidFill>
                <a:cs typeface="Arabic Transparent" pitchFamily="2" charset="-78"/>
              </a:rPr>
              <a:t>الشكل </a:t>
            </a:r>
            <a:r>
              <a:rPr lang="ar-SA" sz="2800" b="1" dirty="0" smtClean="0">
                <a:ln w="50800"/>
                <a:solidFill>
                  <a:schemeClr val="bg1">
                    <a:shade val="50000"/>
                  </a:schemeClr>
                </a:solidFill>
                <a:cs typeface="Arabic Transparent" pitchFamily="2" charset="-78"/>
              </a:rPr>
              <a:t>6- 6، </a:t>
            </a:r>
            <a:r>
              <a:rPr lang="ar-SA" sz="2800" b="1" dirty="0" smtClean="0">
                <a:ln w="50800"/>
                <a:solidFill>
                  <a:schemeClr val="bg1">
                    <a:shade val="50000"/>
                  </a:schemeClr>
                </a:solidFill>
                <a:cs typeface="Arabic Transparent" pitchFamily="2" charset="-78"/>
              </a:rPr>
              <a:t>إلى </a:t>
            </a:r>
            <a:r>
              <a:rPr lang="ar-SA" sz="2800" b="1" dirty="0" smtClean="0">
                <a:ln w="50800"/>
                <a:solidFill>
                  <a:schemeClr val="bg1">
                    <a:shade val="50000"/>
                  </a:schemeClr>
                </a:solidFill>
                <a:cs typeface="Arabic Transparent" pitchFamily="2" charset="-78"/>
              </a:rPr>
              <a:t>أن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هو </a:t>
            </a:r>
            <a:r>
              <a:rPr lang="ar-SA" sz="2800" b="1" dirty="0" smtClean="0">
                <a:ln w="50800"/>
                <a:solidFill>
                  <a:schemeClr val="bg1">
                    <a:shade val="50000"/>
                  </a:schemeClr>
                </a:solidFill>
                <a:cs typeface="Arabic Transparent" pitchFamily="2" charset="-78"/>
              </a:rPr>
              <a:t>جزيء مزدوج </a:t>
            </a:r>
            <a:r>
              <a:rPr lang="en-US" sz="2800" b="1" dirty="0" smtClean="0">
                <a:ln w="50800"/>
                <a:solidFill>
                  <a:schemeClr val="bg1">
                    <a:shade val="50000"/>
                  </a:schemeClr>
                </a:solidFill>
                <a:cs typeface="Arabic Transparent" pitchFamily="2" charset="-78"/>
              </a:rPr>
              <a:t>double </a:t>
            </a:r>
            <a:r>
              <a:rPr lang="en-US" sz="2800" b="1" dirty="0" smtClean="0">
                <a:ln w="50800"/>
                <a:solidFill>
                  <a:schemeClr val="bg1">
                    <a:shade val="50000"/>
                  </a:schemeClr>
                </a:solidFill>
                <a:cs typeface="Arabic Transparent" pitchFamily="2" charset="-78"/>
              </a:rPr>
              <a:t>helix ، </a:t>
            </a:r>
            <a:r>
              <a:rPr lang="ar-SA" sz="2800" b="1" dirty="0" smtClean="0">
                <a:ln w="50800"/>
                <a:solidFill>
                  <a:schemeClr val="bg1">
                    <a:shade val="50000"/>
                  </a:schemeClr>
                </a:solidFill>
                <a:cs typeface="Arabic Transparent" pitchFamily="2" charset="-78"/>
              </a:rPr>
              <a:t>أو على شكل سلّم </a:t>
            </a:r>
            <a:r>
              <a:rPr lang="ar-SA" sz="2800" b="1" dirty="0" smtClean="0">
                <a:ln w="50800"/>
                <a:solidFill>
                  <a:schemeClr val="bg1">
                    <a:shade val="50000"/>
                  </a:schemeClr>
                </a:solidFill>
                <a:cs typeface="Arabic Transparent" pitchFamily="2" charset="-78"/>
              </a:rPr>
              <a:t>ملتو</a:t>
            </a:r>
            <a:r>
              <a:rPr lang="ar-SA" sz="2800" b="1" dirty="0" smtClean="0">
                <a:ln w="50800"/>
                <a:solidFill>
                  <a:schemeClr val="bg1">
                    <a:shade val="50000"/>
                  </a:schemeClr>
                </a:solidFill>
                <a:cs typeface="Arabic Transparent" pitchFamily="2" charset="-78"/>
              </a:rPr>
              <a:t>، مكوّن من سلسلتين من </a:t>
            </a:r>
            <a:r>
              <a:rPr lang="ar-SA" sz="2800" b="1" dirty="0" smtClean="0">
                <a:ln w="50800"/>
                <a:solidFill>
                  <a:schemeClr val="bg1">
                    <a:shade val="50000"/>
                  </a:schemeClr>
                </a:solidFill>
                <a:cs typeface="Arabic Transparent" pitchFamily="2" charset="-78"/>
              </a:rPr>
              <a:t>النيوكليوتيدات ملتفتين </a:t>
            </a:r>
            <a:r>
              <a:rPr lang="ar-SA" sz="2800" b="1" dirty="0" smtClean="0">
                <a:ln w="50800"/>
                <a:solidFill>
                  <a:schemeClr val="bg1">
                    <a:shade val="50000"/>
                  </a:schemeClr>
                </a:solidFill>
                <a:cs typeface="Arabic Transparent" pitchFamily="2" charset="-78"/>
              </a:rPr>
              <a:t>إحداهما حول الآخرى.</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2057400" y="533400"/>
            <a:ext cx="57912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واطسون وكريك</a:t>
            </a:r>
          </a:p>
        </p:txBody>
      </p:sp>
      <p:sp>
        <p:nvSpPr>
          <p:cNvPr id="5" name="Content Placeholder 2"/>
          <p:cNvSpPr txBox="1">
            <a:spLocks/>
          </p:cNvSpPr>
          <p:nvPr/>
        </p:nvSpPr>
        <p:spPr>
          <a:xfrm>
            <a:off x="762000" y="1905000"/>
            <a:ext cx="7848600" cy="3505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شاهد واطسون وكريك صورة فرانكلين لتشتت الأشعة السينية. وقد قاس واطسون وكريك معًا عرض الجزيء الحلزوني والمسافات بين القواعد مستخدمين بيانات فرانكلين وبيانات تشارجاف .</a:t>
            </a:r>
          </a:p>
          <a:p>
            <a:pPr marL="811530" indent="-742950" algn="just" rtl="1">
              <a:spcBef>
                <a:spcPts val="700"/>
              </a:spcBef>
              <a:buClr>
                <a:schemeClr val="tx2"/>
              </a:buClr>
              <a:buSzPct val="95000"/>
            </a:pPr>
            <a:endParaRPr lang="ar-SA" sz="24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4"/>
          <a:srcRect/>
          <a:stretch>
            <a:fillRect/>
          </a:stretch>
        </p:blipFill>
        <p:spPr bwMode="auto">
          <a:xfrm>
            <a:off x="297938" y="1066800"/>
            <a:ext cx="8484112" cy="51054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3581400" y="533400"/>
            <a:ext cx="42672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تركيب </a:t>
            </a:r>
            <a:r>
              <a:rPr lang="en-US" sz="2800" b="1" spc="0" dirty="0" smtClean="0">
                <a:ln w="50800"/>
                <a:solidFill>
                  <a:schemeClr val="bg1">
                    <a:shade val="50000"/>
                  </a:schemeClr>
                </a:solidFill>
              </a:rPr>
              <a:t>DNA </a:t>
            </a:r>
          </a:p>
        </p:txBody>
      </p:sp>
      <p:sp>
        <p:nvSpPr>
          <p:cNvPr id="5" name="Content Placeholder 2"/>
          <p:cNvSpPr txBox="1">
            <a:spLocks/>
          </p:cNvSpPr>
          <p:nvPr/>
        </p:nvSpPr>
        <p:spPr>
          <a:xfrm>
            <a:off x="685800" y="1905000"/>
            <a:ext cx="7924800" cy="3581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يحاكي </a:t>
            </a:r>
            <a:r>
              <a:rPr lang="ar-SA" sz="2800" b="1" dirty="0" smtClean="0">
                <a:ln w="50800"/>
                <a:solidFill>
                  <a:schemeClr val="bg1">
                    <a:shade val="50000"/>
                  </a:schemeClr>
                </a:solidFill>
                <a:cs typeface="Arabic Transparent" pitchFamily="2" charset="-78"/>
              </a:rPr>
              <a:t>جزيء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على الأغلب السّلم الملتوي،حيث يمثل حاجز الحماية ( الدرابزين) للسلم، السكرَ المنقوص الأكسجين والفوسفات بشكل متبادل. وتشكل أزواج القواعد النيتروجينية (السايتوسين – الجوانين أو الثايمين – الأدينين) درجات هذا السلّم. وترتبط البيريمدينات دائمًا بالبيورينات، فتحافظ بذلك على البعد الثابت لحاجزي الحماية - سلسلتي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في السلم.</a:t>
            </a:r>
          </a:p>
          <a:p>
            <a:pPr marL="811530" indent="-742950" algn="just" rtl="1">
              <a:spcBef>
                <a:spcPts val="700"/>
              </a:spcBef>
              <a:buClr>
                <a:schemeClr val="tx2"/>
              </a:buClr>
              <a:buSzPct val="95000"/>
            </a:pPr>
            <a:endParaRPr lang="ar-SA" sz="44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3505200" y="533400"/>
            <a:ext cx="43434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b="1" spc="0" dirty="0" smtClean="0">
                <a:ln w="50800"/>
                <a:solidFill>
                  <a:schemeClr val="bg1">
                    <a:shade val="50000"/>
                  </a:schemeClr>
                </a:solidFill>
              </a:rPr>
              <a:t>الترتيب </a:t>
            </a:r>
            <a:endParaRPr lang="ar-SA" b="1" spc="0" dirty="0" smtClean="0">
              <a:ln w="50800"/>
              <a:solidFill>
                <a:schemeClr val="bg1">
                  <a:shade val="50000"/>
                </a:schemeClr>
              </a:solidFill>
            </a:endParaRPr>
          </a:p>
        </p:txBody>
      </p:sp>
      <p:sp>
        <p:nvSpPr>
          <p:cNvPr id="5" name="Content Placeholder 2"/>
          <p:cNvSpPr txBox="1">
            <a:spLocks/>
          </p:cNvSpPr>
          <p:nvPr/>
        </p:nvSpPr>
        <p:spPr>
          <a:xfrm>
            <a:off x="762000" y="1905000"/>
            <a:ext cx="7848600" cy="1981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600" b="1" dirty="0" smtClean="0">
                <a:ln w="50800"/>
                <a:solidFill>
                  <a:schemeClr val="bg1">
                    <a:shade val="50000"/>
                  </a:schemeClr>
                </a:solidFill>
                <a:cs typeface="Arabic Transparent" pitchFamily="2" charset="-78"/>
              </a:rPr>
              <a:t>     </a:t>
            </a:r>
            <a:r>
              <a:rPr lang="ar-SA" sz="3600" b="1" dirty="0" smtClean="0">
                <a:ln w="50800"/>
                <a:solidFill>
                  <a:schemeClr val="bg1">
                    <a:shade val="50000"/>
                  </a:schemeClr>
                </a:solidFill>
                <a:cs typeface="Arabic Transparent" pitchFamily="2" charset="-78"/>
              </a:rPr>
              <a:t> </a:t>
            </a:r>
            <a:r>
              <a:rPr lang="ar-SA" sz="3600" b="1" dirty="0" smtClean="0">
                <a:ln w="50800"/>
                <a:solidFill>
                  <a:schemeClr val="bg1">
                    <a:shade val="50000"/>
                  </a:schemeClr>
                </a:solidFill>
                <a:cs typeface="Arabic Transparent" pitchFamily="2" charset="-78"/>
              </a:rPr>
              <a:t>من </a:t>
            </a:r>
            <a:r>
              <a:rPr lang="ar-SA" sz="3600" b="1" dirty="0" smtClean="0">
                <a:ln w="50800"/>
                <a:solidFill>
                  <a:schemeClr val="bg1">
                    <a:shade val="50000"/>
                  </a:schemeClr>
                </a:solidFill>
                <a:cs typeface="Arabic Transparent" pitchFamily="2" charset="-78"/>
              </a:rPr>
              <a:t>الصفات الفريدة لجزيء </a:t>
            </a:r>
            <a:r>
              <a:rPr lang="en-US" sz="3600" b="1" dirty="0" smtClean="0">
                <a:ln w="50800"/>
                <a:solidFill>
                  <a:schemeClr val="bg1">
                    <a:shade val="50000"/>
                  </a:schemeClr>
                </a:solidFill>
                <a:cs typeface="Arabic Transparent" pitchFamily="2" charset="-78"/>
              </a:rPr>
              <a:t>DNA </a:t>
            </a:r>
            <a:r>
              <a:rPr lang="ar-SA" sz="3600" b="1" dirty="0" smtClean="0">
                <a:ln w="50800"/>
                <a:solidFill>
                  <a:schemeClr val="bg1">
                    <a:shade val="50000"/>
                  </a:schemeClr>
                </a:solidFill>
                <a:cs typeface="Arabic Transparent" pitchFamily="2" charset="-78"/>
              </a:rPr>
              <a:t>اتجاه أو ترتيب السلسلتين؛ حيث يمكن ترقيم الكربون في المركبات العضوية (وهي هنا السكر) </a:t>
            </a:r>
            <a:r>
              <a:rPr lang="ar-SA" sz="3600" b="1" dirty="0" smtClean="0">
                <a:ln w="50800"/>
                <a:solidFill>
                  <a:schemeClr val="bg1">
                    <a:shade val="50000"/>
                  </a:schemeClr>
                </a:solidFill>
                <a:cs typeface="Arabic Transparent" pitchFamily="2" charset="-78"/>
              </a:rPr>
              <a:t>.</a:t>
            </a:r>
            <a:endParaRPr lang="ar-SA" sz="3600" b="1" dirty="0" smtClean="0">
              <a:ln w="50800"/>
              <a:solidFill>
                <a:schemeClr val="bg1">
                  <a:shade val="50000"/>
                </a:schemeClr>
              </a:solidFill>
              <a:cs typeface="Arabic Transparent" pitchFamily="2" charset="-78"/>
            </a:endParaRPr>
          </a:p>
        </p:txBody>
      </p:sp>
      <p:pic>
        <p:nvPicPr>
          <p:cNvPr id="7170" name="Picture 2"/>
          <p:cNvPicPr>
            <a:picLocks noChangeAspect="1" noChangeArrowheads="1"/>
          </p:cNvPicPr>
          <p:nvPr/>
        </p:nvPicPr>
        <p:blipFill>
          <a:blip r:embed="rId6"/>
          <a:srcRect/>
          <a:stretch>
            <a:fillRect/>
          </a:stretch>
        </p:blipFill>
        <p:spPr bwMode="auto">
          <a:xfrm>
            <a:off x="1828800" y="4419600"/>
            <a:ext cx="5210175" cy="218122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7170"/>
                                        </p:tgtEl>
                                        <p:attrNameLst>
                                          <p:attrName>style.visibility</p:attrName>
                                        </p:attrNameLst>
                                      </p:cBhvr>
                                      <p:to>
                                        <p:strVal val="visible"/>
                                      </p:to>
                                    </p:set>
                                    <p:anim to="" calcmode="lin" valueType="num">
                                      <p:cBhvr>
                                        <p:cTn id="21" dur="1" fill="hold"/>
                                        <p:tgtEl>
                                          <p:spTgt spid="7170"/>
                                        </p:tgtEl>
                                        <p:attrNameLst>
                                          <p:attrName/>
                                        </p:attrNameLst>
                                      </p:cBhvr>
                                    </p:anim>
                                  </p:childTnLst>
                                  <p:subTnLst>
                                    <p:audio>
                                      <p:cMediaNode>
                                        <p:cTn display="0" masterRel="sameClick">
                                          <p:stCondLst>
                                            <p:cond evt="begin" delay="0">
                                              <p:tn val="19"/>
                                            </p:cond>
                                          </p:stCondLst>
                                          <p:endCondLst>
                                            <p:cond evt="onStopAudio" delay="0">
                                              <p:tgtEl>
                                                <p:sldTgt/>
                                              </p:tgtEl>
                                            </p:cond>
                                          </p:endCondLst>
                                        </p:cTn>
                                        <p:tgtEl>
                                          <p:sndTgt r:embed="rId5" name="wind.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2057400" y="533400"/>
            <a:ext cx="57912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b="1" spc="0" dirty="0" smtClean="0">
                <a:ln w="50800"/>
                <a:solidFill>
                  <a:schemeClr val="bg1">
                    <a:shade val="50000"/>
                  </a:schemeClr>
                </a:solidFill>
              </a:rPr>
              <a:t>تركيب الكروموسوم </a:t>
            </a:r>
          </a:p>
        </p:txBody>
      </p:sp>
      <p:sp>
        <p:nvSpPr>
          <p:cNvPr id="5" name="Content Placeholder 2"/>
          <p:cNvSpPr txBox="1">
            <a:spLocks/>
          </p:cNvSpPr>
          <p:nvPr/>
        </p:nvSpPr>
        <p:spPr>
          <a:xfrm>
            <a:off x="762000" y="1600200"/>
            <a:ext cx="7848600" cy="4572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يتكون الكروموسوم في الإنسان من 51 مليونًا إلى 245 مليون زوج من القواعد النيتروجينية. وإذا تم بسط سلسلة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مكوّنة من 140 مليون نيوكليوتيد في خط مستقيم فإن طوله سيبلغ 5 </a:t>
            </a:r>
            <a:r>
              <a:rPr lang="en-US" sz="3200" b="1" dirty="0" smtClean="0">
                <a:ln w="50800"/>
                <a:solidFill>
                  <a:schemeClr val="bg1">
                    <a:shade val="50000"/>
                  </a:schemeClr>
                </a:solidFill>
                <a:cs typeface="Arabic Transparent" pitchFamily="2" charset="-78"/>
              </a:rPr>
              <a:t>cm </a:t>
            </a:r>
            <a:r>
              <a:rPr lang="ar-SA" sz="3200" b="1" dirty="0" smtClean="0">
                <a:ln w="50800"/>
                <a:solidFill>
                  <a:schemeClr val="bg1">
                    <a:shade val="50000"/>
                  </a:schemeClr>
                </a:solidFill>
                <a:cs typeface="Arabic Transparent" pitchFamily="2" charset="-78"/>
              </a:rPr>
              <a:t>تقريبًا. فكيف يمكن لكمية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هذه أن تترتب داخل خلية مجهرية؟</a:t>
            </a: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4"/>
          <a:srcRect/>
          <a:stretch>
            <a:fillRect/>
          </a:stretch>
        </p:blipFill>
        <p:spPr bwMode="auto">
          <a:xfrm>
            <a:off x="304800" y="990600"/>
            <a:ext cx="8620715" cy="54102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to="" calcmode="lin" valueType="num">
                                      <p:cBhvr>
                                        <p:cTn id="7" dur="1" fill="hold"/>
                                        <p:tgtEl>
                                          <p:spTgt spid="819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762000" y="609600"/>
          <a:ext cx="8153400" cy="5562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shreg.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028696" y="533400"/>
            <a:ext cx="7620000" cy="2590800"/>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scene3d>
              <a:camera prst="orthographicFront"/>
              <a:lightRig rig="balanced" dir="t">
                <a:rot lat="0" lon="0" rev="2100000"/>
              </a:lightRig>
            </a:scene3d>
            <a:sp3d extrusionH="57150" prstMaterial="metal">
              <a:bevelT w="38100" h="25400"/>
              <a:contourClr>
                <a:schemeClr val="bg2"/>
              </a:contourClr>
            </a:sp3d>
          </a:bodyPr>
          <a:lstStyle/>
          <a:p>
            <a:pPr algn="ctr"/>
            <a:r>
              <a:rPr lang="ar-SA" sz="5400" b="1" dirty="0" smtClean="0">
                <a:ln w="50800"/>
                <a:solidFill>
                  <a:schemeClr val="bg1">
                    <a:shade val="50000"/>
                  </a:schemeClr>
                </a:solidFill>
              </a:rPr>
              <a:t>الفصل السادس</a:t>
            </a:r>
            <a:endParaRPr lang="ar-EG" sz="5400" b="1" dirty="0">
              <a:ln w="50800"/>
              <a:solidFill>
                <a:schemeClr val="bg1">
                  <a:shade val="50000"/>
                </a:schemeClr>
              </a:solidFill>
            </a:endParaRPr>
          </a:p>
        </p:txBody>
      </p:sp>
      <p:sp>
        <p:nvSpPr>
          <p:cNvPr id="6" name="Line Callout 3 (No Border) 5"/>
          <p:cNvSpPr/>
          <p:nvPr/>
        </p:nvSpPr>
        <p:spPr>
          <a:xfrm>
            <a:off x="838200" y="3657600"/>
            <a:ext cx="7924800" cy="2438400"/>
          </a:xfrm>
          <a:prstGeom prst="callout3">
            <a:avLst>
              <a:gd name="adj1" fmla="val 18750"/>
              <a:gd name="adj2" fmla="val -8333"/>
              <a:gd name="adj3" fmla="val 18750"/>
              <a:gd name="adj4" fmla="val -16667"/>
              <a:gd name="adj5" fmla="val 100000"/>
              <a:gd name="adj6" fmla="val -16667"/>
              <a:gd name="adj7" fmla="val 120399"/>
              <a:gd name="adj8" fmla="val -17226"/>
            </a:avLst>
          </a:prstGeom>
          <a:solidFill>
            <a:srgbClr val="FFC000"/>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الوراثة الجزيئية</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push.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suction.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1752600" y="1295400"/>
            <a:ext cx="6096000" cy="1621536"/>
          </a:xfrm>
          <a:prstGeom prst="rect">
            <a:avLst/>
          </a:prstGeom>
        </p:spPr>
        <p:style>
          <a:lnRef idx="0">
            <a:schemeClr val="accent1"/>
          </a:lnRef>
          <a:fillRef idx="3">
            <a:schemeClr val="accent1"/>
          </a:fillRef>
          <a:effectRef idx="3">
            <a:schemeClr val="accent1"/>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80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فكرة الدرس</a:t>
            </a:r>
            <a:endParaRPr kumimoji="0" lang="ar-EG" sz="80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sp>
        <p:nvSpPr>
          <p:cNvPr id="3" name="Content Placeholder 2"/>
          <p:cNvSpPr txBox="1">
            <a:spLocks/>
          </p:cNvSpPr>
          <p:nvPr/>
        </p:nvSpPr>
        <p:spPr>
          <a:xfrm>
            <a:off x="914400" y="3657600"/>
            <a:ext cx="7696200" cy="152400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يتضاعف </a:t>
            </a:r>
            <a:r>
              <a:rPr lang="en-US"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DNA </a:t>
            </a: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بتكوين سلسلة جديدة متممة للسلسلة الأصلية .</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1600200" y="1371600"/>
            <a:ext cx="6096000" cy="1621536"/>
          </a:xfrm>
          <a:prstGeom prst="rect">
            <a:avLst/>
          </a:prstGeom>
        </p:spPr>
        <p:style>
          <a:lnRef idx="0">
            <a:schemeClr val="accent3"/>
          </a:lnRef>
          <a:fillRef idx="3">
            <a:schemeClr val="accent3"/>
          </a:fillRef>
          <a:effectRef idx="3">
            <a:schemeClr val="accent3"/>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9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rPr>
              <a:t>المفردات</a:t>
            </a:r>
            <a:endParaRPr kumimoji="0" lang="ar-EG" sz="9600" b="1" i="0" u="none" strike="noStrike" kern="120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endParaRPr>
          </a:p>
        </p:txBody>
      </p:sp>
      <p:sp>
        <p:nvSpPr>
          <p:cNvPr id="3" name="Content Placeholder 2"/>
          <p:cNvSpPr txBox="1">
            <a:spLocks/>
          </p:cNvSpPr>
          <p:nvPr/>
        </p:nvSpPr>
        <p:spPr>
          <a:xfrm>
            <a:off x="457200" y="3733800"/>
            <a:ext cx="8382000" cy="1828800"/>
          </a:xfrm>
          <a:prstGeom prst="rect">
            <a:avLst/>
          </a:prstGeom>
        </p:spPr>
        <p:style>
          <a:lnRef idx="3">
            <a:schemeClr val="lt1"/>
          </a:lnRef>
          <a:fillRef idx="1">
            <a:schemeClr val="accent4"/>
          </a:fillRef>
          <a:effectRef idx="1">
            <a:schemeClr val="accent4"/>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التضاعف شبه المحافظ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إنزيم بلمرة </a:t>
            </a:r>
            <a:r>
              <a:rPr lang="en-US"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DNA ـ </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قطعة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أوكازاكى</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 </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381000" y="685800"/>
            <a:ext cx="8382000" cy="5638800"/>
          </a:xfrm>
          <a:prstGeom prst="rect">
            <a:avLst/>
          </a:prstGeom>
          <a:solidFill>
            <a:srgbClr val="00B0F0"/>
          </a:solidFill>
        </p:spPr>
        <p:style>
          <a:lnRef idx="3">
            <a:schemeClr val="lt1"/>
          </a:lnRef>
          <a:fillRef idx="1">
            <a:schemeClr val="accent3"/>
          </a:fillRef>
          <a:effectRef idx="1">
            <a:schemeClr val="accent3"/>
          </a:effectRef>
          <a:fontRef idx="minor">
            <a:schemeClr val="lt1"/>
          </a:fontRef>
        </p:style>
        <p:txBody>
          <a:bodyPr>
            <a:scene3d>
              <a:camera prst="isometricOffAxis2Left"/>
              <a:lightRig rig="balanced" dir="t">
                <a:rot lat="0" lon="0" rev="2100000"/>
              </a:lightRig>
            </a:scene3d>
            <a:sp3d extrusionH="57150" prstMaterial="metal">
              <a:bevelT w="38100" h="25400"/>
              <a:contourClr>
                <a:schemeClr val="bg2"/>
              </a:contourClr>
            </a:sp3d>
          </a:bodyPr>
          <a:lstStyle/>
          <a:p>
            <a:pPr lvl="0" algn="ctr" rtl="1">
              <a:spcBef>
                <a:spcPct val="0"/>
              </a:spcBef>
              <a:defRPr/>
            </a:pPr>
            <a:r>
              <a:rPr lang="ar-SA" sz="11500" b="1" dirty="0" smtClean="0">
                <a:ln w="50800"/>
                <a:solidFill>
                  <a:schemeClr val="bg1">
                    <a:shade val="50000"/>
                  </a:schemeClr>
                </a:solidFill>
              </a:rPr>
              <a:t>الربط </a:t>
            </a:r>
          </a:p>
          <a:p>
            <a:pPr lvl="0" algn="ctr" rtl="1">
              <a:spcBef>
                <a:spcPct val="0"/>
              </a:spcBef>
              <a:defRPr/>
            </a:pPr>
            <a:r>
              <a:rPr lang="ar-SA" sz="11500" b="1" dirty="0" smtClean="0">
                <a:ln w="50800"/>
                <a:solidFill>
                  <a:schemeClr val="bg1">
                    <a:shade val="50000"/>
                  </a:schemeClr>
                </a:solidFill>
              </a:rPr>
              <a:t>مع </a:t>
            </a:r>
          </a:p>
          <a:p>
            <a:pPr lvl="0" algn="ctr" rtl="1">
              <a:spcBef>
                <a:spcPct val="0"/>
              </a:spcBef>
              <a:defRPr/>
            </a:pPr>
            <a:r>
              <a:rPr lang="ar-SA" sz="11500" b="1" dirty="0" smtClean="0">
                <a:ln w="50800"/>
                <a:solidFill>
                  <a:schemeClr val="bg1">
                    <a:shade val="50000"/>
                  </a:schemeClr>
                </a:solidFill>
              </a:rPr>
              <a:t>الحياة</a:t>
            </a:r>
            <a:endParaRPr lang="ar-SA" sz="11500" b="1" dirty="0" smtClean="0">
              <a:ln w="50800"/>
              <a:solidFill>
                <a:schemeClr val="bg1">
                  <a:shade val="50000"/>
                </a:schemeClr>
              </a:solidFill>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09600"/>
            <a:ext cx="7848600" cy="5334000"/>
          </a:xfrm>
        </p:spPr>
        <p:style>
          <a:lnRef idx="3">
            <a:schemeClr val="lt1"/>
          </a:lnRef>
          <a:fillRef idx="1">
            <a:schemeClr val="accent3"/>
          </a:fillRef>
          <a:effectRef idx="1">
            <a:schemeClr val="accent3"/>
          </a:effectRef>
          <a:fontRef idx="minor">
            <a:schemeClr val="lt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algn="just">
              <a:lnSpc>
                <a:spcPct val="150000"/>
              </a:lnSpc>
              <a:buNone/>
            </a:pPr>
            <a:r>
              <a:rPr lang="ar-SA" sz="4400" b="1" dirty="0" smtClean="0">
                <a:ln w="50800"/>
                <a:solidFill>
                  <a:schemeClr val="bg1">
                    <a:shade val="50000"/>
                  </a:schemeClr>
                </a:solidFill>
                <a:cs typeface="Arabic Transparent" pitchFamily="2" charset="-78"/>
              </a:rPr>
              <a:t>  </a:t>
            </a:r>
            <a:r>
              <a:rPr lang="ar-SA" sz="4400" b="1" dirty="0" smtClean="0">
                <a:ln w="50800"/>
                <a:solidFill>
                  <a:schemeClr val="bg1">
                    <a:shade val="50000"/>
                  </a:schemeClr>
                </a:solidFill>
                <a:cs typeface="Arabic Transparent" pitchFamily="2" charset="-78"/>
              </a:rPr>
              <a:t>عندما تستخدم آلة التصوير فإنك تتوقع أن تكون النسخ طبق الأصل. إن عمل نسخة تحوي أخطاءً لم تكن موجودة في الأصل غير مفيد. كذلك، فكّر كيف يستطيع جسمك عمل نسخ من ؟</a:t>
            </a:r>
          </a:p>
          <a:p>
            <a:pPr algn="just">
              <a:buNone/>
            </a:pPr>
            <a:endParaRPr lang="ar-SA" sz="4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2895600" y="533400"/>
            <a:ext cx="59436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تضاعف </a:t>
            </a:r>
            <a:r>
              <a:rPr lang="en-US" sz="3200" b="1" spc="0" dirty="0" smtClean="0">
                <a:ln w="50800"/>
                <a:solidFill>
                  <a:schemeClr val="bg1">
                    <a:shade val="50000"/>
                  </a:schemeClr>
                </a:solidFill>
              </a:rPr>
              <a:t>DNA </a:t>
            </a:r>
            <a:r>
              <a:rPr lang="ar-SA" sz="3200" b="1" spc="0" dirty="0" smtClean="0">
                <a:ln w="50800"/>
                <a:solidFill>
                  <a:schemeClr val="bg1">
                    <a:shade val="50000"/>
                  </a:schemeClr>
                </a:solidFill>
              </a:rPr>
              <a:t>شبه المحافظ </a:t>
            </a:r>
          </a:p>
        </p:txBody>
      </p:sp>
      <p:sp>
        <p:nvSpPr>
          <p:cNvPr id="5" name="Content Placeholder 2"/>
          <p:cNvSpPr txBox="1">
            <a:spLocks/>
          </p:cNvSpPr>
          <p:nvPr/>
        </p:nvSpPr>
        <p:spPr>
          <a:xfrm>
            <a:off x="762000" y="1905000"/>
            <a:ext cx="7848600" cy="3962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اقترح واطسون وكريك طريقة محتملة لتضاعف جزيء </a:t>
            </a:r>
            <a:r>
              <a:rPr lang="en-US" sz="4000" b="1" dirty="0" smtClean="0">
                <a:ln w="50800"/>
                <a:solidFill>
                  <a:schemeClr val="bg1">
                    <a:shade val="50000"/>
                  </a:schemeClr>
                </a:solidFill>
                <a:cs typeface="Arabic Transparent" pitchFamily="2" charset="-78"/>
              </a:rPr>
              <a:t>DNA ، </a:t>
            </a:r>
            <a:r>
              <a:rPr lang="ar-SA" sz="4000" b="1" dirty="0" smtClean="0">
                <a:ln w="50800"/>
                <a:solidFill>
                  <a:schemeClr val="bg1">
                    <a:shade val="50000"/>
                  </a:schemeClr>
                </a:solidFill>
                <a:cs typeface="Arabic Transparent" pitchFamily="2" charset="-78"/>
              </a:rPr>
              <a:t>وهو ما يسمى بعملية التضاعف شبه المحافظ؛ حيث تنفصل خلال التضاعف شبه المحافظ  سلاسل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الأصلية، وتبدأ عملية التضاعف.</a:t>
            </a:r>
          </a:p>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a:t>
            </a: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4"/>
          <a:srcRect/>
          <a:stretch>
            <a:fillRect/>
          </a:stretch>
        </p:blipFill>
        <p:spPr bwMode="auto">
          <a:xfrm>
            <a:off x="1371600" y="914400"/>
            <a:ext cx="7096125" cy="5452072"/>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3733800" y="533400"/>
            <a:ext cx="5105400" cy="8382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rtl="1">
              <a:spcBef>
                <a:spcPct val="0"/>
              </a:spcBef>
            </a:pPr>
            <a:r>
              <a:rPr lang="ar-SA" sz="4000" b="1" dirty="0" smtClean="0">
                <a:ln w="50800"/>
                <a:solidFill>
                  <a:schemeClr val="bg1">
                    <a:shade val="50000"/>
                  </a:schemeClr>
                </a:solidFill>
              </a:rPr>
              <a:t>فك </a:t>
            </a:r>
            <a:r>
              <a:rPr lang="ar-SA" sz="4000" b="1" dirty="0" err="1" smtClean="0">
                <a:ln w="50800"/>
                <a:solidFill>
                  <a:schemeClr val="bg1">
                    <a:shade val="50000"/>
                  </a:schemeClr>
                </a:solidFill>
              </a:rPr>
              <a:t>الألتواء</a:t>
            </a:r>
            <a:r>
              <a:rPr lang="ar-SA" sz="4000" b="1" dirty="0" smtClean="0">
                <a:ln w="50800"/>
                <a:solidFill>
                  <a:schemeClr val="bg1">
                    <a:shade val="50000"/>
                  </a:schemeClr>
                </a:solidFill>
              </a:rPr>
              <a:t> </a:t>
            </a:r>
          </a:p>
          <a:p>
            <a:pPr algn="ctr" rtl="1">
              <a:spcBef>
                <a:spcPct val="0"/>
              </a:spcBef>
            </a:pPr>
            <a:endParaRPr kumimoji="0" lang="ar-SA" sz="3200" b="1" i="0" u="none" strike="noStrike" kern="1200" cap="none" spc="0" normalizeH="0" baseline="0" noProof="0" dirty="0" smtClean="0">
              <a:ln w="50800"/>
              <a:solidFill>
                <a:schemeClr val="bg1">
                  <a:shade val="50000"/>
                </a:schemeClr>
              </a:solidFill>
              <a:effectLst/>
              <a:uLnTx/>
              <a:uFillTx/>
              <a:latin typeface="+mn-lt"/>
              <a:ea typeface="+mn-ea"/>
              <a:cs typeface="+mn-cs"/>
            </a:endParaRPr>
          </a:p>
        </p:txBody>
      </p:sp>
      <p:sp>
        <p:nvSpPr>
          <p:cNvPr id="3" name="Content Placeholder 2"/>
          <p:cNvSpPr txBox="1">
            <a:spLocks/>
          </p:cNvSpPr>
          <p:nvPr/>
        </p:nvSpPr>
        <p:spPr>
          <a:xfrm>
            <a:off x="762000" y="1905000"/>
            <a:ext cx="7848600" cy="4191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يسمى الإنزيم </a:t>
            </a:r>
            <a:r>
              <a:rPr lang="ar-SA" sz="3200" b="1" dirty="0" smtClean="0">
                <a:ln w="50800"/>
                <a:solidFill>
                  <a:schemeClr val="bg1">
                    <a:shade val="50000"/>
                  </a:schemeClr>
                </a:solidFill>
                <a:cs typeface="Arabic Transparent" pitchFamily="2" charset="-78"/>
              </a:rPr>
              <a:t>المسئول </a:t>
            </a:r>
            <a:r>
              <a:rPr lang="ar-SA" sz="3200" b="1" dirty="0" smtClean="0">
                <a:ln w="50800"/>
                <a:solidFill>
                  <a:schemeClr val="bg1">
                    <a:shade val="50000"/>
                  </a:schemeClr>
                </a:solidFill>
                <a:cs typeface="Arabic Transparent" pitchFamily="2" charset="-78"/>
              </a:rPr>
              <a:t>عن فك الالتواء وفصل جزيء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الحلزوني المزدوج إنزيم فك الالتواء ( هيليكيز ) . </a:t>
            </a:r>
            <a:r>
              <a:rPr lang="ar-SA" sz="3200" b="1" dirty="0" smtClean="0">
                <a:ln w="50800"/>
                <a:solidFill>
                  <a:schemeClr val="bg1">
                    <a:shade val="50000"/>
                  </a:schemeClr>
                </a:solidFill>
                <a:cs typeface="Arabic Transparent" pitchFamily="2" charset="-78"/>
              </a:rPr>
              <a:t>وعندما </a:t>
            </a:r>
            <a:r>
              <a:rPr lang="ar-SA" sz="3200" b="1" dirty="0" smtClean="0">
                <a:ln w="50800"/>
                <a:solidFill>
                  <a:schemeClr val="bg1">
                    <a:shade val="50000"/>
                  </a:schemeClr>
                </a:solidFill>
                <a:cs typeface="Arabic Transparent" pitchFamily="2" charset="-78"/>
              </a:rPr>
              <a:t>تنفصل </a:t>
            </a:r>
            <a:r>
              <a:rPr lang="ar-SA" sz="3200" b="1" dirty="0" smtClean="0">
                <a:ln w="50800"/>
                <a:solidFill>
                  <a:schemeClr val="bg1">
                    <a:shade val="50000"/>
                  </a:schemeClr>
                </a:solidFill>
                <a:cs typeface="Arabic Transparent" pitchFamily="2" charset="-78"/>
              </a:rPr>
              <a:t>سلاسل </a:t>
            </a:r>
            <a:r>
              <a:rPr lang="ar-SA" sz="3200" b="1" dirty="0" smtClean="0">
                <a:ln w="50800"/>
                <a:solidFill>
                  <a:schemeClr val="bg1">
                    <a:shade val="50000"/>
                  </a:schemeClr>
                </a:solidFill>
                <a:cs typeface="Arabic Transparent" pitchFamily="2" charset="-78"/>
              </a:rPr>
              <a:t>الحلزون المزدوج </a:t>
            </a:r>
            <a:r>
              <a:rPr lang="ar-SA" sz="3200" b="1" dirty="0" smtClean="0">
                <a:ln w="50800"/>
                <a:solidFill>
                  <a:schemeClr val="bg1">
                    <a:shade val="50000"/>
                  </a:schemeClr>
                </a:solidFill>
                <a:cs typeface="Arabic Transparent" pitchFamily="2" charset="-78"/>
              </a:rPr>
              <a:t>تتكسر الروابط الهيدروجينية بين القواعد</a:t>
            </a:r>
            <a:r>
              <a:rPr lang="ar-SA" sz="3200" b="1" dirty="0" smtClean="0">
                <a:ln w="50800"/>
                <a:solidFill>
                  <a:schemeClr val="bg1">
                    <a:shade val="50000"/>
                  </a:schemeClr>
                </a:solidFill>
                <a:cs typeface="Arabic Transparent" pitchFamily="2" charset="-78"/>
              </a:rPr>
              <a:t>، فتتكوّن </a:t>
            </a:r>
            <a:r>
              <a:rPr lang="ar-SA" sz="3200" b="1" dirty="0" smtClean="0">
                <a:ln w="50800"/>
                <a:solidFill>
                  <a:schemeClr val="bg1">
                    <a:shade val="50000"/>
                  </a:schemeClr>
                </a:solidFill>
                <a:cs typeface="Arabic Transparent" pitchFamily="2" charset="-78"/>
              </a:rPr>
              <a:t>سلاسل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منفردة. ثم </a:t>
            </a:r>
            <a:r>
              <a:rPr lang="ar-SA" sz="3200" b="1" dirty="0" smtClean="0">
                <a:ln w="50800"/>
                <a:solidFill>
                  <a:schemeClr val="bg1">
                    <a:shade val="50000"/>
                  </a:schemeClr>
                </a:solidFill>
                <a:cs typeface="Arabic Transparent" pitchFamily="2" charset="-78"/>
              </a:rPr>
              <a:t>تقوم بروتينات </a:t>
            </a:r>
            <a:r>
              <a:rPr lang="ar-SA" sz="3200" b="1" dirty="0" smtClean="0">
                <a:ln w="50800"/>
                <a:solidFill>
                  <a:schemeClr val="bg1">
                    <a:shade val="50000"/>
                  </a:schemeClr>
                </a:solidFill>
                <a:cs typeface="Arabic Transparent" pitchFamily="2" charset="-78"/>
              </a:rPr>
              <a:t>تُسمى </a:t>
            </a:r>
            <a:r>
              <a:rPr lang="ar-SA" sz="3200" b="1" dirty="0" smtClean="0">
                <a:ln w="50800"/>
                <a:solidFill>
                  <a:schemeClr val="bg1">
                    <a:shade val="50000"/>
                  </a:schemeClr>
                </a:solidFill>
                <a:cs typeface="Arabic Transparent" pitchFamily="2" charset="-78"/>
              </a:rPr>
              <a:t>البروتينات المرتبطة مع </a:t>
            </a:r>
            <a:r>
              <a:rPr lang="ar-SA" sz="3200" b="1" dirty="0" smtClean="0">
                <a:ln w="50800"/>
                <a:solidFill>
                  <a:schemeClr val="bg1">
                    <a:shade val="50000"/>
                  </a:schemeClr>
                </a:solidFill>
                <a:cs typeface="Arabic Transparent" pitchFamily="2" charset="-78"/>
              </a:rPr>
              <a:t>السلاسل المنفردة</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بالارتباط بجزيء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لضمان </a:t>
            </a:r>
            <a:r>
              <a:rPr lang="ar-SA" sz="3200" b="1" dirty="0" smtClean="0">
                <a:ln w="50800"/>
                <a:solidFill>
                  <a:schemeClr val="bg1">
                    <a:shade val="50000"/>
                  </a:schemeClr>
                </a:solidFill>
                <a:cs typeface="Arabic Transparent" pitchFamily="2" charset="-78"/>
              </a:rPr>
              <a:t>بقاء </a:t>
            </a:r>
            <a:r>
              <a:rPr lang="ar-SA" sz="3200" b="1" dirty="0" smtClean="0">
                <a:ln w="50800"/>
                <a:solidFill>
                  <a:schemeClr val="bg1">
                    <a:shade val="50000"/>
                  </a:schemeClr>
                </a:solidFill>
                <a:cs typeface="Arabic Transparent" pitchFamily="2" charset="-78"/>
              </a:rPr>
              <a:t>السلاسل منفصلا بعضها عن </a:t>
            </a:r>
            <a:r>
              <a:rPr lang="ar-SA" sz="3200" b="1" dirty="0" smtClean="0">
                <a:ln w="50800"/>
                <a:solidFill>
                  <a:schemeClr val="bg1">
                    <a:shade val="50000"/>
                  </a:schemeClr>
                </a:solidFill>
                <a:cs typeface="Arabic Transparent" pitchFamily="2" charset="-78"/>
              </a:rPr>
              <a:t>بعض </a:t>
            </a:r>
            <a:r>
              <a:rPr lang="ar-SA" sz="3200" b="1" dirty="0" smtClean="0">
                <a:ln w="50800"/>
                <a:solidFill>
                  <a:schemeClr val="bg1">
                    <a:shade val="50000"/>
                  </a:schemeClr>
                </a:solidFill>
                <a:cs typeface="Arabic Transparent" pitchFamily="2" charset="-78"/>
              </a:rPr>
              <a:t>خلال عملية التضاعف</a:t>
            </a:r>
            <a:r>
              <a:rPr lang="ar-SA" sz="3200" b="1" dirty="0" smtClean="0">
                <a:ln w="50800"/>
                <a:solidFill>
                  <a:schemeClr val="bg1">
                    <a:shade val="50000"/>
                  </a:schemeClr>
                </a:solidFill>
                <a:cs typeface="Arabic Transparent" pitchFamily="2" charset="-78"/>
              </a:rPr>
              <a:t>.</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2819400" y="533400"/>
            <a:ext cx="60198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ارتباط القواعد فى أزواج:</a:t>
            </a:r>
          </a:p>
        </p:txBody>
      </p:sp>
      <p:sp>
        <p:nvSpPr>
          <p:cNvPr id="5" name="Content Placeholder 2"/>
          <p:cNvSpPr txBox="1">
            <a:spLocks/>
          </p:cNvSpPr>
          <p:nvPr/>
        </p:nvSpPr>
        <p:spPr>
          <a:xfrm>
            <a:off x="762000" y="1905000"/>
            <a:ext cx="7848600" cy="3276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 </a:t>
            </a:r>
            <a:r>
              <a:rPr lang="ar-SA" sz="4000" b="1" dirty="0" smtClean="0">
                <a:ln w="50800"/>
                <a:solidFill>
                  <a:schemeClr val="bg1">
                    <a:shade val="50000"/>
                  </a:schemeClr>
                </a:solidFill>
                <a:cs typeface="Arabic Transparent" pitchFamily="2" charset="-78"/>
              </a:rPr>
              <a:t>يحفز إنزيم بلمرة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إضافة النيوكليوتيدات المناسبة إلى سلسلة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الجديدة. تضاف النيوكليوتيدات إلى النهاية ( الطرف)  ’3 في السلسلة الجديدة .</a:t>
            </a: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4"/>
          <a:srcRect/>
          <a:stretch>
            <a:fillRect/>
          </a:stretch>
        </p:blipFill>
        <p:spPr bwMode="auto">
          <a:xfrm>
            <a:off x="381000" y="685800"/>
            <a:ext cx="8486775" cy="52578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to="" calcmode="lin" valueType="num">
                                      <p:cBhvr>
                                        <p:cTn id="7" dur="1" fill="hold"/>
                                        <p:tgtEl>
                                          <p:spTgt spid="1024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a:spLocks noGrp="1"/>
          </p:cNvSpPr>
          <p:nvPr>
            <p:ph type="title"/>
          </p:nvPr>
        </p:nvSpPr>
        <p:spPr>
          <a:xfrm>
            <a:off x="3429000" y="533400"/>
            <a:ext cx="54102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إعادة ربط السلسلة </a:t>
            </a:r>
          </a:p>
        </p:txBody>
      </p:sp>
      <p:sp>
        <p:nvSpPr>
          <p:cNvPr id="5" name="Content Placeholder 2"/>
          <p:cNvSpPr txBox="1">
            <a:spLocks/>
          </p:cNvSpPr>
          <p:nvPr/>
        </p:nvSpPr>
        <p:spPr>
          <a:xfrm>
            <a:off x="762000" y="1676400"/>
            <a:ext cx="7848600" cy="41148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600" b="1" dirty="0" smtClean="0">
                <a:ln w="50800"/>
                <a:solidFill>
                  <a:schemeClr val="bg1">
                    <a:shade val="50000"/>
                  </a:schemeClr>
                </a:solidFill>
                <a:cs typeface="Arabic Transparent" pitchFamily="2" charset="-78"/>
              </a:rPr>
              <a:t> </a:t>
            </a:r>
            <a:r>
              <a:rPr lang="ar-SA" sz="3600" b="1" dirty="0" smtClean="0">
                <a:ln w="50800"/>
                <a:solidFill>
                  <a:schemeClr val="bg1">
                    <a:shade val="50000"/>
                  </a:schemeClr>
                </a:solidFill>
                <a:cs typeface="Arabic Transparent" pitchFamily="2" charset="-78"/>
              </a:rPr>
              <a:t>   </a:t>
            </a:r>
            <a:r>
              <a:rPr lang="ar-SA" sz="3600" b="1" dirty="0" smtClean="0">
                <a:ln w="50800"/>
                <a:solidFill>
                  <a:schemeClr val="bg1">
                    <a:shade val="50000"/>
                  </a:schemeClr>
                </a:solidFill>
                <a:cs typeface="Arabic Transparent" pitchFamily="2" charset="-78"/>
              </a:rPr>
              <a:t>على </a:t>
            </a:r>
            <a:r>
              <a:rPr lang="ar-SA" sz="3600" b="1" dirty="0" smtClean="0">
                <a:ln w="50800"/>
                <a:solidFill>
                  <a:schemeClr val="bg1">
                    <a:shade val="50000"/>
                  </a:schemeClr>
                </a:solidFill>
                <a:cs typeface="Arabic Transparent" pitchFamily="2" charset="-78"/>
              </a:rPr>
              <a:t>الرغم من أن السلسلة الأصلية تُصنع بشكل متواصل فإن تضاعف </a:t>
            </a:r>
            <a:r>
              <a:rPr lang="en-US" sz="3600" b="1" dirty="0" smtClean="0">
                <a:ln w="50800"/>
                <a:solidFill>
                  <a:schemeClr val="bg1">
                    <a:shade val="50000"/>
                  </a:schemeClr>
                </a:solidFill>
                <a:cs typeface="Arabic Transparent" pitchFamily="2" charset="-78"/>
              </a:rPr>
              <a:t>DNA </a:t>
            </a:r>
            <a:r>
              <a:rPr lang="ar-SA" sz="3600" b="1" dirty="0" smtClean="0">
                <a:ln w="50800"/>
                <a:solidFill>
                  <a:schemeClr val="bg1">
                    <a:shade val="50000"/>
                  </a:schemeClr>
                </a:solidFill>
                <a:cs typeface="Arabic Transparent" pitchFamily="2" charset="-78"/>
              </a:rPr>
              <a:t>في الخلايا الحقيقية النوى يبدأ عادة في عدة مناطق على طول الكروموسوم . وعندما يصل إنزيم بلمرة </a:t>
            </a:r>
            <a:r>
              <a:rPr lang="en-US" sz="3600" b="1" dirty="0" smtClean="0">
                <a:ln w="50800"/>
                <a:solidFill>
                  <a:schemeClr val="bg1">
                    <a:shade val="50000"/>
                  </a:schemeClr>
                </a:solidFill>
                <a:cs typeface="Arabic Transparent" pitchFamily="2" charset="-78"/>
              </a:rPr>
              <a:t>DNA </a:t>
            </a:r>
            <a:r>
              <a:rPr lang="ar-SA" sz="3600" b="1" dirty="0" smtClean="0">
                <a:ln w="50800"/>
                <a:solidFill>
                  <a:schemeClr val="bg1">
                    <a:shade val="50000"/>
                  </a:schemeClr>
                </a:solidFill>
                <a:cs typeface="Arabic Transparent" pitchFamily="2" charset="-78"/>
              </a:rPr>
              <a:t>إلى </a:t>
            </a:r>
            <a:r>
              <a:rPr lang="en-US" sz="3600" b="1" dirty="0" smtClean="0">
                <a:ln w="50800"/>
                <a:solidFill>
                  <a:schemeClr val="bg1">
                    <a:shade val="50000"/>
                  </a:schemeClr>
                </a:solidFill>
                <a:cs typeface="Arabic Transparent" pitchFamily="2" charset="-78"/>
              </a:rPr>
              <a:t>RNA </a:t>
            </a:r>
            <a:r>
              <a:rPr lang="ar-SA" sz="3600" b="1" dirty="0" smtClean="0">
                <a:ln w="50800"/>
                <a:solidFill>
                  <a:schemeClr val="bg1">
                    <a:shade val="50000"/>
                  </a:schemeClr>
                </a:solidFill>
                <a:cs typeface="Arabic Transparent" pitchFamily="2" charset="-78"/>
              </a:rPr>
              <a:t>البادئ فإنه يزيل البادئ ويستبدل به نيوكليوتيدات </a:t>
            </a:r>
            <a:r>
              <a:rPr lang="en-US" sz="3600" b="1" dirty="0" smtClean="0">
                <a:ln w="50800"/>
                <a:solidFill>
                  <a:schemeClr val="bg1">
                    <a:shade val="50000"/>
                  </a:schemeClr>
                </a:solidFill>
                <a:cs typeface="Arabic Transparent" pitchFamily="2" charset="-78"/>
              </a:rPr>
              <a:t>DNA . </a:t>
            </a:r>
            <a:r>
              <a:rPr lang="ar-SA" sz="3600" b="1" dirty="0" smtClean="0">
                <a:ln w="50800"/>
                <a:solidFill>
                  <a:schemeClr val="bg1">
                    <a:shade val="50000"/>
                  </a:schemeClr>
                </a:solidFill>
                <a:cs typeface="Arabic Transparent" pitchFamily="2" charset="-78"/>
              </a:rPr>
              <a:t>ثم يقوم إنزيم ربط  </a:t>
            </a:r>
            <a:r>
              <a:rPr lang="en-US" sz="3600" b="1" dirty="0" smtClean="0">
                <a:ln w="50800"/>
                <a:solidFill>
                  <a:schemeClr val="bg1">
                    <a:shade val="50000"/>
                  </a:schemeClr>
                </a:solidFill>
                <a:cs typeface="Arabic Transparent" pitchFamily="2" charset="-78"/>
              </a:rPr>
              <a:t>DNA </a:t>
            </a:r>
            <a:r>
              <a:rPr lang="ar-SA" sz="3600" b="1" dirty="0" smtClean="0">
                <a:ln w="50800"/>
                <a:solidFill>
                  <a:schemeClr val="bg1">
                    <a:shade val="50000"/>
                  </a:schemeClr>
                </a:solidFill>
                <a:cs typeface="Arabic Transparent" pitchFamily="2" charset="-78"/>
              </a:rPr>
              <a:t>بربط الجزأين.. </a:t>
            </a:r>
            <a:endParaRPr lang="ar-SA" sz="36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4"/>
          <a:srcRect/>
          <a:stretch>
            <a:fillRect/>
          </a:stretch>
        </p:blipFill>
        <p:spPr bwMode="auto">
          <a:xfrm>
            <a:off x="1371600" y="152400"/>
            <a:ext cx="6568240" cy="6334443"/>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838200" y="609600"/>
          <a:ext cx="7848600" cy="579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pplaus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52600" y="1295400"/>
            <a:ext cx="6096000" cy="1621536"/>
          </a:xfrm>
          <a:prstGeom prst="rect">
            <a:avLst/>
          </a:prstGeom>
        </p:spPr>
        <p:style>
          <a:lnRef idx="0">
            <a:schemeClr val="accent1"/>
          </a:lnRef>
          <a:fillRef idx="3">
            <a:schemeClr val="accent1"/>
          </a:fillRef>
          <a:effectRef idx="3">
            <a:schemeClr val="accent1"/>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80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فكرة الدرس</a:t>
            </a:r>
            <a:endParaRPr kumimoji="0" lang="ar-EG" sz="80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sp>
        <p:nvSpPr>
          <p:cNvPr id="3" name="Content Placeholder 2"/>
          <p:cNvSpPr txBox="1">
            <a:spLocks/>
          </p:cNvSpPr>
          <p:nvPr/>
        </p:nvSpPr>
        <p:spPr>
          <a:xfrm>
            <a:off x="914400" y="3657600"/>
            <a:ext cx="7696200" cy="228600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تنسخ شفرات </a:t>
            </a:r>
            <a:r>
              <a:rPr lang="en-US"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DNA </a:t>
            </a: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في صورة </a:t>
            </a:r>
            <a:r>
              <a:rPr lang="en-US"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RNA ، </a:t>
            </a: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الذي يتحكم بدوره في بناء البروتينات.</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00200" y="1371600"/>
            <a:ext cx="6096000" cy="1621536"/>
          </a:xfrm>
          <a:prstGeom prst="rect">
            <a:avLst/>
          </a:prstGeom>
        </p:spPr>
        <p:style>
          <a:lnRef idx="0">
            <a:schemeClr val="accent3"/>
          </a:lnRef>
          <a:fillRef idx="3">
            <a:schemeClr val="accent3"/>
          </a:fillRef>
          <a:effectRef idx="3">
            <a:schemeClr val="accent3"/>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9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rPr>
              <a:t>المفردات</a:t>
            </a:r>
            <a:endParaRPr kumimoji="0" lang="ar-EG" sz="9600" b="1" i="0" u="none" strike="noStrike" kern="120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endParaRPr>
          </a:p>
        </p:txBody>
      </p:sp>
      <p:sp>
        <p:nvSpPr>
          <p:cNvPr id="3" name="Content Placeholder 2"/>
          <p:cNvSpPr txBox="1">
            <a:spLocks/>
          </p:cNvSpPr>
          <p:nvPr/>
        </p:nvSpPr>
        <p:spPr>
          <a:xfrm>
            <a:off x="457200" y="3733800"/>
            <a:ext cx="8382000" cy="2514600"/>
          </a:xfrm>
          <a:prstGeom prst="rect">
            <a:avLst/>
          </a:prstGeom>
        </p:spPr>
        <p:style>
          <a:lnRef idx="3">
            <a:schemeClr val="lt1"/>
          </a:lnRef>
          <a:fillRef idx="1">
            <a:schemeClr val="accent4"/>
          </a:fillRef>
          <a:effectRef idx="1">
            <a:schemeClr val="accent4"/>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en-US"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RNA  ـ RNA </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الرسول </a:t>
            </a:r>
            <a:r>
              <a:rPr lang="ar-SA" sz="54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a:t>
            </a:r>
            <a:r>
              <a:rPr lang="en-US"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RNA </a:t>
            </a:r>
            <a:r>
              <a:rPr lang="ar-SA" sz="54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الرايبوسومى</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ـ </a:t>
            </a:r>
            <a:r>
              <a:rPr lang="en-US"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RNA </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الناقل </a:t>
            </a:r>
            <a:r>
              <a:rPr lang="ar-SA" sz="54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عملية النسخ </a:t>
            </a:r>
            <a:r>
              <a:rPr lang="ar-SA" sz="54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إنزيم بلمرة </a:t>
            </a:r>
            <a:r>
              <a:rPr lang="en-US"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RNA . </a:t>
            </a:r>
            <a:endParaRPr lang="ar-SA" sz="54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457200" y="1371600"/>
          <a:ext cx="8458200" cy="304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153400" cy="4724400"/>
          </a:xfrm>
        </p:spPr>
        <p:style>
          <a:lnRef idx="3">
            <a:schemeClr val="lt1"/>
          </a:lnRef>
          <a:fillRef idx="1">
            <a:schemeClr val="accent3"/>
          </a:fillRef>
          <a:effectRef idx="1">
            <a:schemeClr val="accent3"/>
          </a:effectRef>
          <a:fontRef idx="minor">
            <a:schemeClr val="lt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algn="just">
              <a:lnSpc>
                <a:spcPct val="150000"/>
              </a:lnSpc>
              <a:buNone/>
            </a:pP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يكتب مبرمجو </a:t>
            </a:r>
            <a:r>
              <a:rPr lang="ar-SA" sz="4000" b="1" dirty="0" smtClean="0">
                <a:ln w="50800"/>
                <a:solidFill>
                  <a:schemeClr val="bg1">
                    <a:shade val="50000"/>
                  </a:schemeClr>
                </a:solidFill>
                <a:cs typeface="Arabic Transparent" pitchFamily="2" charset="-78"/>
              </a:rPr>
              <a:t>الحاسوب </a:t>
            </a:r>
            <a:r>
              <a:rPr lang="ar-SA" sz="4000" b="1" dirty="0" smtClean="0">
                <a:ln w="50800"/>
                <a:solidFill>
                  <a:schemeClr val="bg1">
                    <a:shade val="50000"/>
                  </a:schemeClr>
                </a:solidFill>
                <a:cs typeface="Arabic Transparent" pitchFamily="2" charset="-78"/>
              </a:rPr>
              <a:t>برامجهم بلغة معينة، أو شفرة. </a:t>
            </a:r>
            <a:r>
              <a:rPr lang="ar-SA" sz="4000" b="1" dirty="0" smtClean="0">
                <a:ln w="50800"/>
                <a:solidFill>
                  <a:schemeClr val="bg1">
                    <a:shade val="50000"/>
                  </a:schemeClr>
                </a:solidFill>
                <a:cs typeface="Arabic Transparent" pitchFamily="2" charset="-78"/>
              </a:rPr>
              <a:t>ويُصمَّم الحاسوب </a:t>
            </a:r>
            <a:r>
              <a:rPr lang="ar-SA" sz="4000" b="1" dirty="0" smtClean="0">
                <a:ln w="50800"/>
                <a:solidFill>
                  <a:schemeClr val="bg1">
                    <a:shade val="50000"/>
                  </a:schemeClr>
                </a:solidFill>
                <a:cs typeface="Arabic Transparent" pitchFamily="2" charset="-78"/>
              </a:rPr>
              <a:t>لقراءة </a:t>
            </a:r>
            <a:r>
              <a:rPr lang="ar-SA" sz="4000" b="1" dirty="0" smtClean="0">
                <a:ln w="50800"/>
                <a:solidFill>
                  <a:schemeClr val="bg1">
                    <a:shade val="50000"/>
                  </a:schemeClr>
                </a:solidFill>
                <a:cs typeface="Arabic Transparent" pitchFamily="2" charset="-78"/>
              </a:rPr>
              <a:t>الشفرة </a:t>
            </a:r>
            <a:r>
              <a:rPr lang="ar-SA" sz="4000" b="1" dirty="0" smtClean="0">
                <a:ln w="50800"/>
                <a:solidFill>
                  <a:schemeClr val="bg1">
                    <a:shade val="50000"/>
                  </a:schemeClr>
                </a:solidFill>
                <a:cs typeface="Arabic Transparent" pitchFamily="2" charset="-78"/>
              </a:rPr>
              <a:t>وأداء وظائف ما. وكذلك يحتوي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على شفرة، </a:t>
            </a:r>
            <a:r>
              <a:rPr lang="ar-SA" sz="4000" b="1" dirty="0" smtClean="0">
                <a:ln w="50800"/>
                <a:solidFill>
                  <a:schemeClr val="bg1">
                    <a:shade val="50000"/>
                  </a:schemeClr>
                </a:solidFill>
                <a:cs typeface="Arabic Transparent" pitchFamily="2" charset="-78"/>
              </a:rPr>
              <a:t>مثل شفرة </a:t>
            </a:r>
            <a:r>
              <a:rPr lang="ar-SA" sz="4000" b="1" dirty="0" smtClean="0">
                <a:ln w="50800"/>
                <a:solidFill>
                  <a:schemeClr val="bg1">
                    <a:shade val="50000"/>
                  </a:schemeClr>
                </a:solidFill>
                <a:cs typeface="Arabic Transparent" pitchFamily="2" charset="-78"/>
              </a:rPr>
              <a:t>البرمجة، تحفز الخلية على أداء عمل ما.</a:t>
            </a:r>
          </a:p>
          <a:p>
            <a:pPr algn="just">
              <a:buNone/>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533400"/>
            <a:ext cx="46482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المبدأ </a:t>
            </a:r>
            <a:r>
              <a:rPr lang="ar-SA" sz="3200" b="1" spc="0" dirty="0" err="1" smtClean="0">
                <a:ln w="50800"/>
                <a:solidFill>
                  <a:schemeClr val="bg1">
                    <a:shade val="50000"/>
                  </a:schemeClr>
                </a:solidFill>
              </a:rPr>
              <a:t>الأساسى</a:t>
            </a:r>
            <a:r>
              <a:rPr lang="ar-SA" sz="3200" b="1" spc="0" dirty="0" smtClean="0">
                <a:ln w="50800"/>
                <a:solidFill>
                  <a:schemeClr val="bg1">
                    <a:shade val="50000"/>
                  </a:schemeClr>
                </a:solidFill>
              </a:rPr>
              <a:t> </a:t>
            </a:r>
          </a:p>
        </p:txBody>
      </p:sp>
      <p:sp>
        <p:nvSpPr>
          <p:cNvPr id="6" name="Content Placeholder 2"/>
          <p:cNvSpPr txBox="1">
            <a:spLocks/>
          </p:cNvSpPr>
          <p:nvPr/>
        </p:nvSpPr>
        <p:spPr>
          <a:xfrm>
            <a:off x="838200" y="1828800"/>
            <a:ext cx="7772400" cy="2895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t>إحدى خصائص </a:t>
            </a:r>
            <a:r>
              <a:rPr lang="en-US" sz="3200" b="1" dirty="0" smtClean="0"/>
              <a:t>DNA </a:t>
            </a:r>
            <a:r>
              <a:rPr lang="ar-SA" sz="3200" b="1" dirty="0" smtClean="0"/>
              <a:t>المهمة هي كيف يستخدم ال  </a:t>
            </a:r>
            <a:r>
              <a:rPr lang="en-US" sz="3200" b="1" dirty="0" smtClean="0"/>
              <a:t>DNA</a:t>
            </a:r>
            <a:r>
              <a:rPr lang="ar-SA" sz="3200" b="1" dirty="0" smtClean="0"/>
              <a:t>شفرة وراثية ضرورية في بناء البروتين؛ حيث تعمل هذه البروتينات بوصفها وحدات بنائية للخلايا وإنزيمات. </a:t>
            </a:r>
          </a:p>
          <a:p>
            <a:pPr marL="811530" indent="-742950" algn="just" rtl="1">
              <a:spcBef>
                <a:spcPts val="700"/>
              </a:spcBef>
              <a:buClr>
                <a:schemeClr val="tx2"/>
              </a:buClr>
              <a:buSzPct val="95000"/>
            </a:pPr>
            <a:endParaRPr lang="en-US" sz="3200" dirty="0" smtClean="0"/>
          </a:p>
          <a:p>
            <a:pPr marL="811530" lvl="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600" b="1" spc="0" dirty="0" smtClean="0">
                <a:ln w="50800"/>
                <a:solidFill>
                  <a:schemeClr val="bg1">
                    <a:shade val="50000"/>
                  </a:schemeClr>
                </a:solidFill>
              </a:rPr>
              <a:t>جزئ </a:t>
            </a:r>
            <a:r>
              <a:rPr lang="en-US" sz="3600" b="1" spc="0" dirty="0" smtClean="0">
                <a:ln w="50800"/>
                <a:solidFill>
                  <a:schemeClr val="bg1">
                    <a:shade val="50000"/>
                  </a:schemeClr>
                </a:solidFill>
              </a:rPr>
              <a:t>RNA </a:t>
            </a:r>
          </a:p>
        </p:txBody>
      </p:sp>
      <p:sp>
        <p:nvSpPr>
          <p:cNvPr id="5" name="Content Placeholder 2"/>
          <p:cNvSpPr txBox="1">
            <a:spLocks/>
          </p:cNvSpPr>
          <p:nvPr/>
        </p:nvSpPr>
        <p:spPr>
          <a:xfrm>
            <a:off x="762000" y="1905000"/>
            <a:ext cx="7848600" cy="41148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يتكون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من سكر رايبوز، والقاعدة النيتروجينية اليوراسيل بدلاً من الثايمين الموجود في </a:t>
            </a:r>
            <a:r>
              <a:rPr lang="en-US" sz="2800" b="1" dirty="0" smtClean="0">
                <a:ln w="50800"/>
                <a:solidFill>
                  <a:schemeClr val="bg1">
                    <a:shade val="50000"/>
                  </a:schemeClr>
                </a:solidFill>
                <a:cs typeface="Arabic Transparent" pitchFamily="2" charset="-78"/>
              </a:rPr>
              <a:t>DNA ، </a:t>
            </a:r>
            <a:r>
              <a:rPr lang="ar-SA" sz="2800" b="1" dirty="0" smtClean="0">
                <a:ln w="50800"/>
                <a:solidFill>
                  <a:schemeClr val="bg1">
                    <a:shade val="50000"/>
                  </a:schemeClr>
                </a:solidFill>
                <a:cs typeface="Arabic Transparent" pitchFamily="2" charset="-78"/>
              </a:rPr>
              <a:t>وهو عادة شريط منفرد. </a:t>
            </a:r>
            <a:r>
              <a:rPr lang="ar-SA" sz="2800" b="1" dirty="0" smtClean="0">
                <a:ln w="50800"/>
                <a:solidFill>
                  <a:schemeClr val="bg1">
                    <a:shade val="50000"/>
                  </a:schemeClr>
                </a:solidFill>
                <a:cs typeface="Arabic Transparent" pitchFamily="2" charset="-78"/>
              </a:rPr>
              <a:t> جزيئات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الرسول وهي سلاسل طويلة من نيوكليوتيدات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بوصفها سلسلة متممة لسلسلة واحدة من </a:t>
            </a:r>
            <a:r>
              <a:rPr lang="en-US" sz="2800" b="1" dirty="0" smtClean="0">
                <a:ln w="50800"/>
                <a:solidFill>
                  <a:schemeClr val="bg1">
                    <a:shade val="50000"/>
                  </a:schemeClr>
                </a:solidFill>
                <a:cs typeface="Arabic Transparent" pitchFamily="2" charset="-78"/>
              </a:rPr>
              <a:t>DNA . </a:t>
            </a:r>
            <a:r>
              <a:rPr lang="ar-SA" sz="2800" b="1" dirty="0" smtClean="0">
                <a:ln w="50800"/>
                <a:solidFill>
                  <a:schemeClr val="bg1">
                    <a:shade val="50000"/>
                  </a:schemeClr>
                </a:solidFill>
                <a:cs typeface="Arabic Transparent" pitchFamily="2" charset="-78"/>
              </a:rPr>
              <a:t>و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الرايبوسومي وهو نوع من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يرتبط مع البروتينات ليكوّن الرايبوسومات في السيتوبلازم. أما النوع الثالث من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فهو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الناقل وهو قطع صغيرة من نيوكليوتيدات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تنقل الأحماض الأمينية إلى الرايبوسومات</a:t>
            </a:r>
            <a:r>
              <a:rPr lang="ar-SA" sz="2800" b="1" dirty="0" smtClean="0">
                <a:ln w="50800"/>
                <a:solidFill>
                  <a:schemeClr val="bg1">
                    <a:shade val="50000"/>
                  </a:schemeClr>
                </a:solidFill>
                <a:cs typeface="Arabic Transparent" pitchFamily="2" charset="-78"/>
              </a:rPr>
              <a:t>.</a:t>
            </a:r>
            <a:endParaRPr lang="ar-SA" sz="2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4"/>
          <a:srcRect/>
          <a:stretch>
            <a:fillRect/>
          </a:stretch>
        </p:blipFill>
        <p:spPr bwMode="auto">
          <a:xfrm>
            <a:off x="762000" y="1524000"/>
            <a:ext cx="7562850" cy="4191000"/>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 to="" calcmode="lin" valueType="num">
                                      <p:cBhvr>
                                        <p:cTn id="7" dur="1" fill="hold"/>
                                        <p:tgtEl>
                                          <p:spTgt spid="11266"/>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95800" y="533400"/>
            <a:ext cx="4343400" cy="6858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lvl="0" algn="ctr" rtl="1">
              <a:spcBef>
                <a:spcPct val="0"/>
              </a:spcBef>
            </a:pPr>
            <a:r>
              <a:rPr lang="ar-SA" sz="3600" b="1" dirty="0" smtClean="0">
                <a:ln w="50800"/>
                <a:solidFill>
                  <a:schemeClr val="bg1">
                    <a:shade val="50000"/>
                  </a:schemeClr>
                </a:solidFill>
              </a:rPr>
              <a:t>عملية النسخ </a:t>
            </a:r>
          </a:p>
        </p:txBody>
      </p:sp>
      <p:sp>
        <p:nvSpPr>
          <p:cNvPr id="3" name="Content Placeholder 2"/>
          <p:cNvSpPr txBox="1">
            <a:spLocks/>
          </p:cNvSpPr>
          <p:nvPr/>
        </p:nvSpPr>
        <p:spPr>
          <a:xfrm>
            <a:off x="762000" y="1752600"/>
            <a:ext cx="7848600" cy="4343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  تتضمن الخطوة الأولى في بناء </a:t>
            </a:r>
            <a:r>
              <a:rPr lang="en-US" sz="2800" b="1" dirty="0" smtClean="0">
                <a:ln w="50800"/>
                <a:solidFill>
                  <a:schemeClr val="bg1">
                    <a:shade val="50000"/>
                  </a:schemeClr>
                </a:solidFill>
                <a:cs typeface="Arabic Transparent" pitchFamily="2" charset="-78"/>
              </a:rPr>
              <a:t>RNA </a:t>
            </a:r>
            <a:r>
              <a:rPr lang="ar-SA" sz="2800" b="1" dirty="0" smtClean="0">
                <a:ln w="50800"/>
                <a:solidFill>
                  <a:schemeClr val="bg1">
                    <a:shade val="50000"/>
                  </a:schemeClr>
                </a:solidFill>
                <a:cs typeface="Arabic Transparent" pitchFamily="2" charset="-78"/>
              </a:rPr>
              <a:t>من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عملية تُسمى النسخ. وتنتقل خلال هذه العملية شفرة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إلى  </a:t>
            </a:r>
            <a:r>
              <a:rPr lang="en-US" sz="2800" b="1" dirty="0" smtClean="0">
                <a:ln w="50800"/>
                <a:solidFill>
                  <a:schemeClr val="bg1">
                    <a:shade val="50000"/>
                  </a:schemeClr>
                </a:solidFill>
                <a:cs typeface="Arabic Transparent" pitchFamily="2" charset="-78"/>
              </a:rPr>
              <a:t>mRNA </a:t>
            </a:r>
            <a:r>
              <a:rPr lang="ar-SA" sz="2800" b="1" dirty="0" smtClean="0">
                <a:ln w="50800"/>
                <a:solidFill>
                  <a:schemeClr val="bg1">
                    <a:shade val="50000"/>
                  </a:schemeClr>
                </a:solidFill>
                <a:cs typeface="Arabic Transparent" pitchFamily="2" charset="-78"/>
              </a:rPr>
              <a:t>في النواة. إنزيم بلمرة </a:t>
            </a:r>
            <a:r>
              <a:rPr lang="en-US" sz="2800" b="1" dirty="0" smtClean="0">
                <a:ln w="50800"/>
                <a:solidFill>
                  <a:schemeClr val="bg1">
                    <a:shade val="50000"/>
                  </a:schemeClr>
                </a:solidFill>
                <a:cs typeface="Arabic Transparent" pitchFamily="2" charset="-78"/>
              </a:rPr>
              <a:t>RNA ، </a:t>
            </a:r>
            <a:r>
              <a:rPr lang="ar-SA" sz="2800" b="1" dirty="0" smtClean="0">
                <a:ln w="50800"/>
                <a:solidFill>
                  <a:schemeClr val="bg1">
                    <a:shade val="50000"/>
                  </a:schemeClr>
                </a:solidFill>
                <a:cs typeface="Arabic Transparent" pitchFamily="2" charset="-78"/>
              </a:rPr>
              <a:t>وهو إنزيم يوجه بناء  </a:t>
            </a:r>
            <a:r>
              <a:rPr lang="en-US" sz="2800" b="1" dirty="0" smtClean="0">
                <a:ln w="50800"/>
                <a:solidFill>
                  <a:schemeClr val="bg1">
                    <a:shade val="50000"/>
                  </a:schemeClr>
                </a:solidFill>
                <a:cs typeface="Arabic Transparent" pitchFamily="2" charset="-78"/>
              </a:rPr>
              <a:t>RNA ، </a:t>
            </a:r>
            <a:r>
              <a:rPr lang="ar-SA" sz="2800" b="1" dirty="0" smtClean="0">
                <a:ln w="50800"/>
                <a:solidFill>
                  <a:schemeClr val="bg1">
                    <a:shade val="50000"/>
                  </a:schemeClr>
                </a:solidFill>
                <a:cs typeface="Arabic Transparent" pitchFamily="2" charset="-78"/>
              </a:rPr>
              <a:t>بارتباطه في منطقة محددة؛ حيث تبدأ عملية بناء </a:t>
            </a:r>
            <a:r>
              <a:rPr lang="en-US" sz="2800" b="1" dirty="0" smtClean="0">
                <a:ln w="50800"/>
                <a:solidFill>
                  <a:schemeClr val="bg1">
                    <a:shade val="50000"/>
                  </a:schemeClr>
                </a:solidFill>
                <a:cs typeface="Arabic Transparent" pitchFamily="2" charset="-78"/>
              </a:rPr>
              <a:t>mRNA .</a:t>
            </a:r>
            <a:r>
              <a:rPr lang="ar-SA" sz="2800" b="1" dirty="0" smtClean="0">
                <a:ln w="50800"/>
                <a:solidFill>
                  <a:schemeClr val="bg1">
                    <a:shade val="50000"/>
                  </a:schemeClr>
                </a:solidFill>
                <a:cs typeface="Arabic Transparent" pitchFamily="2" charset="-78"/>
              </a:rPr>
              <a:t>.</a:t>
            </a:r>
            <a:endParaRPr lang="ar-SA" sz="2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4"/>
          <a:srcRect/>
          <a:stretch>
            <a:fillRect/>
          </a:stretch>
        </p:blipFill>
        <p:spPr bwMode="auto">
          <a:xfrm>
            <a:off x="838200" y="1524000"/>
            <a:ext cx="7658100" cy="3656311"/>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to="" calcmode="lin" valueType="num">
                                      <p:cBhvr>
                                        <p:cTn id="7" dur="1" fill="hold"/>
                                        <p:tgtEl>
                                          <p:spTgt spid="12290"/>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4"/>
          <a:srcRect/>
          <a:stretch>
            <a:fillRect/>
          </a:stretch>
        </p:blipFill>
        <p:spPr bwMode="auto">
          <a:xfrm>
            <a:off x="452438" y="176213"/>
            <a:ext cx="8239125" cy="650557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495800" y="533400"/>
            <a:ext cx="4343400" cy="6858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lvl="0" algn="ctr" rtl="1">
              <a:spcBef>
                <a:spcPct val="0"/>
              </a:spcBef>
            </a:pPr>
            <a:r>
              <a:rPr lang="ar-SA" sz="3600" b="1" dirty="0" smtClean="0">
                <a:ln w="50800"/>
                <a:solidFill>
                  <a:schemeClr val="bg1">
                    <a:shade val="50000"/>
                  </a:schemeClr>
                </a:solidFill>
              </a:rPr>
              <a:t>معالجة </a:t>
            </a:r>
            <a:r>
              <a:rPr lang="en-US" sz="3600" b="1" dirty="0" smtClean="0">
                <a:ln w="50800"/>
                <a:solidFill>
                  <a:schemeClr val="bg1">
                    <a:shade val="50000"/>
                  </a:schemeClr>
                </a:solidFill>
              </a:rPr>
              <a:t>RNA </a:t>
            </a:r>
          </a:p>
        </p:txBody>
      </p:sp>
      <p:sp>
        <p:nvSpPr>
          <p:cNvPr id="3" name="Content Placeholder 2"/>
          <p:cNvSpPr txBox="1">
            <a:spLocks/>
          </p:cNvSpPr>
          <p:nvPr/>
        </p:nvSpPr>
        <p:spPr>
          <a:xfrm>
            <a:off x="762000" y="1905000"/>
            <a:ext cx="7848600" cy="4267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عندما قارن العلماء مناطق الشفرة بين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و </a:t>
            </a:r>
            <a:r>
              <a:rPr lang="en-US" sz="3200" b="1" dirty="0" smtClean="0">
                <a:ln w="50800"/>
                <a:solidFill>
                  <a:schemeClr val="bg1">
                    <a:shade val="50000"/>
                  </a:schemeClr>
                </a:solidFill>
                <a:cs typeface="Arabic Transparent" pitchFamily="2" charset="-78"/>
              </a:rPr>
              <a:t>RNA </a:t>
            </a:r>
            <a:r>
              <a:rPr lang="ar-SA" sz="3200" b="1" dirty="0" smtClean="0">
                <a:ln w="50800"/>
                <a:solidFill>
                  <a:schemeClr val="bg1">
                    <a:shade val="50000"/>
                  </a:schemeClr>
                </a:solidFill>
                <a:cs typeface="Arabic Transparent" pitchFamily="2" charset="-78"/>
              </a:rPr>
              <a:t>الذي ينتج في نهاية الأمر البروتين وجدوا أن شفرة </a:t>
            </a:r>
            <a:r>
              <a:rPr lang="en-US" sz="3200" b="1" dirty="0" smtClean="0">
                <a:ln w="50800"/>
                <a:solidFill>
                  <a:schemeClr val="bg1">
                    <a:shade val="50000"/>
                  </a:schemeClr>
                </a:solidFill>
                <a:cs typeface="Arabic Transparent" pitchFamily="2" charset="-78"/>
              </a:rPr>
              <a:t>mRNA </a:t>
            </a:r>
            <a:r>
              <a:rPr lang="ar-SA" sz="3200" b="1" dirty="0" smtClean="0">
                <a:ln w="50800"/>
                <a:solidFill>
                  <a:schemeClr val="bg1">
                    <a:shade val="50000"/>
                  </a:schemeClr>
                </a:solidFill>
                <a:cs typeface="Arabic Transparent" pitchFamily="2" charset="-78"/>
              </a:rPr>
              <a:t>أقصر من شفرة </a:t>
            </a:r>
            <a:r>
              <a:rPr lang="en-US" sz="3200" b="1" dirty="0" smtClean="0">
                <a:ln w="50800"/>
                <a:solidFill>
                  <a:schemeClr val="bg1">
                    <a:shade val="50000"/>
                  </a:schemeClr>
                </a:solidFill>
                <a:cs typeface="Arabic Transparent" pitchFamily="2" charset="-78"/>
              </a:rPr>
              <a:t>DNA . </a:t>
            </a:r>
            <a:r>
              <a:rPr lang="ar-SA" sz="3200" b="1" dirty="0" smtClean="0">
                <a:ln w="50800"/>
                <a:solidFill>
                  <a:schemeClr val="bg1">
                    <a:shade val="50000"/>
                  </a:schemeClr>
                </a:solidFill>
                <a:cs typeface="Arabic Transparent" pitchFamily="2" charset="-78"/>
              </a:rPr>
              <a:t>وبعد الفحص الدقيق اكتشفوا أن الشفرة على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تحوي قطعًا متسلسلة ومرتبة غير موجودة في </a:t>
            </a:r>
            <a:r>
              <a:rPr lang="en-US" sz="3200" b="1" dirty="0" smtClean="0">
                <a:ln w="50800"/>
                <a:solidFill>
                  <a:schemeClr val="bg1">
                    <a:shade val="50000"/>
                  </a:schemeClr>
                </a:solidFill>
                <a:cs typeface="Arabic Transparent" pitchFamily="2" charset="-78"/>
              </a:rPr>
              <a:t>RNA </a:t>
            </a:r>
            <a:r>
              <a:rPr lang="ar-SA" sz="3200" b="1" dirty="0" smtClean="0">
                <a:ln w="50800"/>
                <a:solidFill>
                  <a:schemeClr val="bg1">
                    <a:shade val="50000"/>
                  </a:schemeClr>
                </a:solidFill>
                <a:cs typeface="Arabic Transparent" pitchFamily="2" charset="-78"/>
              </a:rPr>
              <a:t>النهائي، وتسمى هذه القطع </a:t>
            </a:r>
            <a:r>
              <a:rPr lang="ar-SA" sz="3200" b="1" dirty="0" err="1" smtClean="0">
                <a:ln w="50800"/>
                <a:solidFill>
                  <a:schemeClr val="bg1">
                    <a:shade val="50000"/>
                  </a:schemeClr>
                </a:solidFill>
                <a:cs typeface="Arabic Transparent" pitchFamily="2" charset="-78"/>
              </a:rPr>
              <a:t>الإنترونات</a:t>
            </a:r>
            <a:r>
              <a:rPr lang="ar-SA" sz="3200" b="1" dirty="0" smtClean="0">
                <a:ln w="50800"/>
                <a:solidFill>
                  <a:schemeClr val="bg1">
                    <a:shade val="50000"/>
                  </a:schemeClr>
                </a:solidFill>
                <a:cs typeface="Arabic Transparent" pitchFamily="2" charset="-78"/>
              </a:rPr>
              <a:t> ( المناطق غير المشفَّرة) </a:t>
            </a:r>
            <a:r>
              <a:rPr lang="en-US" sz="3200" b="1" dirty="0" err="1" smtClean="0">
                <a:ln w="50800"/>
                <a:solidFill>
                  <a:schemeClr val="bg1">
                    <a:shade val="50000"/>
                  </a:schemeClr>
                </a:solidFill>
                <a:cs typeface="Arabic Transparent" pitchFamily="2" charset="-78"/>
              </a:rPr>
              <a:t>introns</a:t>
            </a:r>
            <a:r>
              <a:rPr lang="en-US" sz="3200" b="1" dirty="0" smtClean="0">
                <a:ln w="50800"/>
                <a:solidFill>
                  <a:schemeClr val="bg1">
                    <a:shade val="50000"/>
                  </a:schemeClr>
                </a:solidFill>
                <a:cs typeface="Arabic Transparent" pitchFamily="2" charset="-78"/>
              </a:rPr>
              <a:t> . </a:t>
            </a:r>
            <a:r>
              <a:rPr lang="ar-SA" sz="3200" b="1" dirty="0" smtClean="0">
                <a:ln w="50800"/>
                <a:solidFill>
                  <a:schemeClr val="bg1">
                    <a:shade val="50000"/>
                  </a:schemeClr>
                </a:solidFill>
                <a:cs typeface="Arabic Transparent" pitchFamily="2" charset="-78"/>
              </a:rPr>
              <a:t>أما القطع الفعّالة التي تبقى في </a:t>
            </a:r>
            <a:r>
              <a:rPr lang="en-US" sz="3200" b="1" dirty="0" smtClean="0">
                <a:ln w="50800"/>
                <a:solidFill>
                  <a:schemeClr val="bg1">
                    <a:shade val="50000"/>
                  </a:schemeClr>
                </a:solidFill>
                <a:cs typeface="Arabic Transparent" pitchFamily="2" charset="-78"/>
              </a:rPr>
              <a:t>RNA </a:t>
            </a:r>
            <a:r>
              <a:rPr lang="ar-SA" sz="3200" b="1" dirty="0" smtClean="0">
                <a:ln w="50800"/>
                <a:solidFill>
                  <a:schemeClr val="bg1">
                    <a:shade val="50000"/>
                  </a:schemeClr>
                </a:solidFill>
                <a:cs typeface="Arabic Transparent" pitchFamily="2" charset="-78"/>
              </a:rPr>
              <a:t>النهائي فتُسمى </a:t>
            </a:r>
            <a:r>
              <a:rPr lang="ar-SA" sz="3200" b="1" dirty="0" err="1" smtClean="0">
                <a:ln w="50800"/>
                <a:solidFill>
                  <a:schemeClr val="bg1">
                    <a:shade val="50000"/>
                  </a:schemeClr>
                </a:solidFill>
                <a:cs typeface="Arabic Transparent" pitchFamily="2" charset="-78"/>
              </a:rPr>
              <a:t>الإكسونات</a:t>
            </a:r>
            <a:r>
              <a:rPr lang="ar-SA" sz="3200" b="1" dirty="0" smtClean="0">
                <a:ln w="50800"/>
                <a:solidFill>
                  <a:schemeClr val="bg1">
                    <a:shade val="50000"/>
                  </a:schemeClr>
                </a:solidFill>
                <a:cs typeface="Arabic Transparent" pitchFamily="2" charset="-78"/>
              </a:rPr>
              <a:t> .</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400" b="1" spc="0" dirty="0" smtClean="0">
                <a:ln w="50800"/>
                <a:solidFill>
                  <a:schemeClr val="bg1">
                    <a:shade val="50000"/>
                  </a:schemeClr>
                </a:solidFill>
              </a:rPr>
              <a:t>الشفرة</a:t>
            </a:r>
            <a:endParaRPr lang="ar-SA" sz="2400" b="1" spc="0" dirty="0" smtClean="0">
              <a:ln w="50800"/>
              <a:solidFill>
                <a:schemeClr val="bg1">
                  <a:shade val="50000"/>
                </a:schemeClr>
              </a:solidFill>
            </a:endParaRPr>
          </a:p>
        </p:txBody>
      </p:sp>
      <p:sp>
        <p:nvSpPr>
          <p:cNvPr id="5" name="Content Placeholder 2"/>
          <p:cNvSpPr txBox="1">
            <a:spLocks/>
          </p:cNvSpPr>
          <p:nvPr/>
        </p:nvSpPr>
        <p:spPr>
          <a:xfrm>
            <a:off x="533400" y="1447800"/>
            <a:ext cx="8077200" cy="4572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    </a:t>
            </a:r>
            <a:r>
              <a:rPr lang="ar-SA" sz="2800" b="1" dirty="0" smtClean="0">
                <a:ln w="50800"/>
                <a:solidFill>
                  <a:schemeClr val="bg1">
                    <a:shade val="50000"/>
                  </a:schemeClr>
                </a:solidFill>
                <a:cs typeface="Arabic Transparent" pitchFamily="2" charset="-78"/>
              </a:rPr>
              <a:t>عرف </a:t>
            </a:r>
            <a:r>
              <a:rPr lang="ar-SA" sz="2800" b="1" dirty="0" smtClean="0">
                <a:ln w="50800"/>
                <a:solidFill>
                  <a:schemeClr val="bg1">
                    <a:shade val="50000"/>
                  </a:schemeClr>
                </a:solidFill>
                <a:cs typeface="Arabic Transparent" pitchFamily="2" charset="-78"/>
              </a:rPr>
              <a:t>العلماء أيضًا أن هناك 20 حمضًا </a:t>
            </a:r>
            <a:r>
              <a:rPr lang="ar-SA" sz="2800" b="1" dirty="0" err="1" smtClean="0">
                <a:ln w="50800"/>
                <a:solidFill>
                  <a:schemeClr val="bg1">
                    <a:shade val="50000"/>
                  </a:schemeClr>
                </a:solidFill>
                <a:cs typeface="Arabic Transparent" pitchFamily="2" charset="-78"/>
              </a:rPr>
              <a:t>أمينيًّا</a:t>
            </a:r>
            <a:r>
              <a:rPr lang="ar-SA" sz="2800" b="1" dirty="0" smtClean="0">
                <a:ln w="50800"/>
                <a:solidFill>
                  <a:schemeClr val="bg1">
                    <a:shade val="50000"/>
                  </a:schemeClr>
                </a:solidFill>
                <a:cs typeface="Arabic Transparent" pitchFamily="2" charset="-78"/>
              </a:rPr>
              <a:t> تُستخدم في صناعة البروتينات، لذا فقد عرفوا أن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يجب أن يوفر على الأقل 20 شفرة وراثية مختلفة. وبينت التجارب في ستينيات القرن السابق أن الشفرة في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هي فعلاً شفرة مكونة من ثلاث قواعد نيتروجينية. وتسمى الشفرة الثلاثية القواعد النيتروجينية في </a:t>
            </a:r>
            <a:r>
              <a:rPr lang="en-US" sz="2800" b="1" dirty="0" smtClean="0">
                <a:ln w="50800"/>
                <a:solidFill>
                  <a:schemeClr val="bg1">
                    <a:shade val="50000"/>
                  </a:schemeClr>
                </a:solidFill>
                <a:cs typeface="Arabic Transparent" pitchFamily="2" charset="-78"/>
              </a:rPr>
              <a:t>DNA </a:t>
            </a:r>
            <a:r>
              <a:rPr lang="ar-SA" sz="2800" b="1" dirty="0" smtClean="0">
                <a:ln w="50800"/>
                <a:solidFill>
                  <a:schemeClr val="bg1">
                    <a:shade val="50000"/>
                  </a:schemeClr>
                </a:solidFill>
                <a:cs typeface="Arabic Transparent" pitchFamily="2" charset="-78"/>
              </a:rPr>
              <a:t>أو </a:t>
            </a:r>
            <a:r>
              <a:rPr lang="en-US" sz="2800" b="1" dirty="0" smtClean="0">
                <a:ln w="50800"/>
                <a:solidFill>
                  <a:schemeClr val="bg1">
                    <a:shade val="50000"/>
                  </a:schemeClr>
                </a:solidFill>
                <a:cs typeface="Arabic Transparent" pitchFamily="2" charset="-78"/>
              </a:rPr>
              <a:t>mRNA </a:t>
            </a:r>
            <a:r>
              <a:rPr lang="ar-SA" sz="2800" b="1" dirty="0" smtClean="0">
                <a:ln w="50800"/>
                <a:solidFill>
                  <a:schemeClr val="bg1">
                    <a:shade val="50000"/>
                  </a:schemeClr>
                </a:solidFill>
                <a:cs typeface="Arabic Transparent" pitchFamily="2" charset="-78"/>
              </a:rPr>
              <a:t>الشفرة الوراثية (</a:t>
            </a:r>
            <a:r>
              <a:rPr lang="ar-SA" sz="2800" b="1" dirty="0" err="1" smtClean="0">
                <a:ln w="50800"/>
                <a:solidFill>
                  <a:schemeClr val="bg1">
                    <a:shade val="50000"/>
                  </a:schemeClr>
                </a:solidFill>
                <a:cs typeface="Arabic Transparent" pitchFamily="2" charset="-78"/>
              </a:rPr>
              <a:t>الكودون</a:t>
            </a:r>
            <a:r>
              <a:rPr lang="ar-SA" sz="2800" b="1" dirty="0" smtClean="0">
                <a:ln w="50800"/>
                <a:solidFill>
                  <a:schemeClr val="bg1">
                    <a:shade val="50000"/>
                  </a:schemeClr>
                </a:solidFill>
                <a:cs typeface="Arabic Transparent" pitchFamily="2" charset="-78"/>
              </a:rPr>
              <a:t>) </a:t>
            </a:r>
            <a:r>
              <a:rPr lang="en-US" sz="2800" b="1" dirty="0" err="1" smtClean="0">
                <a:ln w="50800"/>
                <a:solidFill>
                  <a:schemeClr val="bg1">
                    <a:shade val="50000"/>
                  </a:schemeClr>
                </a:solidFill>
                <a:cs typeface="Arabic Transparent" pitchFamily="2" charset="-78"/>
              </a:rPr>
              <a:t>codon</a:t>
            </a:r>
            <a:r>
              <a:rPr lang="en-US" sz="2800" b="1" dirty="0" smtClean="0">
                <a:ln w="50800"/>
                <a:solidFill>
                  <a:schemeClr val="bg1">
                    <a:shade val="50000"/>
                  </a:schemeClr>
                </a:solidFill>
                <a:cs typeface="Arabic Transparent" pitchFamily="2" charset="-78"/>
              </a:rPr>
              <a:t> .</a:t>
            </a:r>
            <a:endParaRPr lang="ar-SA" sz="2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4"/>
          <a:srcRect/>
          <a:stretch>
            <a:fillRect/>
          </a:stretch>
        </p:blipFill>
        <p:spPr bwMode="auto">
          <a:xfrm>
            <a:off x="2895600" y="228600"/>
            <a:ext cx="4238625" cy="5991253"/>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to="" calcmode="lin" valueType="num">
                                      <p:cBhvr>
                                        <p:cTn id="7" dur="1" fill="hold"/>
                                        <p:tgtEl>
                                          <p:spTgt spid="1331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4400" b="1" spc="0" dirty="0" smtClean="0">
                <a:ln w="50800"/>
                <a:solidFill>
                  <a:schemeClr val="bg1">
                    <a:shade val="50000"/>
                  </a:schemeClr>
                </a:solidFill>
              </a:rPr>
              <a:t>الترجمة </a:t>
            </a:r>
          </a:p>
        </p:txBody>
      </p:sp>
      <p:sp>
        <p:nvSpPr>
          <p:cNvPr id="5" name="Content Placeholder 2"/>
          <p:cNvSpPr txBox="1">
            <a:spLocks/>
          </p:cNvSpPr>
          <p:nvPr/>
        </p:nvSpPr>
        <p:spPr>
          <a:xfrm>
            <a:off x="762000" y="1905000"/>
            <a:ext cx="7848600" cy="3276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عندما يصبح في السيتوبلازم ترتبط النهاية ' 5 </a:t>
            </a:r>
            <a:r>
              <a:rPr lang="ar-SA" sz="3200" b="1" dirty="0" err="1" smtClean="0">
                <a:ln w="50800"/>
                <a:solidFill>
                  <a:schemeClr val="bg1">
                    <a:shade val="50000"/>
                  </a:schemeClr>
                </a:solidFill>
                <a:cs typeface="Arabic Transparent" pitchFamily="2" charset="-78"/>
              </a:rPr>
              <a:t>بالرايبوسوم</a:t>
            </a:r>
            <a:r>
              <a:rPr lang="ar-SA" sz="3200" b="1" dirty="0" smtClean="0">
                <a:ln w="50800"/>
                <a:solidFill>
                  <a:schemeClr val="bg1">
                    <a:shade val="50000"/>
                  </a:schemeClr>
                </a:solidFill>
                <a:cs typeface="Arabic Transparent" pitchFamily="2" charset="-78"/>
              </a:rPr>
              <a:t>. فتبدأ هنا قراءة الشفرة وترجمتها لبناء بروتين من خلال عملية تُسمى الترجمة.</a:t>
            </a:r>
          </a:p>
          <a:p>
            <a:pPr marL="811530" indent="-742950" algn="just" rtl="1">
              <a:lnSpc>
                <a:spcPct val="200000"/>
              </a:lnSpc>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419600" y="533400"/>
            <a:ext cx="4419600" cy="7620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دور الرايبوسوم </a:t>
            </a:r>
          </a:p>
        </p:txBody>
      </p:sp>
      <p:sp>
        <p:nvSpPr>
          <p:cNvPr id="5" name="Content Placeholder 2"/>
          <p:cNvSpPr txBox="1">
            <a:spLocks/>
          </p:cNvSpPr>
          <p:nvPr/>
        </p:nvSpPr>
        <p:spPr>
          <a:xfrm>
            <a:off x="762000" y="1905000"/>
            <a:ext cx="7848600" cy="41148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يتكون </a:t>
            </a:r>
            <a:r>
              <a:rPr lang="ar-SA" sz="3200" b="1" dirty="0" smtClean="0">
                <a:ln w="50800"/>
                <a:solidFill>
                  <a:schemeClr val="bg1">
                    <a:shade val="50000"/>
                  </a:schemeClr>
                </a:solidFill>
                <a:cs typeface="Arabic Transparent" pitchFamily="2" charset="-78"/>
              </a:rPr>
              <a:t>الرايبوسوم من وحدتين بنائيتين ،هذه الوحدات لا تكون مرتبطة معًا عندما لا تدخل ضمن عملية ترجمة البروتين. وعندما يترك </a:t>
            </a:r>
            <a:r>
              <a:rPr lang="en-US" sz="3200" b="1" dirty="0" smtClean="0">
                <a:ln w="50800"/>
                <a:solidFill>
                  <a:schemeClr val="bg1">
                    <a:shade val="50000"/>
                  </a:schemeClr>
                </a:solidFill>
                <a:cs typeface="Arabic Transparent" pitchFamily="2" charset="-78"/>
              </a:rPr>
              <a:t>mRNA </a:t>
            </a:r>
            <a:r>
              <a:rPr lang="ar-SA" sz="3200" b="1" dirty="0" smtClean="0">
                <a:ln w="50800"/>
                <a:solidFill>
                  <a:schemeClr val="bg1">
                    <a:shade val="50000"/>
                  </a:schemeClr>
                </a:solidFill>
                <a:cs typeface="Arabic Transparent" pitchFamily="2" charset="-78"/>
              </a:rPr>
              <a:t>النواة تجتمع وحدتا الرايبوسوم معًا وترتبطان </a:t>
            </a:r>
            <a:r>
              <a:rPr lang="ar-SA" sz="3200" b="1" dirty="0" err="1" smtClean="0">
                <a:ln w="50800"/>
                <a:solidFill>
                  <a:schemeClr val="bg1">
                    <a:shade val="50000"/>
                  </a:schemeClr>
                </a:solidFill>
                <a:cs typeface="Arabic Transparent" pitchFamily="2" charset="-78"/>
              </a:rPr>
              <a:t>ب</a:t>
            </a:r>
            <a:r>
              <a:rPr lang="ar-SA" sz="3200" b="1" dirty="0" smtClean="0">
                <a:ln w="50800"/>
                <a:solidFill>
                  <a:schemeClr val="bg1">
                    <a:shade val="50000"/>
                  </a:schemeClr>
                </a:solidFill>
                <a:cs typeface="Arabic Transparent" pitchFamily="2" charset="-78"/>
              </a:rPr>
              <a:t> </a:t>
            </a:r>
            <a:r>
              <a:rPr lang="en-US" sz="3200" b="1" dirty="0" smtClean="0">
                <a:ln w="50800"/>
                <a:solidFill>
                  <a:schemeClr val="bg1">
                    <a:shade val="50000"/>
                  </a:schemeClr>
                </a:solidFill>
                <a:cs typeface="Arabic Transparent" pitchFamily="2" charset="-78"/>
              </a:rPr>
              <a:t>mRNA </a:t>
            </a:r>
            <a:r>
              <a:rPr lang="ar-SA" sz="3200" b="1" dirty="0" smtClean="0">
                <a:ln w="50800"/>
                <a:solidFill>
                  <a:schemeClr val="bg1">
                    <a:shade val="50000"/>
                  </a:schemeClr>
                </a:solidFill>
                <a:cs typeface="Arabic Transparent" pitchFamily="2" charset="-78"/>
              </a:rPr>
              <a:t>لإنتاج الرايبوسوم الفعال.</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4"/>
          <a:srcRect/>
          <a:stretch>
            <a:fillRect/>
          </a:stretch>
        </p:blipFill>
        <p:spPr bwMode="auto">
          <a:xfrm>
            <a:off x="1447800" y="304800"/>
            <a:ext cx="6326056" cy="633412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to="" calcmode="lin" valueType="num">
                                      <p:cBhvr>
                                        <p:cTn id="7" dur="1" fill="hold"/>
                                        <p:tgtEl>
                                          <p:spTgt spid="14338"/>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pu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762000" y="609600"/>
          <a:ext cx="8153400" cy="5562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shreg.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52600" y="1295400"/>
            <a:ext cx="6096000" cy="1621536"/>
          </a:xfrm>
          <a:prstGeom prst="rect">
            <a:avLst/>
          </a:prstGeom>
        </p:spPr>
        <p:style>
          <a:lnRef idx="0">
            <a:schemeClr val="accent1"/>
          </a:lnRef>
          <a:fillRef idx="3">
            <a:schemeClr val="accent1"/>
          </a:fillRef>
          <a:effectRef idx="3">
            <a:schemeClr val="accent1"/>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80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فكرة الدرس</a:t>
            </a:r>
            <a:endParaRPr kumimoji="0" lang="ar-EG" sz="80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sp>
        <p:nvSpPr>
          <p:cNvPr id="3" name="Content Placeholder 2"/>
          <p:cNvSpPr txBox="1">
            <a:spLocks/>
          </p:cNvSpPr>
          <p:nvPr/>
        </p:nvSpPr>
        <p:spPr>
          <a:xfrm>
            <a:off x="914400" y="3657600"/>
            <a:ext cx="7696200" cy="175260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تنظم الخلية التعبير الجيني، ويمكن أن تؤثر الطفرات في هذا التعبير.</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00200" y="1371600"/>
            <a:ext cx="6096000" cy="1621536"/>
          </a:xfrm>
          <a:prstGeom prst="rect">
            <a:avLst/>
          </a:prstGeom>
        </p:spPr>
        <p:style>
          <a:lnRef idx="0">
            <a:schemeClr val="accent3"/>
          </a:lnRef>
          <a:fillRef idx="3">
            <a:schemeClr val="accent3"/>
          </a:fillRef>
          <a:effectRef idx="3">
            <a:schemeClr val="accent3"/>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9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rPr>
              <a:t>المفردات</a:t>
            </a:r>
            <a:endParaRPr kumimoji="0" lang="ar-EG" sz="9600" b="1" i="0" u="none" strike="noStrike" kern="120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endParaRPr>
          </a:p>
        </p:txBody>
      </p:sp>
      <p:sp>
        <p:nvSpPr>
          <p:cNvPr id="3" name="Content Placeholder 2"/>
          <p:cNvSpPr txBox="1">
            <a:spLocks/>
          </p:cNvSpPr>
          <p:nvPr/>
        </p:nvSpPr>
        <p:spPr>
          <a:xfrm>
            <a:off x="457200" y="3733800"/>
            <a:ext cx="8382000" cy="2514600"/>
          </a:xfrm>
          <a:prstGeom prst="rect">
            <a:avLst/>
          </a:prstGeom>
        </p:spPr>
        <p:style>
          <a:lnRef idx="3">
            <a:schemeClr val="lt1"/>
          </a:lnRef>
          <a:fillRef idx="1">
            <a:schemeClr val="accent4"/>
          </a:fillRef>
          <a:effectRef idx="1">
            <a:schemeClr val="accent4"/>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التنظيم الجينى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المنطقة الفعالة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الطفرة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العامل المسبب للطفرة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الهندسة الوراثية </a:t>
            </a:r>
            <a:r>
              <a:rPr lang="ar-SA" sz="48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48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المخلوقات المعدلة وراثيا</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685800"/>
            <a:ext cx="8382000" cy="5638800"/>
          </a:xfrm>
          <a:prstGeom prst="rect">
            <a:avLst/>
          </a:prstGeom>
          <a:solidFill>
            <a:srgbClr val="00B0F0"/>
          </a:solidFill>
        </p:spPr>
        <p:style>
          <a:lnRef idx="3">
            <a:schemeClr val="lt1"/>
          </a:lnRef>
          <a:fillRef idx="1">
            <a:schemeClr val="accent3"/>
          </a:fillRef>
          <a:effectRef idx="1">
            <a:schemeClr val="accent3"/>
          </a:effectRef>
          <a:fontRef idx="minor">
            <a:schemeClr val="lt1"/>
          </a:fontRef>
        </p:style>
        <p:txBody>
          <a:bodyPr>
            <a:scene3d>
              <a:camera prst="isometricOffAxis2Left"/>
              <a:lightRig rig="balanced" dir="t">
                <a:rot lat="0" lon="0" rev="2100000"/>
              </a:lightRig>
            </a:scene3d>
            <a:sp3d extrusionH="57150" prstMaterial="metal">
              <a:bevelT w="38100" h="25400"/>
              <a:contourClr>
                <a:schemeClr val="bg2"/>
              </a:contourClr>
            </a:sp3d>
          </a:bodyPr>
          <a:lstStyle/>
          <a:p>
            <a:pPr lvl="0" algn="ctr" rtl="1">
              <a:spcBef>
                <a:spcPct val="0"/>
              </a:spcBef>
              <a:defRPr/>
            </a:pPr>
            <a:r>
              <a:rPr lang="ar-SA" sz="11500" b="1" dirty="0" smtClean="0">
                <a:ln w="50800"/>
                <a:solidFill>
                  <a:schemeClr val="bg1">
                    <a:shade val="50000"/>
                  </a:schemeClr>
                </a:solidFill>
              </a:rPr>
              <a:t>الربط </a:t>
            </a:r>
          </a:p>
          <a:p>
            <a:pPr lvl="0" algn="ctr" rtl="1">
              <a:spcBef>
                <a:spcPct val="0"/>
              </a:spcBef>
              <a:defRPr/>
            </a:pPr>
            <a:r>
              <a:rPr lang="ar-SA" sz="11500" b="1" dirty="0" smtClean="0">
                <a:ln w="50800"/>
                <a:solidFill>
                  <a:schemeClr val="bg1">
                    <a:shade val="50000"/>
                  </a:schemeClr>
                </a:solidFill>
              </a:rPr>
              <a:t>مع </a:t>
            </a:r>
          </a:p>
          <a:p>
            <a:pPr lvl="0" algn="ctr" rtl="1">
              <a:spcBef>
                <a:spcPct val="0"/>
              </a:spcBef>
              <a:defRPr/>
            </a:pPr>
            <a:r>
              <a:rPr lang="ar-SA" sz="11500" b="1" dirty="0" smtClean="0">
                <a:ln w="50800"/>
                <a:solidFill>
                  <a:schemeClr val="bg1">
                    <a:shade val="50000"/>
                  </a:schemeClr>
                </a:solidFill>
              </a:rPr>
              <a:t>الحياة</a:t>
            </a:r>
            <a:endParaRPr lang="ar-SA" sz="11500" b="1" dirty="0" smtClean="0">
              <a:ln w="50800"/>
              <a:solidFill>
                <a:schemeClr val="bg1">
                  <a:shade val="50000"/>
                </a:schemeClr>
              </a:solidFill>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Diagram 4"/>
          <p:cNvGraphicFramePr/>
          <p:nvPr/>
        </p:nvGraphicFramePr>
        <p:xfrm>
          <a:off x="838200" y="609600"/>
          <a:ext cx="7848600" cy="579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pplause.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5638800"/>
          </a:xfrm>
        </p:spPr>
        <p:style>
          <a:lnRef idx="3">
            <a:schemeClr val="lt1"/>
          </a:lnRef>
          <a:fillRef idx="1">
            <a:schemeClr val="accent3"/>
          </a:fillRef>
          <a:effectRef idx="1">
            <a:schemeClr val="accent3"/>
          </a:effectRef>
          <a:fontRef idx="minor">
            <a:schemeClr val="lt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algn="just">
              <a:lnSpc>
                <a:spcPct val="150000"/>
              </a:lnSpc>
              <a:buNone/>
            </a:pP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عندما تكتب جملة على الحاسوب، من المهم أن يُطبع كل حرف بصورة صحيحة. فجملة "السيارة تسير في الشارع" مثلاً تختلف عن جملة "الطيارة تسير في الشارع". فعلى الرغم من أن الاختلاف في حرف واحد إلا أن الجملتين تختلفان في المعنى تمامًا. </a:t>
            </a:r>
          </a:p>
          <a:p>
            <a:pPr algn="just">
              <a:lnSpc>
                <a:spcPct val="150000"/>
              </a:lnSpc>
              <a:buNone/>
            </a:pPr>
            <a:endParaRPr lang="ar-SA" sz="4400" b="1" dirty="0" smtClean="0">
              <a:ln w="50800"/>
              <a:solidFill>
                <a:schemeClr val="bg1">
                  <a:shade val="50000"/>
                </a:schemeClr>
              </a:solidFill>
              <a:cs typeface="Arabic Transparent" pitchFamily="2" charset="-78"/>
            </a:endParaRPr>
          </a:p>
          <a:p>
            <a:pPr algn="just">
              <a:buNone/>
            </a:pPr>
            <a:endParaRPr lang="ar-SA" sz="48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19200" y="533400"/>
            <a:ext cx="76200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التنظيم الجينى فى الخلايا الحقيقية النوى</a:t>
            </a:r>
          </a:p>
        </p:txBody>
      </p:sp>
      <p:sp>
        <p:nvSpPr>
          <p:cNvPr id="5" name="Content Placeholder 2"/>
          <p:cNvSpPr txBox="1">
            <a:spLocks/>
          </p:cNvSpPr>
          <p:nvPr/>
        </p:nvSpPr>
        <p:spPr>
          <a:xfrm>
            <a:off x="762000" y="1905000"/>
            <a:ext cx="7848600" cy="3124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   </a:t>
            </a:r>
            <a:r>
              <a:rPr lang="ar-SA" sz="4000" b="1" dirty="0" smtClean="0">
                <a:ln w="50800"/>
                <a:solidFill>
                  <a:schemeClr val="bg1">
                    <a:shade val="50000"/>
                  </a:schemeClr>
                </a:solidFill>
                <a:cs typeface="Arabic Transparent" pitchFamily="2" charset="-78"/>
              </a:rPr>
              <a:t>يجب </a:t>
            </a:r>
            <a:r>
              <a:rPr lang="ar-SA" sz="4000" b="1" dirty="0" smtClean="0">
                <a:ln w="50800"/>
                <a:solidFill>
                  <a:schemeClr val="bg1">
                    <a:shade val="50000"/>
                  </a:schemeClr>
                </a:solidFill>
                <a:cs typeface="Arabic Transparent" pitchFamily="2" charset="-78"/>
              </a:rPr>
              <a:t>أن تتحكم الخلايا الحقيقية النوى في الجينات التي سيتم التعبير عنها في أوقات محددة من حياة المخلوق الحي. فالعديد من الجينات يتفاعل بعضها مع بعض في الخلايا الحقيقية النوى .</a:t>
            </a: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a:t>
            </a: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295400" y="533400"/>
            <a:ext cx="7543800" cy="8382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rtl="1">
              <a:spcBef>
                <a:spcPct val="0"/>
              </a:spcBef>
            </a:pPr>
            <a:r>
              <a:rPr lang="ar-SA" sz="4000" b="1" dirty="0" smtClean="0">
                <a:ln w="50800"/>
                <a:solidFill>
                  <a:schemeClr val="bg1">
                    <a:shade val="50000"/>
                  </a:schemeClr>
                </a:solidFill>
              </a:rPr>
              <a:t>التحكم فى عملية النسخ </a:t>
            </a:r>
          </a:p>
          <a:p>
            <a:pPr algn="ctr" rtl="1">
              <a:spcBef>
                <a:spcPct val="0"/>
              </a:spcBef>
            </a:pPr>
            <a:endParaRPr kumimoji="0" lang="ar-SA" sz="3200" b="1" i="0" u="none" strike="noStrike" kern="1200" cap="none" spc="0" normalizeH="0" baseline="0" noProof="0" dirty="0" smtClean="0">
              <a:ln w="50800"/>
              <a:solidFill>
                <a:schemeClr val="bg1">
                  <a:shade val="50000"/>
                </a:schemeClr>
              </a:solidFill>
              <a:effectLst/>
              <a:uLnTx/>
              <a:uFillTx/>
              <a:latin typeface="+mn-lt"/>
              <a:ea typeface="+mn-ea"/>
              <a:cs typeface="+mn-cs"/>
            </a:endParaRPr>
          </a:p>
        </p:txBody>
      </p:sp>
      <p:sp>
        <p:nvSpPr>
          <p:cNvPr id="3" name="Content Placeholder 2"/>
          <p:cNvSpPr txBox="1">
            <a:spLocks/>
          </p:cNvSpPr>
          <p:nvPr/>
        </p:nvSpPr>
        <p:spPr>
          <a:xfrm>
            <a:off x="762000" y="1905000"/>
            <a:ext cx="7848600" cy="2438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إحدى الطرائق التي تتحكم فيها الخلايا الحقيقية النوى بالتعبير الجيني تحدث من خلال بروتينات تُسمى عوامل النسخ .</a:t>
            </a:r>
          </a:p>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a:t>
            </a: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19400" y="533400"/>
            <a:ext cx="60198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تداخل </a:t>
            </a:r>
            <a:r>
              <a:rPr lang="en-US" sz="3200" b="1" spc="0" dirty="0" smtClean="0">
                <a:ln w="50800"/>
                <a:solidFill>
                  <a:schemeClr val="bg1">
                    <a:shade val="50000"/>
                  </a:schemeClr>
                </a:solidFill>
              </a:rPr>
              <a:t>RNA :</a:t>
            </a:r>
            <a:endParaRPr lang="ar-SA" sz="3200" b="1" spc="0" dirty="0" smtClean="0">
              <a:ln w="50800"/>
              <a:solidFill>
                <a:schemeClr val="bg1">
                  <a:shade val="50000"/>
                </a:schemeClr>
              </a:solidFill>
            </a:endParaRPr>
          </a:p>
        </p:txBody>
      </p:sp>
      <p:sp>
        <p:nvSpPr>
          <p:cNvPr id="5" name="Content Placeholder 2"/>
          <p:cNvSpPr txBox="1">
            <a:spLocks/>
          </p:cNvSpPr>
          <p:nvPr/>
        </p:nvSpPr>
        <p:spPr>
          <a:xfrm>
            <a:off x="762000" y="1905000"/>
            <a:ext cx="7848600" cy="3276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 </a:t>
            </a:r>
            <a:r>
              <a:rPr lang="ar-SA" sz="4000" b="1" dirty="0" smtClean="0">
                <a:ln w="50800"/>
                <a:solidFill>
                  <a:schemeClr val="bg1">
                    <a:shade val="50000"/>
                  </a:schemeClr>
                </a:solidFill>
                <a:cs typeface="Arabic Transparent" pitchFamily="2" charset="-78"/>
              </a:rPr>
              <a:t>الطريقة الأُخرى لتنظيم جينات </a:t>
            </a:r>
            <a:r>
              <a:rPr lang="ar-SA" sz="4000" b="1" dirty="0" err="1" smtClean="0">
                <a:ln w="50800"/>
                <a:solidFill>
                  <a:schemeClr val="bg1">
                    <a:shade val="50000"/>
                  </a:schemeClr>
                </a:solidFill>
                <a:cs typeface="Arabic Transparent" pitchFamily="2" charset="-78"/>
              </a:rPr>
              <a:t>الخلاياالحقيقية</a:t>
            </a:r>
            <a:r>
              <a:rPr lang="ar-SA" sz="4000" b="1" dirty="0" smtClean="0">
                <a:ln w="50800"/>
                <a:solidFill>
                  <a:schemeClr val="bg1">
                    <a:shade val="50000"/>
                  </a:schemeClr>
                </a:solidFill>
                <a:cs typeface="Arabic Transparent" pitchFamily="2" charset="-78"/>
              </a:rPr>
              <a:t> النوى هي تداخل </a:t>
            </a:r>
            <a:r>
              <a:rPr lang="en-US" sz="4000" b="1" dirty="0" smtClean="0">
                <a:ln w="50800"/>
                <a:solidFill>
                  <a:schemeClr val="bg1">
                    <a:shade val="50000"/>
                  </a:schemeClr>
                </a:solidFill>
                <a:cs typeface="Arabic Transparent" pitchFamily="2" charset="-78"/>
              </a:rPr>
              <a:t>RNA . </a:t>
            </a:r>
            <a:r>
              <a:rPr lang="ar-SA" sz="4000" b="1" dirty="0" smtClean="0">
                <a:ln w="50800"/>
                <a:solidFill>
                  <a:schemeClr val="bg1">
                    <a:shade val="50000"/>
                  </a:schemeClr>
                </a:solidFill>
                <a:cs typeface="Arabic Transparent" pitchFamily="2" charset="-78"/>
              </a:rPr>
              <a:t>حيث تُقطع قطع صغيرة من </a:t>
            </a:r>
            <a:r>
              <a:rPr lang="en-US" sz="4000" b="1" dirty="0" smtClean="0">
                <a:ln w="50800"/>
                <a:solidFill>
                  <a:schemeClr val="bg1">
                    <a:shade val="50000"/>
                  </a:schemeClr>
                </a:solidFill>
                <a:cs typeface="Arabic Transparent" pitchFamily="2" charset="-78"/>
              </a:rPr>
              <a:t>RNA </a:t>
            </a:r>
            <a:r>
              <a:rPr lang="ar-SA" sz="4000" b="1" dirty="0" smtClean="0">
                <a:ln w="50800"/>
                <a:solidFill>
                  <a:schemeClr val="bg1">
                    <a:shade val="50000"/>
                  </a:schemeClr>
                </a:solidFill>
                <a:cs typeface="Arabic Transparent" pitchFamily="2" charset="-78"/>
              </a:rPr>
              <a:t>الثنائي السلسلة في </a:t>
            </a:r>
            <a:r>
              <a:rPr lang="ar-SA" sz="4000" b="1" dirty="0" err="1" smtClean="0">
                <a:ln w="50800"/>
                <a:solidFill>
                  <a:schemeClr val="bg1">
                    <a:shade val="50000"/>
                  </a:schemeClr>
                </a:solidFill>
                <a:cs typeface="Arabic Transparent" pitchFamily="2" charset="-78"/>
              </a:rPr>
              <a:t>سيتوبلازم</a:t>
            </a:r>
            <a:r>
              <a:rPr lang="ar-SA" sz="4000" b="1" dirty="0" smtClean="0">
                <a:ln w="50800"/>
                <a:solidFill>
                  <a:schemeClr val="bg1">
                    <a:shade val="50000"/>
                  </a:schemeClr>
                </a:solidFill>
                <a:cs typeface="Arabic Transparent" pitchFamily="2" charset="-78"/>
              </a:rPr>
              <a:t> الخلية بواسطة إنزيم يُسمى المقطع .</a:t>
            </a: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4"/>
          <a:srcRect/>
          <a:stretch>
            <a:fillRect/>
          </a:stretch>
        </p:blipFill>
        <p:spPr bwMode="auto">
          <a:xfrm>
            <a:off x="381000" y="1676400"/>
            <a:ext cx="8353425" cy="3959254"/>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 to="" calcmode="lin" valueType="num">
                                      <p:cBhvr>
                                        <p:cTn id="7" dur="1" fill="hold"/>
                                        <p:tgtEl>
                                          <p:spTgt spid="1536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410200" y="533400"/>
            <a:ext cx="34290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الطفرات </a:t>
            </a:r>
          </a:p>
        </p:txBody>
      </p:sp>
      <p:sp>
        <p:nvSpPr>
          <p:cNvPr id="5" name="Content Placeholder 2"/>
          <p:cNvSpPr txBox="1">
            <a:spLocks/>
          </p:cNvSpPr>
          <p:nvPr/>
        </p:nvSpPr>
        <p:spPr>
          <a:xfrm>
            <a:off x="685800" y="1676400"/>
            <a:ext cx="7924800" cy="46482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يمكن </a:t>
            </a:r>
            <a:r>
              <a:rPr lang="ar-SA" sz="3200" b="1" dirty="0" smtClean="0">
                <a:ln w="50800"/>
                <a:solidFill>
                  <a:schemeClr val="bg1">
                    <a:shade val="50000"/>
                  </a:schemeClr>
                </a:solidFill>
                <a:cs typeface="Arabic Transparent" pitchFamily="2" charset="-78"/>
              </a:rPr>
              <a:t>أن تخطئ في أثناء الكتابة كذلك قد يحدث خللٌ أو اضطرابٌ في أثناء تضاعف الخلايا. هذه الاضطرابات نادرة الحصول، وتملك الخلية آليات إصلاح يمكنها أن تصلح بعض الخلل. ففي بعض الأحيان، يحدث تغير دائم في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الخلية، وهذا يسمى الطفرة.</a:t>
            </a:r>
          </a:p>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أنواع </a:t>
            </a:r>
            <a:r>
              <a:rPr lang="ar-SA" sz="3200" b="1" dirty="0" smtClean="0">
                <a:ln w="50800"/>
                <a:solidFill>
                  <a:schemeClr val="bg1">
                    <a:shade val="50000"/>
                  </a:schemeClr>
                </a:solidFill>
                <a:cs typeface="Arabic Transparent" pitchFamily="2" charset="-78"/>
              </a:rPr>
              <a:t>الطفرات : تتراوح الطفرات بين تغيرات تحدث في زوج واحد من القواعد في سلسلة شفرات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إلى حذف قطع كبيرة من الكروموسومات.</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876800" y="533400"/>
            <a:ext cx="39624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أسباب الطفرة </a:t>
            </a:r>
          </a:p>
        </p:txBody>
      </p:sp>
      <p:sp>
        <p:nvSpPr>
          <p:cNvPr id="5" name="Content Placeholder 2"/>
          <p:cNvSpPr txBox="1">
            <a:spLocks/>
          </p:cNvSpPr>
          <p:nvPr/>
        </p:nvSpPr>
        <p:spPr>
          <a:xfrm>
            <a:off x="762000" y="1905000"/>
            <a:ext cx="7848600" cy="4191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يمكن أن تحدث بعض الطفرات  بصورة تلقائية؛ إذ يضيف إنزيم بلمرة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خلال التضاعف، القاعدة الخطأ. يمكن أن تُتلف بعض العوامل المسببة للطفرات ال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أيضًا ومنها المواد الكيميائية والأشعة. وقد صُنّف العديد من المواد الكيميائية على أنها عوامل مسببة للطفرات؛ إذ تؤثر بعض هذه المواد الكيميائية في </a:t>
            </a:r>
            <a:r>
              <a:rPr lang="en-US" sz="3200" b="1" dirty="0" smtClean="0">
                <a:ln w="50800"/>
                <a:solidFill>
                  <a:schemeClr val="bg1">
                    <a:shade val="50000"/>
                  </a:schemeClr>
                </a:solidFill>
                <a:cs typeface="Arabic Transparent" pitchFamily="2" charset="-78"/>
              </a:rPr>
              <a:t>DNA </a:t>
            </a:r>
            <a:r>
              <a:rPr lang="ar-SA" sz="3200" b="1" dirty="0" smtClean="0">
                <a:ln w="50800"/>
                <a:solidFill>
                  <a:schemeClr val="bg1">
                    <a:shade val="50000"/>
                  </a:schemeClr>
                </a:solidFill>
                <a:cs typeface="Arabic Transparent" pitchFamily="2" charset="-78"/>
              </a:rPr>
              <a:t>عن طريق تغيير التركيب الكيميائي للقواعد</a:t>
            </a:r>
            <a:r>
              <a:rPr lang="ar-SA" sz="3200" b="1" dirty="0" smtClean="0">
                <a:ln w="50800"/>
                <a:solidFill>
                  <a:schemeClr val="bg1">
                    <a:shade val="50000"/>
                  </a:schemeClr>
                </a:solidFill>
                <a:cs typeface="Arabic Transparent" pitchFamily="2" charset="-78"/>
              </a:rPr>
              <a:t>.</a:t>
            </a: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09800" y="533400"/>
            <a:ext cx="6629400" cy="7620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rtl="1">
              <a:spcBef>
                <a:spcPct val="0"/>
              </a:spcBef>
            </a:pPr>
            <a:r>
              <a:rPr lang="ar-SA" sz="2800" b="1" dirty="0" smtClean="0">
                <a:ln w="50800"/>
                <a:solidFill>
                  <a:schemeClr val="bg1">
                    <a:shade val="50000"/>
                  </a:schemeClr>
                </a:solidFill>
              </a:rPr>
              <a:t>طفرة الخلايا الجنسية والجسمية </a:t>
            </a:r>
          </a:p>
          <a:p>
            <a:pPr algn="ctr" rtl="1">
              <a:spcBef>
                <a:spcPct val="0"/>
              </a:spcBef>
            </a:pPr>
            <a:endParaRPr kumimoji="0" lang="ar-SA" sz="3200" b="1" i="0" u="none" strike="noStrike" kern="1200" cap="none" spc="0" normalizeH="0" baseline="0" noProof="0" dirty="0" smtClean="0">
              <a:ln w="50800"/>
              <a:solidFill>
                <a:schemeClr val="bg1">
                  <a:shade val="50000"/>
                </a:schemeClr>
              </a:solidFill>
              <a:effectLst/>
              <a:uLnTx/>
              <a:uFillTx/>
              <a:latin typeface="+mn-lt"/>
              <a:ea typeface="+mn-ea"/>
              <a:cs typeface="+mn-cs"/>
            </a:endParaRPr>
          </a:p>
        </p:txBody>
      </p:sp>
      <p:sp>
        <p:nvSpPr>
          <p:cNvPr id="3" name="Content Placeholder 2"/>
          <p:cNvSpPr txBox="1">
            <a:spLocks/>
          </p:cNvSpPr>
          <p:nvPr/>
        </p:nvSpPr>
        <p:spPr>
          <a:xfrm>
            <a:off x="762000" y="1905000"/>
            <a:ext cx="7848600" cy="4419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لا تنتقل الطفرات في الخلايا الجسمية إلى الجيل التالي. وفي بعض الحالات، لا تسبب هذه الطفرات مشكلات في الخلية.عندما تحدث الطفرة في الخلايا الجنسية، وتُسمى أيضًا الخلايا التكاثرية، تنتقل هذه الطفرات إلى أبناء المخلوق الحي، وستوجد في كل خلية من خلايا أبنائه..</a:t>
            </a:r>
          </a:p>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a:t>
            </a: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19400" y="533400"/>
            <a:ext cx="60198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الهندسة الوراثية</a:t>
            </a:r>
          </a:p>
        </p:txBody>
      </p:sp>
      <p:sp>
        <p:nvSpPr>
          <p:cNvPr id="5" name="Content Placeholder 2"/>
          <p:cNvSpPr txBox="1">
            <a:spLocks/>
          </p:cNvSpPr>
          <p:nvPr/>
        </p:nvSpPr>
        <p:spPr>
          <a:xfrm>
            <a:off x="762000" y="1905000"/>
            <a:ext cx="7848600" cy="26670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 </a:t>
            </a:r>
            <a:r>
              <a:rPr lang="ar-SA" sz="4000" b="1" dirty="0" smtClean="0">
                <a:ln w="50800"/>
                <a:solidFill>
                  <a:schemeClr val="bg1">
                    <a:shade val="50000"/>
                  </a:schemeClr>
                </a:solidFill>
                <a:cs typeface="Arabic Transparent" pitchFamily="2" charset="-78"/>
              </a:rPr>
              <a:t>هي تقنية تتضمن التحكم في جزيء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لأحد المخلوقات الحية بواسطة إضافة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خارجي، أي </a:t>
            </a:r>
            <a:r>
              <a:rPr lang="en-US" sz="4000" b="1" dirty="0" smtClean="0">
                <a:ln w="50800"/>
                <a:solidFill>
                  <a:schemeClr val="bg1">
                    <a:shade val="50000"/>
                  </a:schemeClr>
                </a:solidFill>
                <a:cs typeface="Arabic Transparent" pitchFamily="2" charset="-78"/>
              </a:rPr>
              <a:t>DNA </a:t>
            </a:r>
            <a:r>
              <a:rPr lang="ar-SA" sz="4000" b="1" dirty="0" smtClean="0">
                <a:ln w="50800"/>
                <a:solidFill>
                  <a:schemeClr val="bg1">
                    <a:shade val="50000"/>
                  </a:schemeClr>
                </a:solidFill>
                <a:cs typeface="Arabic Transparent" pitchFamily="2" charset="-78"/>
              </a:rPr>
              <a:t>من مخلوق حي آخر</a:t>
            </a:r>
            <a:r>
              <a:rPr lang="ar-SA" sz="4000" b="1" dirty="0" smtClean="0">
                <a:ln w="50800"/>
                <a:solidFill>
                  <a:schemeClr val="bg1">
                    <a:shade val="50000"/>
                  </a:schemeClr>
                </a:solidFill>
                <a:cs typeface="Arabic Transparent" pitchFamily="2" charset="-78"/>
              </a:rPr>
              <a:t>.</a:t>
            </a:r>
            <a:endParaRPr lang="ar-SA" sz="40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4"/>
          <a:srcRect/>
          <a:stretch>
            <a:fillRect/>
          </a:stretch>
        </p:blipFill>
        <p:spPr bwMode="auto">
          <a:xfrm>
            <a:off x="900113" y="1604963"/>
            <a:ext cx="7343775" cy="3648075"/>
          </a:xfrm>
          <a:prstGeom prst="rect">
            <a:avLst/>
          </a:prstGeom>
          <a:noFill/>
          <a:ln w="9525">
            <a:noFill/>
            <a:miter lim="800000"/>
            <a:headEnd/>
            <a:tailEnd/>
          </a:ln>
          <a:effectLst/>
        </p:spPr>
      </p:pic>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 to="" calcmode="lin" valueType="num">
                                      <p:cBhvr>
                                        <p:cTn id="7" dur="1" fill="hold"/>
                                        <p:tgtEl>
                                          <p:spTgt spid="16386"/>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arrow.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1752600" y="1295400"/>
            <a:ext cx="6096000" cy="1621536"/>
          </a:xfrm>
          <a:prstGeom prst="rect">
            <a:avLst/>
          </a:prstGeom>
        </p:spPr>
        <p:style>
          <a:lnRef idx="0">
            <a:schemeClr val="accent1"/>
          </a:lnRef>
          <a:fillRef idx="3">
            <a:schemeClr val="accent1"/>
          </a:fillRef>
          <a:effectRef idx="3">
            <a:schemeClr val="accent1"/>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80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فكرة الدرس</a:t>
            </a:r>
            <a:endParaRPr kumimoji="0" lang="ar-EG" sz="80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sp>
        <p:nvSpPr>
          <p:cNvPr id="3" name="Content Placeholder 2"/>
          <p:cNvSpPr txBox="1">
            <a:spLocks/>
          </p:cNvSpPr>
          <p:nvPr/>
        </p:nvSpPr>
        <p:spPr>
          <a:xfrm>
            <a:off x="914400" y="3657600"/>
            <a:ext cx="7696200" cy="175260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تطلب اكتشاف </a:t>
            </a:r>
            <a:r>
              <a:rPr lang="en-US"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DNA </a:t>
            </a:r>
            <a:r>
              <a:rPr lang="ar-SA" sz="4800" b="1" dirty="0" smtClean="0">
                <a:ln w="11430"/>
                <a:solidFill>
                  <a:srgbClr val="FF00FF"/>
                </a:solidFill>
                <a:effectLst>
                  <a:outerShdw blurRad="50800" dist="39000" dir="5460000" algn="tl">
                    <a:srgbClr val="000000">
                      <a:alpha val="38000"/>
                    </a:srgbClr>
                  </a:outerShdw>
                </a:effectLst>
                <a:latin typeface="Times New Roman" pitchFamily="18" charset="0"/>
                <a:cs typeface="Times New Roman" pitchFamily="18" charset="0"/>
              </a:rPr>
              <a:t>بوصفه شفرة وراثية إجراء العديد من التجارب .</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62400" y="533400"/>
            <a:ext cx="48768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التقنيات الحيوية </a:t>
            </a:r>
            <a:br>
              <a:rPr lang="ar-SA" sz="2800" b="1" spc="0" dirty="0" smtClean="0">
                <a:ln w="50800"/>
                <a:solidFill>
                  <a:schemeClr val="bg1">
                    <a:shade val="50000"/>
                  </a:schemeClr>
                </a:solidFill>
              </a:rPr>
            </a:br>
            <a:endParaRPr lang="ar-SA" sz="2800" b="1" spc="0" dirty="0" smtClean="0">
              <a:ln w="50800"/>
              <a:solidFill>
                <a:schemeClr val="bg1">
                  <a:shade val="50000"/>
                </a:schemeClr>
              </a:solidFill>
            </a:endParaRPr>
          </a:p>
        </p:txBody>
      </p:sp>
      <p:sp>
        <p:nvSpPr>
          <p:cNvPr id="5" name="Content Placeholder 2"/>
          <p:cNvSpPr txBox="1">
            <a:spLocks/>
          </p:cNvSpPr>
          <p:nvPr/>
        </p:nvSpPr>
        <p:spPr>
          <a:xfrm>
            <a:off x="685800" y="1676400"/>
            <a:ext cx="7924800" cy="40386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مخلوقات مثل يرقات البعوضة. لها جين من مخلوق حي آخر. مثل هذه المخلوقات، المعدّلة وراثيًّا بواسطة إدخال جين من مخلوق حي آخر تُسمى المخلوقات المعدلة وراثيا .</a:t>
            </a: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09800" y="533400"/>
            <a:ext cx="66294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الحيوانات المعدلة وراثيا </a:t>
            </a:r>
          </a:p>
        </p:txBody>
      </p:sp>
      <p:sp>
        <p:nvSpPr>
          <p:cNvPr id="5" name="Content Placeholder 2"/>
          <p:cNvSpPr txBox="1">
            <a:spLocks/>
          </p:cNvSpPr>
          <p:nvPr/>
        </p:nvSpPr>
        <p:spPr>
          <a:xfrm>
            <a:off x="762000" y="1905000"/>
            <a:ext cx="7848600" cy="3200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ينتج العلماء حاليًّا معظم الحيوانات المعدّلة وراثيًّا في المختبرات من أجل الأبحاث الحيوية. مثل الفئران وذبابة الفاكهة والدودة الأسطوانية.</a:t>
            </a: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09800" y="533400"/>
            <a:ext cx="6629400" cy="762000"/>
          </a:xfrm>
          <a:prstGeom prst="rect">
            <a:avLst/>
          </a:prstGeo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rtl="1">
              <a:spcBef>
                <a:spcPct val="0"/>
              </a:spcBef>
            </a:pPr>
            <a:r>
              <a:rPr lang="ar-SA" sz="2800" b="1" dirty="0" smtClean="0">
                <a:ln w="50800"/>
                <a:solidFill>
                  <a:schemeClr val="bg1">
                    <a:shade val="50000"/>
                  </a:schemeClr>
                </a:solidFill>
              </a:rPr>
              <a:t>النباتات المعدلة وراثيا </a:t>
            </a:r>
          </a:p>
          <a:p>
            <a:pPr algn="ctr" rtl="1">
              <a:spcBef>
                <a:spcPct val="0"/>
              </a:spcBef>
            </a:pPr>
            <a:endParaRPr kumimoji="0" lang="ar-SA" sz="3200" b="1" i="0" u="none" strike="noStrike" kern="1200" cap="none" spc="0" normalizeH="0" baseline="0" noProof="0" dirty="0" smtClean="0">
              <a:ln w="50800"/>
              <a:solidFill>
                <a:schemeClr val="bg1">
                  <a:shade val="50000"/>
                </a:schemeClr>
              </a:solidFill>
              <a:effectLst/>
              <a:uLnTx/>
              <a:uFillTx/>
              <a:latin typeface="+mn-lt"/>
              <a:ea typeface="+mn-ea"/>
              <a:cs typeface="+mn-cs"/>
            </a:endParaRPr>
          </a:p>
        </p:txBody>
      </p:sp>
      <p:sp>
        <p:nvSpPr>
          <p:cNvPr id="3" name="Content Placeholder 2"/>
          <p:cNvSpPr txBox="1">
            <a:spLocks/>
          </p:cNvSpPr>
          <p:nvPr/>
        </p:nvSpPr>
        <p:spPr>
          <a:xfrm>
            <a:off x="762000" y="1905000"/>
            <a:ext cx="7848600" cy="3200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150000"/>
              </a:lnSpc>
              <a:spcBef>
                <a:spcPts val="700"/>
              </a:spcBef>
              <a:buClr>
                <a:schemeClr val="tx2"/>
              </a:buClr>
              <a:buSzPct val="95000"/>
            </a:pPr>
            <a:r>
              <a:rPr lang="ar-SA" sz="3200" b="1" dirty="0" smtClean="0">
                <a:ln w="50800"/>
                <a:solidFill>
                  <a:schemeClr val="bg1">
                    <a:shade val="50000"/>
                  </a:schemeClr>
                </a:solidFill>
                <a:cs typeface="Arabic Transparent" pitchFamily="2" charset="-78"/>
              </a:rPr>
              <a:t> </a:t>
            </a:r>
            <a:r>
              <a:rPr lang="ar-SA" sz="3200" b="1" dirty="0" smtClean="0">
                <a:ln w="50800"/>
                <a:solidFill>
                  <a:schemeClr val="bg1">
                    <a:shade val="50000"/>
                  </a:schemeClr>
                </a:solidFill>
                <a:cs typeface="Arabic Transparent" pitchFamily="2" charset="-78"/>
              </a:rPr>
              <a:t>    أنتج </a:t>
            </a:r>
            <a:r>
              <a:rPr lang="ar-SA" sz="3200" b="1" dirty="0" smtClean="0">
                <a:ln w="50800"/>
                <a:solidFill>
                  <a:schemeClr val="bg1">
                    <a:shade val="50000"/>
                  </a:schemeClr>
                </a:solidFill>
                <a:cs typeface="Arabic Transparent" pitchFamily="2" charset="-78"/>
              </a:rPr>
              <a:t>العديد من النباتات المعدلة وراثيًّا لكي تكون أكثر مقاومة للحشرات والآفات الفيروسية، ومقاومة لمبيدات الأعشاب والحشرات، ومنها الذرة وفول </a:t>
            </a:r>
            <a:r>
              <a:rPr lang="ar-SA" sz="3200" b="1" dirty="0" err="1" smtClean="0">
                <a:ln w="50800"/>
                <a:solidFill>
                  <a:schemeClr val="bg1">
                    <a:shade val="50000"/>
                  </a:schemeClr>
                </a:solidFill>
                <a:cs typeface="Arabic Transparent" pitchFamily="2" charset="-78"/>
              </a:rPr>
              <a:t>الصويا</a:t>
            </a:r>
            <a:r>
              <a:rPr lang="ar-SA" sz="3200" b="1" dirty="0" smtClean="0">
                <a:ln w="50800"/>
                <a:solidFill>
                  <a:schemeClr val="bg1">
                    <a:shade val="50000"/>
                  </a:schemeClr>
                </a:solidFill>
                <a:cs typeface="Arabic Transparent" pitchFamily="2" charset="-78"/>
              </a:rPr>
              <a:t> والقطن</a:t>
            </a:r>
            <a:r>
              <a:rPr lang="ar-SA" sz="3200" b="1" dirty="0" smtClean="0">
                <a:ln w="50800"/>
                <a:solidFill>
                  <a:schemeClr val="bg1">
                    <a:shade val="50000"/>
                  </a:schemeClr>
                </a:solidFill>
                <a:cs typeface="Arabic Transparent" pitchFamily="2" charset="-78"/>
              </a:rPr>
              <a:t>.</a:t>
            </a:r>
            <a:endParaRPr lang="ar-SA" sz="32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r>
              <a:rPr lang="ar-SA" sz="3200" b="1" dirty="0" smtClean="0">
                <a:ln w="50800"/>
                <a:solidFill>
                  <a:schemeClr val="bg1">
                    <a:shade val="50000"/>
                  </a:schemeClr>
                </a:solidFill>
                <a:cs typeface="Arabic Transparent" pitchFamily="2" charset="-78"/>
              </a:rPr>
              <a:t>.</a:t>
            </a: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
                                        </p:tgtEl>
                                        <p:attrNameLst>
                                          <p:attrName>ppt_y</p:attrName>
                                        </p:attrNameLst>
                                      </p:cBhvr>
                                      <p:tavLst>
                                        <p:tav tm="0">
                                          <p:val>
                                            <p:strVal val="#ppt_y"/>
                                          </p:val>
                                        </p:tav>
                                        <p:tav tm="100000">
                                          <p:val>
                                            <p:strVal val="#ppt_y"/>
                                          </p:val>
                                        </p:tav>
                                      </p:tavLst>
                                    </p:anim>
                                    <p:anim calcmode="lin" valueType="num">
                                      <p:cBhvr>
                                        <p:cTn id="1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19400" y="533400"/>
            <a:ext cx="6019800" cy="6858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3200" b="1" spc="0" dirty="0" smtClean="0">
                <a:ln w="50800"/>
                <a:solidFill>
                  <a:schemeClr val="bg1">
                    <a:shade val="50000"/>
                  </a:schemeClr>
                </a:solidFill>
              </a:rPr>
              <a:t>البكتريا المعدلة وراثيا </a:t>
            </a:r>
          </a:p>
        </p:txBody>
      </p:sp>
      <p:sp>
        <p:nvSpPr>
          <p:cNvPr id="5" name="Content Placeholder 2"/>
          <p:cNvSpPr txBox="1">
            <a:spLocks/>
          </p:cNvSpPr>
          <p:nvPr/>
        </p:nvSpPr>
        <p:spPr>
          <a:xfrm>
            <a:off x="762000" y="1905000"/>
            <a:ext cx="7848600" cy="2057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spcBef>
                <a:spcPts val="700"/>
              </a:spcBef>
              <a:buClr>
                <a:schemeClr val="tx2"/>
              </a:buClr>
              <a:buSzPct val="95000"/>
            </a:pPr>
            <a:r>
              <a:rPr lang="ar-SA" sz="4000" b="1" dirty="0" smtClean="0">
                <a:ln w="50800"/>
                <a:solidFill>
                  <a:schemeClr val="bg1">
                    <a:shade val="50000"/>
                  </a:schemeClr>
                </a:solidFill>
                <a:cs typeface="Arabic Transparent" pitchFamily="2" charset="-78"/>
              </a:rPr>
              <a:t>  : </a:t>
            </a:r>
            <a:r>
              <a:rPr lang="ar-SA" sz="4000" b="1" dirty="0" smtClean="0">
                <a:ln w="50800"/>
                <a:solidFill>
                  <a:schemeClr val="bg1">
                    <a:shade val="50000"/>
                  </a:schemeClr>
                </a:solidFill>
                <a:cs typeface="Arabic Transparent" pitchFamily="2" charset="-78"/>
              </a:rPr>
              <a:t>يمكن للبكتيريا المعدّلة وراثيًّا إنتاج الأنسولين، وهرمونات النمو ومواد تذيب خثرات الدم </a:t>
            </a:r>
            <a:r>
              <a:rPr lang="ar-SA" sz="4000" b="1" dirty="0" smtClean="0">
                <a:ln w="50800"/>
                <a:solidFill>
                  <a:schemeClr val="bg1">
                    <a:shade val="50000"/>
                  </a:schemeClr>
                </a:solidFill>
                <a:cs typeface="Arabic Transparent" pitchFamily="2" charset="-78"/>
              </a:rPr>
              <a:t>.</a:t>
            </a:r>
            <a:endParaRPr lang="ar-SA" sz="40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40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962400" y="533400"/>
            <a:ext cx="4876800" cy="609600"/>
          </a:xfrm>
        </p:spPr>
        <p:style>
          <a:lnRef idx="1">
            <a:schemeClr val="accent2"/>
          </a:lnRef>
          <a:fillRef idx="3">
            <a:schemeClr val="accent2"/>
          </a:fillRef>
          <a:effectRef idx="2">
            <a:schemeClr val="accent2"/>
          </a:effectRef>
          <a:fontRef idx="minor">
            <a:schemeClr val="lt1"/>
          </a:fontRef>
        </p:style>
        <p:txBody>
          <a:bodyPr>
            <a:scene3d>
              <a:camera prst="orthographicFront"/>
              <a:lightRig rig="balanced" dir="t">
                <a:rot lat="0" lon="0" rev="2100000"/>
              </a:lightRig>
            </a:scene3d>
            <a:sp3d extrusionH="57150" prstMaterial="metal">
              <a:bevelT w="38100" h="25400"/>
              <a:contourClr>
                <a:schemeClr val="bg2"/>
              </a:contourClr>
            </a:sp3d>
          </a:bodyPr>
          <a:lstStyle/>
          <a:p>
            <a:pPr algn="ctr"/>
            <a:r>
              <a:rPr lang="ar-SA" sz="2800" b="1" spc="0" dirty="0" smtClean="0">
                <a:ln w="50800"/>
                <a:solidFill>
                  <a:schemeClr val="bg1">
                    <a:shade val="50000"/>
                  </a:schemeClr>
                </a:solidFill>
              </a:rPr>
              <a:t>مشروع </a:t>
            </a:r>
            <a:r>
              <a:rPr lang="ar-SA" sz="2800" b="1" spc="0" dirty="0" err="1" smtClean="0">
                <a:ln w="50800"/>
                <a:solidFill>
                  <a:schemeClr val="bg1">
                    <a:shade val="50000"/>
                  </a:schemeClr>
                </a:solidFill>
              </a:rPr>
              <a:t>الجينوم</a:t>
            </a:r>
            <a:r>
              <a:rPr lang="ar-SA" sz="2800" b="1" spc="0" dirty="0" smtClean="0">
                <a:ln w="50800"/>
                <a:solidFill>
                  <a:schemeClr val="bg1">
                    <a:shade val="50000"/>
                  </a:schemeClr>
                </a:solidFill>
              </a:rPr>
              <a:t> البشرى </a:t>
            </a:r>
          </a:p>
        </p:txBody>
      </p:sp>
      <p:sp>
        <p:nvSpPr>
          <p:cNvPr id="5" name="Content Placeholder 2"/>
          <p:cNvSpPr txBox="1">
            <a:spLocks/>
          </p:cNvSpPr>
          <p:nvPr/>
        </p:nvSpPr>
        <p:spPr>
          <a:xfrm>
            <a:off x="685800" y="1676400"/>
            <a:ext cx="7924800" cy="3200400"/>
          </a:xfrm>
          <a:prstGeom prst="rect">
            <a:avLst/>
          </a:prstGeom>
          <a:solidFill>
            <a:srgbClr val="92D050"/>
          </a:solidFill>
        </p:spPr>
        <p:style>
          <a:lnRef idx="1">
            <a:schemeClr val="accent1"/>
          </a:lnRef>
          <a:fillRef idx="2">
            <a:schemeClr val="accent1"/>
          </a:fillRef>
          <a:effectRef idx="1">
            <a:schemeClr val="accent1"/>
          </a:effectRef>
          <a:fontRef idx="minor">
            <a:schemeClr val="dk1"/>
          </a:fontRef>
        </p:style>
        <p:txBody>
          <a:bodyPr>
            <a:noAutofit/>
            <a:scene3d>
              <a:camera prst="orthographicFront"/>
              <a:lightRig rig="balanced" dir="t">
                <a:rot lat="0" lon="0" rev="2100000"/>
              </a:lightRig>
            </a:scene3d>
            <a:sp3d extrusionH="57150" prstMaterial="metal">
              <a:bevelT w="38100" h="25400"/>
              <a:contourClr>
                <a:schemeClr val="bg2"/>
              </a:contourClr>
            </a:sp3d>
          </a:bodyPr>
          <a:lstStyle/>
          <a:p>
            <a:pPr marL="811530" indent="-742950" algn="just" rtl="1">
              <a:lnSpc>
                <a:spcPct val="200000"/>
              </a:lnSpc>
              <a:spcBef>
                <a:spcPts val="700"/>
              </a:spcBef>
              <a:buClr>
                <a:schemeClr val="tx2"/>
              </a:buClr>
              <a:buSzPct val="95000"/>
            </a:pPr>
            <a:r>
              <a:rPr lang="ar-SA" sz="2400" b="1" dirty="0" smtClean="0">
                <a:ln w="50800"/>
                <a:solidFill>
                  <a:schemeClr val="bg1">
                    <a:shade val="50000"/>
                  </a:schemeClr>
                </a:solidFill>
                <a:cs typeface="Arabic Transparent" pitchFamily="2" charset="-78"/>
              </a:rPr>
              <a:t>       </a:t>
            </a:r>
            <a:r>
              <a:rPr lang="ar-SA" sz="2400" b="1" dirty="0" smtClean="0">
                <a:ln w="50800"/>
                <a:solidFill>
                  <a:schemeClr val="bg1">
                    <a:shade val="50000"/>
                  </a:schemeClr>
                </a:solidFill>
                <a:cs typeface="Arabic Transparent" pitchFamily="2" charset="-78"/>
              </a:rPr>
              <a:t>مشروع </a:t>
            </a:r>
            <a:r>
              <a:rPr lang="ar-SA" sz="2400" b="1" dirty="0" err="1" smtClean="0">
                <a:ln w="50800"/>
                <a:solidFill>
                  <a:schemeClr val="bg1">
                    <a:shade val="50000"/>
                  </a:schemeClr>
                </a:solidFill>
                <a:cs typeface="Arabic Transparent" pitchFamily="2" charset="-78"/>
              </a:rPr>
              <a:t>الجينوم</a:t>
            </a:r>
            <a:r>
              <a:rPr lang="ar-SA" sz="2400" b="1" dirty="0" smtClean="0">
                <a:ln w="50800"/>
                <a:solidFill>
                  <a:schemeClr val="bg1">
                    <a:shade val="50000"/>
                  </a:schemeClr>
                </a:solidFill>
                <a:cs typeface="Arabic Transparent" pitchFamily="2" charset="-78"/>
              </a:rPr>
              <a:t> ( المحتوى الجيني ) البشري مشروع عالمي تم تنفيذه عام 2003 </a:t>
            </a:r>
            <a:r>
              <a:rPr lang="ar-SA" sz="2400" b="1" dirty="0" err="1" smtClean="0">
                <a:ln w="50800"/>
                <a:solidFill>
                  <a:schemeClr val="bg1">
                    <a:shade val="50000"/>
                  </a:schemeClr>
                </a:solidFill>
                <a:cs typeface="Arabic Transparent" pitchFamily="2" charset="-78"/>
              </a:rPr>
              <a:t>م</a:t>
            </a:r>
            <a:r>
              <a:rPr lang="ar-SA" sz="2400" b="1" dirty="0" smtClean="0">
                <a:ln w="50800"/>
                <a:solidFill>
                  <a:schemeClr val="bg1">
                    <a:shade val="50000"/>
                  </a:schemeClr>
                </a:solidFill>
                <a:cs typeface="Arabic Transparent" pitchFamily="2" charset="-78"/>
              </a:rPr>
              <a:t>. والجينوم هو المعلومات الوراثية الكاملة في الخلية. وهدف هذا المشروع هو تحديد تسلسل وترتيب ثلاثة مليارات نيوكليوتيد تقريبًا تشكل </a:t>
            </a:r>
            <a:r>
              <a:rPr lang="en-US" sz="2400" b="1" dirty="0" smtClean="0">
                <a:ln w="50800"/>
                <a:solidFill>
                  <a:schemeClr val="bg1">
                    <a:shade val="50000"/>
                  </a:schemeClr>
                </a:solidFill>
                <a:cs typeface="Arabic Transparent" pitchFamily="2" charset="-78"/>
              </a:rPr>
              <a:t>DNA  </a:t>
            </a:r>
            <a:r>
              <a:rPr lang="ar-SA" sz="2400" b="1" dirty="0" smtClean="0">
                <a:ln w="50800"/>
                <a:solidFill>
                  <a:schemeClr val="bg1">
                    <a:shade val="50000"/>
                  </a:schemeClr>
                </a:solidFill>
                <a:cs typeface="Arabic Transparent" pitchFamily="2" charset="-78"/>
              </a:rPr>
              <a:t>البشري.</a:t>
            </a:r>
            <a:r>
              <a:rPr lang="ar-SA" sz="2400" b="1" dirty="0" smtClean="0">
                <a:ln w="50800"/>
                <a:solidFill>
                  <a:schemeClr val="bg1">
                    <a:shade val="50000"/>
                  </a:schemeClr>
                </a:solidFill>
                <a:cs typeface="Arabic Transparent" pitchFamily="2" charset="-78"/>
              </a:rPr>
              <a:t>.</a:t>
            </a:r>
            <a:endParaRPr lang="ar-SA" sz="2400" b="1" dirty="0" smtClean="0">
              <a:ln w="50800"/>
              <a:solidFill>
                <a:schemeClr val="bg1">
                  <a:shade val="50000"/>
                </a:schemeClr>
              </a:solidFill>
              <a:cs typeface="Arabic Transparent" pitchFamily="2" charset="-78"/>
            </a:endParaRPr>
          </a:p>
          <a:p>
            <a:pPr marL="811530" indent="-742950" algn="just" rtl="1">
              <a:spcBef>
                <a:spcPts val="700"/>
              </a:spcBef>
              <a:buClr>
                <a:schemeClr val="tx2"/>
              </a:buClr>
              <a:buSzPct val="95000"/>
            </a:pPr>
            <a:endParaRPr lang="ar-SA" sz="3200" b="1" dirty="0" smtClean="0">
              <a:ln w="50800"/>
              <a:solidFill>
                <a:schemeClr val="bg1">
                  <a:shade val="50000"/>
                </a:schemeClr>
              </a:solidFill>
              <a:cs typeface="Arabic Transparent" pitchFamily="2" charset="-78"/>
            </a:endParaRP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uction.wav" builtIn="1"/>
                                        </p:tgtEl>
                                      </p:cMediaNode>
                                    </p:audio>
                                  </p:sub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anim calcmode="lin" valueType="num">
                                      <p:cBhvr>
                                        <p:cTn id="14"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newsflash/>
    <p:sndAc>
      <p:stSnd>
        <p:snd r:embed="rId2" name="chimes.wav" builtIn="1"/>
      </p:stSnd>
    </p:sndAc>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slow">
    <p:newsflash/>
    <p:sndAc>
      <p:stSnd>
        <p:snd r:embed="rId2" name="chimes.wav" builtIn="1"/>
      </p:stSnd>
    </p:sndAc>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txBox="1">
            <a:spLocks/>
          </p:cNvSpPr>
          <p:nvPr/>
        </p:nvSpPr>
        <p:spPr>
          <a:xfrm>
            <a:off x="1600200" y="1371600"/>
            <a:ext cx="6096000" cy="1621536"/>
          </a:xfrm>
          <a:prstGeom prst="rect">
            <a:avLst/>
          </a:prstGeom>
        </p:spPr>
        <p:style>
          <a:lnRef idx="0">
            <a:schemeClr val="accent3"/>
          </a:lnRef>
          <a:fillRef idx="3">
            <a:schemeClr val="accent3"/>
          </a:fillRef>
          <a:effectRef idx="3">
            <a:schemeClr val="accent3"/>
          </a:effectRef>
          <a:fontRef idx="minor">
            <a:schemeClr val="lt1"/>
          </a:fontRef>
        </p:style>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96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rPr>
              <a:t>المفردات</a:t>
            </a:r>
            <a:endParaRPr kumimoji="0" lang="ar-EG" sz="9600" b="1" i="0" u="none" strike="noStrike" kern="120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n-lt"/>
              <a:ea typeface="+mn-ea"/>
              <a:cs typeface="+mn-cs"/>
            </a:endParaRPr>
          </a:p>
        </p:txBody>
      </p:sp>
      <p:sp>
        <p:nvSpPr>
          <p:cNvPr id="3" name="Content Placeholder 2"/>
          <p:cNvSpPr txBox="1">
            <a:spLocks/>
          </p:cNvSpPr>
          <p:nvPr/>
        </p:nvSpPr>
        <p:spPr>
          <a:xfrm>
            <a:off x="457200" y="3733800"/>
            <a:ext cx="8382000" cy="2514600"/>
          </a:xfrm>
          <a:prstGeom prst="rect">
            <a:avLst/>
          </a:prstGeom>
        </p:spPr>
        <p:style>
          <a:lnRef idx="3">
            <a:schemeClr val="lt1"/>
          </a:lnRef>
          <a:fillRef idx="1">
            <a:schemeClr val="accent4"/>
          </a:fillRef>
          <a:effectRef idx="1">
            <a:schemeClr val="accent4"/>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411480" lvl="0" indent="-342900" algn="ctr" rtl="1">
              <a:spcBef>
                <a:spcPts val="700"/>
              </a:spcBef>
              <a:buClr>
                <a:schemeClr val="tx2"/>
              </a:buClr>
              <a:buSzPct val="95000"/>
            </a:pPr>
            <a:r>
              <a:rPr lang="ar-SA" sz="60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الجزيء الحلزوني المزدوج </a:t>
            </a:r>
            <a:r>
              <a:rPr lang="ar-SA" sz="6000" b="1" dirty="0" err="1"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ـ</a:t>
            </a:r>
            <a:r>
              <a:rPr lang="ar-SA" sz="6000" b="1" dirty="0" smtClean="0">
                <a:ln w="11430"/>
                <a:solidFill>
                  <a:srgbClr val="FFFF00"/>
                </a:solidFill>
                <a:effectLst>
                  <a:outerShdw blurRad="50800" dist="39000" dir="5460000" algn="tl">
                    <a:srgbClr val="000000">
                      <a:alpha val="38000"/>
                    </a:srgbClr>
                  </a:outerShdw>
                </a:effectLst>
                <a:latin typeface="Times New Roman" pitchFamily="18" charset="0"/>
                <a:cs typeface="Times New Roman" pitchFamily="18" charset="0"/>
              </a:rPr>
              <a:t> الجسيم النووي ( نيوكليوسوم )  </a:t>
            </a:r>
          </a:p>
        </p:txBody>
      </p:sp>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type.wav" builtIn="1"/>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subTnLst>
                                    <p:audio>
                                      <p:cMediaNode>
                                        <p:cTn display="0" masterRel="sameClick">
                                          <p:stCondLst>
                                            <p:cond evt="begin" delay="0">
                                              <p:tn val="10"/>
                                            </p:cond>
                                          </p:stCondLst>
                                          <p:endCondLst>
                                            <p:cond evt="onStopAudio" delay="0">
                                              <p:tgtEl>
                                                <p:sldTgt/>
                                              </p:tgtEl>
                                            </p:cond>
                                          </p:endCondLst>
                                        </p:cTn>
                                        <p:tgtEl>
                                          <p:sndTgt r:embed="rId4" name="whoosh.wav" builtIn="1"/>
                                        </p:tgtEl>
                                      </p:cMediaNode>
                                    </p:audio>
                                  </p:sub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subTnLst>
                                    <p:audio>
                                      <p:cMediaNode>
                                        <p:cTn display="0" masterRel="sameClick">
                                          <p:stCondLst>
                                            <p:cond evt="begin" delay="0">
                                              <p:tn val="15"/>
                                            </p:cond>
                                          </p:stCondLst>
                                          <p:endCondLst>
                                            <p:cond evt="onStopAudio" delay="0">
                                              <p:tgtEl>
                                                <p:sldTgt/>
                                              </p:tgtEl>
                                            </p:cond>
                                          </p:endCondLst>
                                        </p:cTn>
                                        <p:tgtEl>
                                          <p:sndTgt r:embed="rId4"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Diagram 5"/>
          <p:cNvGraphicFramePr/>
          <p:nvPr/>
        </p:nvGraphicFramePr>
        <p:xfrm>
          <a:off x="457200" y="1371600"/>
          <a:ext cx="8458200" cy="304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slow">
    <p:newsflash/>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camera.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1612</TotalTime>
  <Words>1835</Words>
  <Application>Microsoft Office PowerPoint</Application>
  <PresentationFormat>عرض على الشاشة (3:4)‏</PresentationFormat>
  <Paragraphs>121</Paragraphs>
  <Slides>76</Slides>
  <Notes>0</Notes>
  <HiddenSlides>0</HiddenSlides>
  <MMClips>0</MMClips>
  <ScaleCrop>false</ScaleCrop>
  <HeadingPairs>
    <vt:vector size="4" baseType="variant">
      <vt:variant>
        <vt:lpstr>سمة</vt:lpstr>
      </vt:variant>
      <vt:variant>
        <vt:i4>1</vt:i4>
      </vt:variant>
      <vt:variant>
        <vt:lpstr>عناوين الشرائح</vt:lpstr>
      </vt:variant>
      <vt:variant>
        <vt:i4>76</vt:i4>
      </vt:variant>
    </vt:vector>
  </HeadingPairs>
  <TitlesOfParts>
    <vt:vector size="77" baseType="lpstr">
      <vt:lpstr>Metro</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اكتشاف المادة الوراثية</vt:lpstr>
      <vt:lpstr>العالم جريفيث</vt:lpstr>
      <vt:lpstr>الشريحة 13</vt:lpstr>
      <vt:lpstr>الشريحة 14</vt:lpstr>
      <vt:lpstr>الشريحة 15</vt:lpstr>
      <vt:lpstr>العلامات المشعة </vt:lpstr>
      <vt:lpstr>الشريحة 17</vt:lpstr>
      <vt:lpstr>تركيب DNA </vt:lpstr>
      <vt:lpstr>النيوكليوتيدات</vt:lpstr>
      <vt:lpstr>الشريحة 20</vt:lpstr>
      <vt:lpstr>تشارجاف</vt:lpstr>
      <vt:lpstr>تشتت الأشعة السينية </vt:lpstr>
      <vt:lpstr>واطسون وكريك</vt:lpstr>
      <vt:lpstr>الشريحة 24</vt:lpstr>
      <vt:lpstr>تركيب DNA </vt:lpstr>
      <vt:lpstr>الترتيب </vt:lpstr>
      <vt:lpstr>تركيب الكروموسوم </vt:lpstr>
      <vt:lpstr>الشريحة 28</vt:lpstr>
      <vt:lpstr>الشريحة 29</vt:lpstr>
      <vt:lpstr>الشريحة 30</vt:lpstr>
      <vt:lpstr>الشريحة 31</vt:lpstr>
      <vt:lpstr>الشريحة 32</vt:lpstr>
      <vt:lpstr>الشريحة 33</vt:lpstr>
      <vt:lpstr>تضاعف DNA شبه المحافظ </vt:lpstr>
      <vt:lpstr>الشريحة 35</vt:lpstr>
      <vt:lpstr>الشريحة 36</vt:lpstr>
      <vt:lpstr>ارتباط القواعد فى أزواج:</vt:lpstr>
      <vt:lpstr>الشريحة 38</vt:lpstr>
      <vt:lpstr>إعادة ربط السلسلة </vt:lpstr>
      <vt:lpstr>الشريحة 40</vt:lpstr>
      <vt:lpstr>الشريحة 41</vt:lpstr>
      <vt:lpstr>الشريحة 42</vt:lpstr>
      <vt:lpstr>الشريحة 43</vt:lpstr>
      <vt:lpstr>الشريحة 44</vt:lpstr>
      <vt:lpstr>المبدأ الأساسى </vt:lpstr>
      <vt:lpstr>جزئ RNA </vt:lpstr>
      <vt:lpstr>الشريحة 47</vt:lpstr>
      <vt:lpstr>الشريحة 48</vt:lpstr>
      <vt:lpstr>الشريحة 49</vt:lpstr>
      <vt:lpstr>الشريحة 50</vt:lpstr>
      <vt:lpstr>الشفرة</vt:lpstr>
      <vt:lpstr>الشريحة 52</vt:lpstr>
      <vt:lpstr>الترجمة </vt:lpstr>
      <vt:lpstr>دور الرايبوسوم </vt:lpstr>
      <vt:lpstr>الشريحة 55</vt:lpstr>
      <vt:lpstr>الشريحة 56</vt:lpstr>
      <vt:lpstr>الشريحة 57</vt:lpstr>
      <vt:lpstr>الشريحة 58</vt:lpstr>
      <vt:lpstr>الشريحة 59</vt:lpstr>
      <vt:lpstr>الشريحة 60</vt:lpstr>
      <vt:lpstr>التنظيم الجينى فى الخلايا الحقيقية النوى</vt:lpstr>
      <vt:lpstr>الشريحة 62</vt:lpstr>
      <vt:lpstr>تداخل RNA :</vt:lpstr>
      <vt:lpstr>الشريحة 64</vt:lpstr>
      <vt:lpstr>الطفرات </vt:lpstr>
      <vt:lpstr>أسباب الطفرة </vt:lpstr>
      <vt:lpstr>الشريحة 67</vt:lpstr>
      <vt:lpstr>الهندسة الوراثية</vt:lpstr>
      <vt:lpstr>الشريحة 69</vt:lpstr>
      <vt:lpstr>التقنيات الحيوية  </vt:lpstr>
      <vt:lpstr>الحيوانات المعدلة وراثيا </vt:lpstr>
      <vt:lpstr>الشريحة 72</vt:lpstr>
      <vt:lpstr>البكتريا المعدلة وراثيا </vt:lpstr>
      <vt:lpstr>مشروع الجينوم البشرى </vt:lpstr>
      <vt:lpstr>الشريحة 75</vt:lpstr>
      <vt:lpstr>الشريحة 76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dc:title>
  <dc:creator/>
  <cp:lastModifiedBy>ScOrPiOnE</cp:lastModifiedBy>
  <cp:revision>239</cp:revision>
  <dcterms:created xsi:type="dcterms:W3CDTF">2006-08-16T00:00:00Z</dcterms:created>
  <dcterms:modified xsi:type="dcterms:W3CDTF">2012-08-10T17:14:10Z</dcterms:modified>
</cp:coreProperties>
</file>