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A7DA231-A413-4B46-95CB-B5706F80B8E5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9DE485E-5F5B-420D-BDC6-9CED26243AD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BF55D-5857-453D-B657-B2F8904862D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DEFAC-17C4-4250-99EB-88E48ADF2593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C119-D644-4573-A859-72BA83120CC3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EF4C4-D3BB-48A0-A52F-99AD68E85FD8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0D84-C16F-4CFD-83E9-F453F7A89C8C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814E-19F9-4892-AA15-322B8F57F25E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17C-D85E-4E2D-AAE5-6AFCAA2F6BFE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A021F-5A89-4443-9E3F-92F2C077A832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6DC5-482B-4831-A13A-B0D0DA4E3A6C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3575-67C2-4EA0-A3BD-BA5866AD867A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55FCE-863F-498F-8CBB-7D56D2483D27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1E7F2-3EA6-4185-B3F8-117E40628573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572132" y="2143116"/>
            <a:ext cx="28575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الدرس الخامس :</a:t>
            </a:r>
            <a:endParaRPr lang="ar-SA" sz="2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071670" y="3071810"/>
            <a:ext cx="5214974" cy="830997"/>
          </a:xfrm>
          <a:prstGeom prst="rect">
            <a:avLst/>
          </a:prstGeom>
          <a:noFill/>
        </p:spPr>
        <p:txBody>
          <a:bodyPr wrap="square" rtlCol="1">
            <a:prstTxWarp prst="textDoubleWave1">
              <a:avLst/>
            </a:prstTxWarp>
            <a:spAutoFit/>
          </a:bodyPr>
          <a:lstStyle/>
          <a:p>
            <a:r>
              <a:rPr lang="ar-SA" sz="4800" dirty="0" smtClean="0">
                <a:solidFill>
                  <a:srgbClr val="00009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أهمية توحيد </a:t>
            </a:r>
            <a:r>
              <a:rPr lang="ar-SA" sz="4800" dirty="0" err="1" smtClean="0">
                <a:solidFill>
                  <a:srgbClr val="00009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الألوهية</a:t>
            </a:r>
            <a:endParaRPr lang="ar-SA" sz="4800" dirty="0">
              <a:solidFill>
                <a:srgbClr val="000099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929322" y="357166"/>
            <a:ext cx="2857520" cy="584775"/>
          </a:xfrm>
          <a:prstGeom prst="rect">
            <a:avLst/>
          </a:prstGeom>
          <a:noFill/>
        </p:spPr>
        <p:txBody>
          <a:bodyPr wrap="square" rtlCol="1">
            <a:prstTxWarp prst="textInflateBottom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714480" y="2071678"/>
            <a:ext cx="578647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مكث رسول الله       في مكة ثلاث عشرة يدعو إلى التوحيد قبل فرض كثير </a:t>
            </a:r>
            <a:r>
              <a:rPr lang="ar-SA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ٍ</a:t>
            </a:r>
            <a:r>
              <a:rPr lang="ar-SA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من الواجبات , فعلى أي شيءٍ يدل ذلك ؟</a:t>
            </a:r>
            <a:endParaRPr lang="ar-SA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صورة 7" descr="g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2071678"/>
            <a:ext cx="647696" cy="639099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357686" y="357166"/>
            <a:ext cx="4429156" cy="857256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أهمية توحيد </a:t>
            </a:r>
            <a:r>
              <a:rPr lang="ar-SA" sz="3200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(العبادة)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85786" y="1428736"/>
            <a:ext cx="7929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توحيد </a:t>
            </a:r>
            <a:r>
              <a:rPr lang="ar-SA" sz="2800" b="1" dirty="0" err="1" smtClean="0"/>
              <a:t>الألوهية</a:t>
            </a:r>
            <a:r>
              <a:rPr lang="ar-SA" sz="2800" b="1" dirty="0" smtClean="0"/>
              <a:t> له أهمية عظيمة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منزلة كبيرة تتلخص فيما يأتي :</a:t>
            </a:r>
            <a:endParaRPr lang="ar-SA" sz="28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643306" y="2143116"/>
            <a:ext cx="52149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660066"/>
                </a:solidFill>
              </a:rPr>
              <a:t>1-خلق الله الخلق لأجل التوحيد :</a:t>
            </a:r>
            <a:endParaRPr lang="ar-SA" sz="3600" b="1" dirty="0">
              <a:solidFill>
                <a:srgbClr val="660066"/>
              </a:solidFill>
            </a:endParaRPr>
          </a:p>
        </p:txBody>
      </p:sp>
      <p:sp>
        <p:nvSpPr>
          <p:cNvPr id="11" name="Flowchart: Process 6"/>
          <p:cNvSpPr/>
          <p:nvPr/>
        </p:nvSpPr>
        <p:spPr>
          <a:xfrm>
            <a:off x="2071688" y="2928938"/>
            <a:ext cx="5572125" cy="2000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2060"/>
                </a:solidFill>
                <a:cs typeface="+mj-cs"/>
              </a:rPr>
              <a:t>الدليل قوله تعالى:</a:t>
            </a:r>
            <a:r>
              <a:rPr lang="en-US" sz="3600" b="1" dirty="0">
                <a:solidFill>
                  <a:srgbClr val="002060"/>
                </a:solidFill>
                <a:cs typeface="+mj-cs"/>
              </a:rPr>
              <a:t>                     </a:t>
            </a:r>
            <a:r>
              <a:rPr lang="ar-EG" sz="3600" b="1" dirty="0">
                <a:solidFill>
                  <a:srgbClr val="002060"/>
                </a:solidFill>
                <a:cs typeface="+mj-cs"/>
              </a:rPr>
              <a:t> 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[</a:t>
            </a:r>
            <a:r>
              <a:rPr lang="ar-EG" sz="3600" b="1" dirty="0">
                <a:solidFill>
                  <a:srgbClr val="FF0000"/>
                </a:solidFill>
                <a:cs typeface="+mj-cs"/>
              </a:rPr>
              <a:t>وَمَا خَلَقْتُ الْجِنَّ وَاَلْإِنسَ إِلَّا لِيَعْبُدُون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ِ] </a:t>
            </a:r>
            <a:r>
              <a:rPr lang="ar-EG" sz="2400" b="1" dirty="0">
                <a:solidFill>
                  <a:srgbClr val="002060"/>
                </a:solidFill>
                <a:cs typeface="+mj-cs"/>
              </a:rPr>
              <a:t>(سورة الذاريات: الآية</a:t>
            </a:r>
            <a:r>
              <a:rPr lang="ar-SA" sz="2400" b="1" dirty="0">
                <a:solidFill>
                  <a:srgbClr val="002060"/>
                </a:solidFill>
                <a:cs typeface="+mj-cs"/>
              </a:rPr>
              <a:t> </a:t>
            </a:r>
            <a:r>
              <a:rPr lang="ar-EG" sz="2400" b="1" dirty="0">
                <a:solidFill>
                  <a:srgbClr val="002060"/>
                </a:solidFill>
                <a:cs typeface="+mj-cs"/>
              </a:rPr>
              <a:t>56).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143250" y="4916488"/>
            <a:ext cx="33575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3200" b="1"/>
              <a:t>ليعبدون أ</a:t>
            </a:r>
            <a:r>
              <a:rPr lang="ar-SA" sz="3200" b="1"/>
              <a:t>ي</a:t>
            </a:r>
            <a:r>
              <a:rPr lang="ar-EG" sz="3200" b="1"/>
              <a:t>: ليوحدون بالعبادة</a:t>
            </a: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357686" y="357166"/>
            <a:ext cx="4429156" cy="857256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أهمية توحيد </a:t>
            </a:r>
            <a:r>
              <a:rPr lang="ar-SA" sz="3200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(العبادة)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85786" y="1428736"/>
            <a:ext cx="7929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توحيد </a:t>
            </a:r>
            <a:r>
              <a:rPr lang="ar-SA" sz="2800" b="1" dirty="0" err="1" smtClean="0"/>
              <a:t>الألوهية</a:t>
            </a:r>
            <a:r>
              <a:rPr lang="ar-SA" sz="2800" b="1" dirty="0" smtClean="0"/>
              <a:t> له أهمية عظيمة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منزلة كبيرة تتلخص فيما يأتي :</a:t>
            </a:r>
            <a:endParaRPr lang="ar-SA" sz="28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57158" y="2143116"/>
            <a:ext cx="850112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660066"/>
                </a:solidFill>
              </a:rPr>
              <a:t>2-أرسل الله الرسل </a:t>
            </a:r>
            <a:r>
              <a:rPr lang="ar-SA" sz="3600" b="1" dirty="0" err="1" smtClean="0">
                <a:solidFill>
                  <a:srgbClr val="660066"/>
                </a:solidFill>
              </a:rPr>
              <a:t>و</a:t>
            </a:r>
            <a:r>
              <a:rPr lang="ar-SA" sz="3600" b="1" dirty="0" smtClean="0">
                <a:solidFill>
                  <a:srgbClr val="660066"/>
                </a:solidFill>
              </a:rPr>
              <a:t> أنزل عليهم الكتب لأجل التوحيد :</a:t>
            </a:r>
            <a:endParaRPr lang="ar-SA" sz="3600" b="1" dirty="0">
              <a:solidFill>
                <a:srgbClr val="660066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928813" y="3214688"/>
            <a:ext cx="5857875" cy="24288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2060"/>
                </a:solidFill>
                <a:cs typeface="+mj-cs"/>
              </a:rPr>
              <a:t>الدليل قوله تعالى: </a:t>
            </a:r>
            <a:r>
              <a:rPr lang="en-US" sz="3600" b="1" dirty="0">
                <a:solidFill>
                  <a:srgbClr val="002060"/>
                </a:solidFill>
                <a:cs typeface="+mj-cs"/>
              </a:rPr>
              <a:t>                        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[</a:t>
            </a:r>
            <a:r>
              <a:rPr lang="ar-EG" sz="3600" b="1" dirty="0">
                <a:solidFill>
                  <a:srgbClr val="FF0000"/>
                </a:solidFill>
                <a:cs typeface="+mj-cs"/>
              </a:rPr>
              <a:t>وَمَا أَرْسَلْنَا مِن قَبْلِكَ مِن رَّسُولٍ إِلَّا نُوحِى إِلَيْهِ أَنَّهُ لَا إِلَهَ إِلَّاَ أَنَاْ فَاعْبُدُونِ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] </a:t>
            </a:r>
            <a:r>
              <a:rPr lang="ar-EG" sz="2400" b="1" dirty="0">
                <a:solidFill>
                  <a:srgbClr val="002060"/>
                </a:solidFill>
                <a:cs typeface="+mj-cs"/>
              </a:rPr>
              <a:t>(سورة الأنبياء: الآية</a:t>
            </a:r>
            <a:r>
              <a:rPr lang="ar-SA" sz="2400" b="1" dirty="0">
                <a:solidFill>
                  <a:srgbClr val="002060"/>
                </a:solidFill>
                <a:cs typeface="+mj-cs"/>
              </a:rPr>
              <a:t> </a:t>
            </a:r>
            <a:r>
              <a:rPr lang="ar-EG" sz="2400" b="1" dirty="0">
                <a:solidFill>
                  <a:srgbClr val="002060"/>
                </a:solidFill>
                <a:cs typeface="+mj-cs"/>
              </a:rPr>
              <a:t>25).</a:t>
            </a:r>
            <a:endParaRPr lang="ar-EG" sz="36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357686" y="357166"/>
            <a:ext cx="4429156" cy="857256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أهمية توحيد </a:t>
            </a:r>
            <a:r>
              <a:rPr lang="ar-SA" sz="3200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(العبادة)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85786" y="1428736"/>
            <a:ext cx="7929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توحيد </a:t>
            </a:r>
            <a:r>
              <a:rPr lang="ar-SA" sz="2800" b="1" dirty="0" err="1" smtClean="0"/>
              <a:t>الألوهية</a:t>
            </a:r>
            <a:r>
              <a:rPr lang="ar-SA" sz="2800" b="1" dirty="0" smtClean="0"/>
              <a:t> له أهمية عظيمة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منزلة كبيرة تتلخص فيما يأتي :</a:t>
            </a:r>
            <a:endParaRPr lang="ar-SA" sz="28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57158" y="2143116"/>
            <a:ext cx="850112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660066"/>
                </a:solidFill>
              </a:rPr>
              <a:t>3- جميع الأعمال لا تقبل إلا بالتوحيد:</a:t>
            </a:r>
            <a:endParaRPr lang="ar-SA" sz="3600" b="1" dirty="0">
              <a:solidFill>
                <a:srgbClr val="660066"/>
              </a:solidFill>
            </a:endParaRPr>
          </a:p>
        </p:txBody>
      </p:sp>
      <p:sp>
        <p:nvSpPr>
          <p:cNvPr id="7" name="Flowchart: Process 5"/>
          <p:cNvSpPr/>
          <p:nvPr/>
        </p:nvSpPr>
        <p:spPr>
          <a:xfrm>
            <a:off x="1643063" y="3500438"/>
            <a:ext cx="6143625" cy="2000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2060"/>
                </a:solidFill>
                <a:cs typeface="+mj-cs"/>
              </a:rPr>
              <a:t>الدليل قوله تعالى: 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[</a:t>
            </a:r>
            <a:r>
              <a:rPr lang="ar-EG" sz="3600" b="1" dirty="0">
                <a:solidFill>
                  <a:srgbClr val="FF0000"/>
                </a:solidFill>
                <a:cs typeface="+mj-cs"/>
              </a:rPr>
              <a:t>وَلَقَدْ أُوحِىَ إِلَيْكَ وَإِلَى الَّذِينَ مِن قَبْلِكَ لَئِنْ أَشْرَكْتَ لَيَحْبَطَنَّ عَمَلُكَ وَلَتَكُونَنَّ مِنَ الْخَاسِرِينَ</a:t>
            </a:r>
            <a:r>
              <a:rPr lang="ar-EG" sz="3600" b="1" dirty="0">
                <a:solidFill>
                  <a:srgbClr val="00B050"/>
                </a:solidFill>
                <a:cs typeface="+mj-cs"/>
              </a:rPr>
              <a:t>] </a:t>
            </a:r>
            <a:r>
              <a:rPr lang="ar-EG" sz="2000" b="1" dirty="0">
                <a:solidFill>
                  <a:srgbClr val="002060"/>
                </a:solidFill>
                <a:cs typeface="+mj-cs"/>
              </a:rPr>
              <a:t>(سورة الزمر: الآية</a:t>
            </a:r>
            <a:r>
              <a:rPr lang="ar-SA" sz="2000" b="1" dirty="0">
                <a:solidFill>
                  <a:srgbClr val="002060"/>
                </a:solidFill>
                <a:cs typeface="+mj-cs"/>
              </a:rPr>
              <a:t> </a:t>
            </a:r>
            <a:r>
              <a:rPr lang="ar-EG" sz="2000" b="1" dirty="0">
                <a:solidFill>
                  <a:srgbClr val="002060"/>
                </a:solidFill>
                <a:cs typeface="+mj-cs"/>
              </a:rPr>
              <a:t>65).</a:t>
            </a: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429520" y="142852"/>
            <a:ext cx="1571636" cy="571504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716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20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1214414" y="1000108"/>
            <a:ext cx="7358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FF0000"/>
                </a:solidFill>
              </a:rPr>
              <a:t>بالتعاون مع زم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لا</a:t>
            </a:r>
            <a:r>
              <a:rPr lang="ar-SA" sz="2800" b="1" dirty="0" smtClean="0">
                <a:solidFill>
                  <a:srgbClr val="FF0000"/>
                </a:solidFill>
              </a:rPr>
              <a:t>ت</a:t>
            </a:r>
            <a:r>
              <a:rPr lang="ar-EG" sz="2800" b="1" dirty="0" smtClean="0">
                <a:solidFill>
                  <a:srgbClr val="FF0000"/>
                </a:solidFill>
              </a:rPr>
              <a:t>ك استنبط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 من الدليلين جزاء الموحد، واكتب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ه </a:t>
            </a:r>
            <a:r>
              <a:rPr lang="ar-EG" sz="2800" b="1" dirty="0" err="1" smtClean="0">
                <a:solidFill>
                  <a:srgbClr val="FF0000"/>
                </a:solidFill>
              </a:rPr>
              <a:t>فى</a:t>
            </a:r>
            <a:r>
              <a:rPr lang="ar-EG" sz="2800" b="1" dirty="0" smtClean="0">
                <a:solidFill>
                  <a:srgbClr val="FF0000"/>
                </a:solidFill>
              </a:rPr>
              <a:t> الفراغ داخل المربع.</a:t>
            </a:r>
            <a:endParaRPr lang="ar-EG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143372" y="2500306"/>
            <a:ext cx="464347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Flowchart: Process 3"/>
          <p:cNvSpPr/>
          <p:nvPr/>
        </p:nvSpPr>
        <p:spPr>
          <a:xfrm>
            <a:off x="4000496" y="2500306"/>
            <a:ext cx="5143504" cy="2786063"/>
          </a:xfrm>
          <a:prstGeom prst="flowChartProcess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00B050"/>
                </a:solidFill>
                <a:cs typeface="+mj-cs"/>
              </a:rPr>
              <a:t>الدليل</a:t>
            </a:r>
            <a:r>
              <a:rPr lang="ar-SA" sz="3200" b="1" dirty="0" smtClean="0">
                <a:solidFill>
                  <a:srgbClr val="00B050"/>
                </a:solidFill>
                <a:cs typeface="+mj-cs"/>
              </a:rPr>
              <a:t>:</a:t>
            </a:r>
            <a:r>
              <a:rPr lang="ar-EG" sz="32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قوله صلى الله عليه وسلم: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  <a:cs typeface="+mj-cs"/>
              </a:rPr>
              <a:t>((</a:t>
            </a:r>
            <a:r>
              <a:rPr lang="ar-SA" sz="3200" b="1" dirty="0">
                <a:solidFill>
                  <a:schemeClr val="tx1"/>
                </a:solidFill>
                <a:cs typeface="+mj-cs"/>
              </a:rPr>
              <a:t>ف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إن الله قد حرم على النار من قال: لا إله إلا الله يبتغ</a:t>
            </a:r>
            <a:r>
              <a:rPr lang="ar-SA" sz="3200" b="1" dirty="0">
                <a:solidFill>
                  <a:schemeClr val="tx1"/>
                </a:solidFill>
                <a:cs typeface="+mj-cs"/>
              </a:rPr>
              <a:t>ي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 بذلك وجه الله))</a:t>
            </a:r>
            <a:r>
              <a:rPr lang="ar-SA" sz="3200" b="1" baseline="30000" dirty="0">
                <a:solidFill>
                  <a:schemeClr val="tx1"/>
                </a:solidFill>
                <a:cs typeface="+mj-cs"/>
              </a:rPr>
              <a:t>(1)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.</a:t>
            </a:r>
          </a:p>
        </p:txBody>
      </p:sp>
      <p:sp>
        <p:nvSpPr>
          <p:cNvPr id="14" name="Round Diagonal Corner Rectangle 9"/>
          <p:cNvSpPr/>
          <p:nvPr/>
        </p:nvSpPr>
        <p:spPr>
          <a:xfrm>
            <a:off x="214282" y="2571744"/>
            <a:ext cx="3714776" cy="2643206"/>
          </a:xfrm>
          <a:prstGeom prst="round2Diag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..................................</a:t>
            </a:r>
          </a:p>
        </p:txBody>
      </p:sp>
      <p:sp>
        <p:nvSpPr>
          <p:cNvPr id="15" name="Flowchart: Alternate Process 10"/>
          <p:cNvSpPr/>
          <p:nvPr/>
        </p:nvSpPr>
        <p:spPr>
          <a:xfrm>
            <a:off x="0" y="2714620"/>
            <a:ext cx="4271963" cy="192881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ar-EG" sz="4000" b="1" dirty="0">
                <a:solidFill>
                  <a:srgbClr val="FF0000"/>
                </a:solidFill>
              </a:rPr>
              <a:t> حرم الله عليه النار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429520" y="142852"/>
            <a:ext cx="1571636" cy="571504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716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20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1214414" y="1000108"/>
            <a:ext cx="7358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FF0000"/>
                </a:solidFill>
              </a:rPr>
              <a:t>بالتعاون مع زم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لا</a:t>
            </a:r>
            <a:r>
              <a:rPr lang="ar-SA" sz="2800" b="1" dirty="0" smtClean="0">
                <a:solidFill>
                  <a:srgbClr val="FF0000"/>
                </a:solidFill>
              </a:rPr>
              <a:t>ت</a:t>
            </a:r>
            <a:r>
              <a:rPr lang="ar-EG" sz="2800" b="1" dirty="0" smtClean="0">
                <a:solidFill>
                  <a:srgbClr val="FF0000"/>
                </a:solidFill>
              </a:rPr>
              <a:t>ك استنبط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 من الدليلين جزاء الموحد، واكتب</a:t>
            </a:r>
            <a:r>
              <a:rPr lang="ar-SA" sz="2800" b="1" dirty="0" smtClean="0">
                <a:solidFill>
                  <a:srgbClr val="FF0000"/>
                </a:solidFill>
              </a:rPr>
              <a:t>ي</a:t>
            </a:r>
            <a:r>
              <a:rPr lang="ar-EG" sz="2800" b="1" dirty="0" smtClean="0">
                <a:solidFill>
                  <a:srgbClr val="FF0000"/>
                </a:solidFill>
              </a:rPr>
              <a:t>ه </a:t>
            </a:r>
            <a:r>
              <a:rPr lang="ar-EG" sz="2800" b="1" dirty="0" err="1" smtClean="0">
                <a:solidFill>
                  <a:srgbClr val="FF0000"/>
                </a:solidFill>
              </a:rPr>
              <a:t>فى</a:t>
            </a:r>
            <a:r>
              <a:rPr lang="ar-EG" sz="2800" b="1" dirty="0" smtClean="0">
                <a:solidFill>
                  <a:srgbClr val="FF0000"/>
                </a:solidFill>
              </a:rPr>
              <a:t> الفراغ داخل المربع.</a:t>
            </a:r>
            <a:endParaRPr lang="ar-EG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143372" y="2500306"/>
            <a:ext cx="464347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4" name="Round Diagonal Corner Rectangle 9"/>
          <p:cNvSpPr/>
          <p:nvPr/>
        </p:nvSpPr>
        <p:spPr>
          <a:xfrm>
            <a:off x="214282" y="2571744"/>
            <a:ext cx="3714776" cy="2643206"/>
          </a:xfrm>
          <a:prstGeom prst="round2Diag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..................................</a:t>
            </a:r>
          </a:p>
        </p:txBody>
      </p:sp>
      <p:sp>
        <p:nvSpPr>
          <p:cNvPr id="13" name="Flowchart: Alternate Process 7"/>
          <p:cNvSpPr/>
          <p:nvPr/>
        </p:nvSpPr>
        <p:spPr>
          <a:xfrm>
            <a:off x="0" y="2714620"/>
            <a:ext cx="4271963" cy="192881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ar-EG" sz="4000" b="1" dirty="0">
                <a:solidFill>
                  <a:srgbClr val="FF0000"/>
                </a:solidFill>
              </a:rPr>
              <a:t>بشره النبي بالجنة</a:t>
            </a:r>
          </a:p>
        </p:txBody>
      </p:sp>
      <p:sp>
        <p:nvSpPr>
          <p:cNvPr id="16" name="Flowchart: Process 3"/>
          <p:cNvSpPr/>
          <p:nvPr/>
        </p:nvSpPr>
        <p:spPr>
          <a:xfrm>
            <a:off x="4286248" y="2428868"/>
            <a:ext cx="4557712" cy="2928937"/>
          </a:xfrm>
          <a:prstGeom prst="flowChartProcess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  <a:cs typeface="+mj-cs"/>
              </a:rPr>
              <a:t>الدليل قوله صلى الله عليه وسلم</a:t>
            </a:r>
            <a:r>
              <a:rPr lang="en-US" sz="3200" b="1" dirty="0">
                <a:solidFill>
                  <a:schemeClr val="tx1"/>
                </a:solidFill>
                <a:cs typeface="+mj-cs"/>
              </a:rPr>
              <a:t>     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 لأبى هريرة رضي الله عنه: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  <a:cs typeface="+mj-cs"/>
              </a:rPr>
              <a:t>((فمن لقيت من وراء هذا الحائط يشهد أن لا إله إلا الله، مستيقناً بها قلبه فبشره بالجنة))</a:t>
            </a:r>
            <a:r>
              <a:rPr lang="ar-EG" sz="3200" b="1" baseline="38000" dirty="0">
                <a:solidFill>
                  <a:schemeClr val="tx1"/>
                </a:solidFill>
                <a:cs typeface="+mj-cs"/>
              </a:rPr>
              <a:t>(2)</a:t>
            </a:r>
            <a:r>
              <a:rPr lang="ar-EG" sz="3200" b="1" dirty="0">
                <a:solidFill>
                  <a:schemeClr val="tx1"/>
                </a:solidFill>
                <a:cs typeface="+mj-cs"/>
              </a:rPr>
              <a:t>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429520" y="142852"/>
            <a:ext cx="1571636" cy="571504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716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dirty="0" smtClean="0"/>
              <a:t>كتاب الطالبة صفحة 21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4143372" y="2500306"/>
            <a:ext cx="464347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714356"/>
            <a:ext cx="8072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99"/>
                </a:solidFill>
              </a:rPr>
              <a:t>3ضعي أمام العمود (ب) ما يناسبه من العمود (أ) :</a:t>
            </a:r>
            <a:endParaRPr lang="ar-SA" sz="3200" b="1" dirty="0">
              <a:solidFill>
                <a:srgbClr val="000099"/>
              </a:solidFill>
            </a:endParaRPr>
          </a:p>
        </p:txBody>
      </p:sp>
      <p:sp>
        <p:nvSpPr>
          <p:cNvPr id="15" name="Flowchart: Alternate Process 2"/>
          <p:cNvSpPr/>
          <p:nvPr/>
        </p:nvSpPr>
        <p:spPr>
          <a:xfrm>
            <a:off x="5214938" y="2428875"/>
            <a:ext cx="3714750" cy="3286125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0000"/>
                </a:solidFill>
              </a:rPr>
              <a:t>1- دليل تحريم النارعلى الموحد المخلص.</a:t>
            </a:r>
            <a:endParaRPr lang="en-US" sz="3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0000"/>
                </a:solidFill>
              </a:rPr>
              <a:t>2- دليل فساد العمل بدون توحيد.</a:t>
            </a:r>
          </a:p>
        </p:txBody>
      </p:sp>
      <p:sp>
        <p:nvSpPr>
          <p:cNvPr id="17" name="24-Point Star 4"/>
          <p:cNvSpPr/>
          <p:nvPr/>
        </p:nvSpPr>
        <p:spPr>
          <a:xfrm>
            <a:off x="6500826" y="1428736"/>
            <a:ext cx="1200152" cy="1143008"/>
          </a:xfrm>
          <a:prstGeom prst="star24">
            <a:avLst/>
          </a:prstGeom>
          <a:ln/>
        </p:spPr>
        <p:style>
          <a:lnRef idx="0">
            <a:schemeClr val="accent6"/>
          </a:lnRef>
          <a:fillRef idx="1002">
            <a:schemeClr val="lt2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7030A0"/>
                </a:solidFill>
              </a:rPr>
              <a:t>أ</a:t>
            </a:r>
          </a:p>
        </p:txBody>
      </p:sp>
      <p:sp>
        <p:nvSpPr>
          <p:cNvPr id="19" name="Flowchart: Alternate Process 6"/>
          <p:cNvSpPr/>
          <p:nvPr/>
        </p:nvSpPr>
        <p:spPr>
          <a:xfrm>
            <a:off x="214313" y="2428875"/>
            <a:ext cx="4857750" cy="3286125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cs typeface="+mj-cs"/>
              </a:rPr>
              <a:t>(</a:t>
            </a:r>
            <a:r>
              <a:rPr lang="ar-SA" sz="2800" b="1" dirty="0">
                <a:solidFill>
                  <a:srgbClr val="FF0000"/>
                </a:solidFill>
                <a:cs typeface="+mj-cs"/>
              </a:rPr>
              <a:t>  </a:t>
            </a:r>
            <a:r>
              <a:rPr lang="en-US" sz="28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2800" b="1" dirty="0">
                <a:solidFill>
                  <a:srgbClr val="FF0000"/>
                </a:solidFill>
                <a:cs typeface="+mj-cs"/>
              </a:rPr>
              <a:t>) قوله صلى الله عليه وسلم</a:t>
            </a:r>
            <a:r>
              <a:rPr lang="ar-EG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:</a:t>
            </a:r>
            <a:r>
              <a:rPr lang="en-US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            </a:t>
            </a:r>
            <a:r>
              <a:rPr lang="ar-EG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(فإن الله قد حرم على النار</a:t>
            </a:r>
            <a:r>
              <a:rPr lang="en-US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 </a:t>
            </a:r>
            <a:r>
              <a:rPr lang="ar-EG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من قال لا</a:t>
            </a:r>
            <a:r>
              <a:rPr lang="en-US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 </a:t>
            </a:r>
            <a:r>
              <a:rPr lang="ar-EG" sz="2800" b="1" dirty="0">
                <a:solidFill>
                  <a:srgbClr val="FF0000"/>
                </a:solidFill>
                <a:cs typeface="+mj-cs"/>
                <a:sym typeface="Wingdings" pitchFamily="2" charset="2"/>
              </a:rPr>
              <a:t>إله إلا الله، يبتغى بذلك وجه الله)</a:t>
            </a:r>
            <a:r>
              <a:rPr lang="ar-EG" sz="2800" b="1" dirty="0">
                <a:solidFill>
                  <a:srgbClr val="FF0000"/>
                </a:solidFill>
                <a:cs typeface="+mj-cs"/>
              </a:rPr>
              <a:t>.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2400" b="1" dirty="0">
              <a:solidFill>
                <a:srgbClr val="FF0000"/>
              </a:solidFill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cs typeface="+mj-cs"/>
              </a:rPr>
              <a:t>(</a:t>
            </a:r>
            <a:r>
              <a:rPr lang="en-US" sz="2800" b="1" dirty="0">
                <a:solidFill>
                  <a:srgbClr val="FF0000"/>
                </a:solidFill>
                <a:cs typeface="+mj-cs"/>
              </a:rPr>
              <a:t>   </a:t>
            </a:r>
            <a:r>
              <a:rPr lang="ar-EG" sz="2800" b="1" dirty="0">
                <a:solidFill>
                  <a:srgbClr val="FF0000"/>
                </a:solidFill>
                <a:cs typeface="+mj-cs"/>
              </a:rPr>
              <a:t>) قوله تعالى</a:t>
            </a:r>
            <a:r>
              <a:rPr lang="ar-EG" sz="2800" b="1" dirty="0">
                <a:solidFill>
                  <a:srgbClr val="00B050"/>
                </a:solidFill>
                <a:cs typeface="+mj-cs"/>
              </a:rPr>
              <a:t>:</a:t>
            </a:r>
            <a:r>
              <a:rPr lang="en-US" sz="2800" b="1" dirty="0">
                <a:solidFill>
                  <a:srgbClr val="00B050"/>
                </a:solidFill>
                <a:cs typeface="+mj-cs"/>
              </a:rPr>
              <a:t> </a:t>
            </a:r>
            <a:r>
              <a:rPr lang="ar-EG" sz="2800" b="1" dirty="0">
                <a:solidFill>
                  <a:srgbClr val="00B050"/>
                </a:solidFill>
                <a:cs typeface="+mj-cs"/>
              </a:rPr>
              <a:t>(...وَلَوْ أَشْرَكُواْ لَحَبِطَ عَنْهُم مَّا</a:t>
            </a:r>
            <a:r>
              <a:rPr lang="en-US" sz="2800" b="1" dirty="0">
                <a:solidFill>
                  <a:srgbClr val="00B050"/>
                </a:solidFill>
                <a:cs typeface="+mj-cs"/>
              </a:rPr>
              <a:t> </a:t>
            </a:r>
            <a:r>
              <a:rPr lang="ar-EG" sz="2800" b="1" dirty="0">
                <a:solidFill>
                  <a:srgbClr val="00B050"/>
                </a:solidFill>
                <a:cs typeface="+mj-cs"/>
              </a:rPr>
              <a:t>كَانُواْ يَعْمَلُونَ).</a:t>
            </a:r>
            <a:r>
              <a:rPr lang="en-US" sz="2800" b="1" dirty="0">
                <a:solidFill>
                  <a:srgbClr val="00B050"/>
                </a:solidFill>
                <a:cs typeface="+mj-cs"/>
              </a:rPr>
              <a:t>                 </a:t>
            </a:r>
            <a:r>
              <a:rPr lang="ar-EG" sz="2000" b="1" dirty="0">
                <a:solidFill>
                  <a:srgbClr val="FF0000"/>
                </a:solidFill>
                <a:cs typeface="+mj-cs"/>
              </a:rPr>
              <a:t>(سورة الأنعام:</a:t>
            </a:r>
            <a:r>
              <a:rPr lang="en-US" sz="2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2000" b="1" dirty="0">
                <a:solidFill>
                  <a:srgbClr val="FF0000"/>
                </a:solidFill>
                <a:cs typeface="+mj-cs"/>
              </a:rPr>
              <a:t>الآية</a:t>
            </a:r>
            <a:r>
              <a:rPr lang="en-US" sz="2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2000" b="1" dirty="0">
                <a:solidFill>
                  <a:srgbClr val="FF0000"/>
                </a:solidFill>
                <a:cs typeface="+mj-cs"/>
              </a:rPr>
              <a:t>88).</a:t>
            </a:r>
            <a:endParaRPr lang="ar-EG" sz="2800" b="1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18" name="24-Point Star 5"/>
          <p:cNvSpPr/>
          <p:nvPr/>
        </p:nvSpPr>
        <p:spPr>
          <a:xfrm>
            <a:off x="1785918" y="1428736"/>
            <a:ext cx="1200152" cy="1143008"/>
          </a:xfrm>
          <a:prstGeom prst="star24">
            <a:avLst/>
          </a:prstGeom>
          <a:ln/>
        </p:spPr>
        <p:style>
          <a:lnRef idx="0">
            <a:schemeClr val="accent6"/>
          </a:lnRef>
          <a:fillRef idx="1002">
            <a:schemeClr val="lt2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7030A0"/>
                </a:solidFill>
              </a:rPr>
              <a:t>ب</a:t>
            </a:r>
          </a:p>
        </p:txBody>
      </p:sp>
      <p:sp>
        <p:nvSpPr>
          <p:cNvPr id="20" name="Oval 7"/>
          <p:cNvSpPr/>
          <p:nvPr/>
        </p:nvSpPr>
        <p:spPr>
          <a:xfrm>
            <a:off x="4071938" y="4300538"/>
            <a:ext cx="928687" cy="6286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21" name="Oval 8"/>
          <p:cNvSpPr/>
          <p:nvPr/>
        </p:nvSpPr>
        <p:spPr>
          <a:xfrm>
            <a:off x="4143375" y="2643188"/>
            <a:ext cx="785813" cy="6286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7030A0"/>
                </a:solidFill>
              </a:rPr>
              <a:t>1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e364c4a60f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429520" y="142852"/>
            <a:ext cx="1571636" cy="571504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32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نشاط3</a:t>
            </a:r>
            <a:endParaRPr lang="ar-SA" sz="32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716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dirty="0" smtClean="0"/>
              <a:t>كتاب النشاط صفحة 13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4143372" y="2500306"/>
            <a:ext cx="464347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71472" y="714356"/>
            <a:ext cx="8072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0099"/>
                </a:solidFill>
              </a:rPr>
              <a:t>أربطي بين كل آية </a:t>
            </a:r>
            <a:r>
              <a:rPr lang="ar-SA" sz="3200" b="1" dirty="0" err="1" smtClean="0">
                <a:solidFill>
                  <a:srgbClr val="000099"/>
                </a:solidFill>
              </a:rPr>
              <a:t>و</a:t>
            </a:r>
            <a:r>
              <a:rPr lang="ar-SA" sz="3200" b="1" dirty="0" smtClean="0">
                <a:solidFill>
                  <a:srgbClr val="000099"/>
                </a:solidFill>
              </a:rPr>
              <a:t> الفائدة المستنبطة منها:</a:t>
            </a:r>
            <a:endParaRPr lang="ar-SA" sz="3200" b="1" dirty="0">
              <a:solidFill>
                <a:srgbClr val="000099"/>
              </a:solidFill>
            </a:endParaRPr>
          </a:p>
        </p:txBody>
      </p:sp>
      <p:pic>
        <p:nvPicPr>
          <p:cNvPr id="16" name="Picture 4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571612"/>
            <a:ext cx="4357686" cy="1785950"/>
          </a:xfrm>
          <a:prstGeom prst="flowChartProcess">
            <a:avLst/>
          </a:prstGeom>
        </p:spPr>
      </p:pic>
      <p:sp>
        <p:nvSpPr>
          <p:cNvPr id="22" name="Flowchart: Process 5"/>
          <p:cNvSpPr/>
          <p:nvPr/>
        </p:nvSpPr>
        <p:spPr>
          <a:xfrm>
            <a:off x="4357688" y="1785938"/>
            <a:ext cx="4357687" cy="15716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قال تعالى: </a:t>
            </a:r>
            <a:r>
              <a:rPr lang="ar-EG" sz="2800" b="1" dirty="0">
                <a:solidFill>
                  <a:srgbClr val="00B050"/>
                </a:solidFill>
              </a:rPr>
              <a:t>{ولئن سألتهم من خلقهم ليقولن الله فأنى يؤفكون}.</a:t>
            </a:r>
            <a:r>
              <a:rPr lang="en-US" sz="2800" b="1" dirty="0">
                <a:solidFill>
                  <a:srgbClr val="00B050"/>
                </a:solidFill>
              </a:rPr>
              <a:t>       </a:t>
            </a:r>
            <a:r>
              <a:rPr lang="ar-EG" sz="2800" b="1" dirty="0">
                <a:solidFill>
                  <a:srgbClr val="7030A0"/>
                </a:solidFill>
              </a:rPr>
              <a:t>(سورة الزخرف: الآية</a:t>
            </a:r>
            <a:r>
              <a:rPr lang="ar-SA" sz="2800" b="1" dirty="0">
                <a:solidFill>
                  <a:srgbClr val="7030A0"/>
                </a:solidFill>
              </a:rPr>
              <a:t> </a:t>
            </a:r>
            <a:r>
              <a:rPr lang="ar-EG" sz="2800" b="1" dirty="0">
                <a:solidFill>
                  <a:srgbClr val="7030A0"/>
                </a:solidFill>
              </a:rPr>
              <a:t>87).</a:t>
            </a:r>
          </a:p>
        </p:txBody>
      </p:sp>
      <p:pic>
        <p:nvPicPr>
          <p:cNvPr id="24" name="Picture 7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286124"/>
            <a:ext cx="4357686" cy="1785950"/>
          </a:xfrm>
          <a:prstGeom prst="flowChartProcess">
            <a:avLst/>
          </a:prstGeom>
        </p:spPr>
      </p:pic>
      <p:sp>
        <p:nvSpPr>
          <p:cNvPr id="25" name="Flowchart: Process 8"/>
          <p:cNvSpPr/>
          <p:nvPr/>
        </p:nvSpPr>
        <p:spPr>
          <a:xfrm>
            <a:off x="4276725" y="3429000"/>
            <a:ext cx="4438650" cy="15716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قال تعالى: </a:t>
            </a:r>
            <a:r>
              <a:rPr lang="ar-EG" sz="2800" b="1" dirty="0">
                <a:solidFill>
                  <a:srgbClr val="00B050"/>
                </a:solidFill>
              </a:rPr>
              <a:t>{ولقد بعثنا فى كل أمة رسولاً أن اعبدوا الله واجتنبوا الطاغوت}.</a:t>
            </a:r>
            <a:r>
              <a:rPr lang="ar-EG" sz="2800" b="1" dirty="0">
                <a:solidFill>
                  <a:srgbClr val="7030A0"/>
                </a:solidFill>
              </a:rPr>
              <a:t>(سورة النحل: الآية</a:t>
            </a:r>
            <a:r>
              <a:rPr lang="ar-SA" sz="2800" b="1" dirty="0">
                <a:solidFill>
                  <a:srgbClr val="7030A0"/>
                </a:solidFill>
              </a:rPr>
              <a:t> </a:t>
            </a:r>
            <a:r>
              <a:rPr lang="ar-EG" sz="2800" b="1" dirty="0">
                <a:solidFill>
                  <a:srgbClr val="7030A0"/>
                </a:solidFill>
              </a:rPr>
              <a:t>36).</a:t>
            </a:r>
          </a:p>
        </p:txBody>
      </p:sp>
      <p:pic>
        <p:nvPicPr>
          <p:cNvPr id="27" name="Picture 13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5143536"/>
            <a:ext cx="4357686" cy="1714488"/>
          </a:xfrm>
          <a:prstGeom prst="flowChartProcess">
            <a:avLst/>
          </a:prstGeom>
        </p:spPr>
      </p:pic>
      <p:sp>
        <p:nvSpPr>
          <p:cNvPr id="28" name="Flowchart: Process 14"/>
          <p:cNvSpPr/>
          <p:nvPr/>
        </p:nvSpPr>
        <p:spPr>
          <a:xfrm>
            <a:off x="4357688" y="5349875"/>
            <a:ext cx="4357687" cy="15081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قال تعالى: </a:t>
            </a:r>
            <a:r>
              <a:rPr lang="ar-EG" sz="2800" b="1" dirty="0">
                <a:solidFill>
                  <a:srgbClr val="00B050"/>
                </a:solidFill>
              </a:rPr>
              <a:t>{وماخلقت الجن والإنس إلا ليعبدون}.</a:t>
            </a:r>
            <a:r>
              <a:rPr lang="ar-EG" sz="2800" b="1" dirty="0">
                <a:solidFill>
                  <a:srgbClr val="7030A0"/>
                </a:solidFill>
              </a:rPr>
              <a:t>(سورة الذاريات: الآية</a:t>
            </a:r>
            <a:r>
              <a:rPr lang="ar-SA" sz="2800" b="1" dirty="0">
                <a:solidFill>
                  <a:srgbClr val="7030A0"/>
                </a:solidFill>
              </a:rPr>
              <a:t> </a:t>
            </a:r>
            <a:r>
              <a:rPr lang="ar-EG" sz="2800" b="1" dirty="0">
                <a:solidFill>
                  <a:srgbClr val="7030A0"/>
                </a:solidFill>
              </a:rPr>
              <a:t>56).</a:t>
            </a:r>
          </a:p>
        </p:txBody>
      </p:sp>
      <p:pic>
        <p:nvPicPr>
          <p:cNvPr id="30" name="Picture 19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6" y="1857364"/>
            <a:ext cx="4000496" cy="1357322"/>
          </a:xfrm>
          <a:prstGeom prst="flowChartProcess">
            <a:avLst/>
          </a:prstGeom>
        </p:spPr>
      </p:pic>
      <p:sp>
        <p:nvSpPr>
          <p:cNvPr id="31" name="Flowchart: Process 20"/>
          <p:cNvSpPr/>
          <p:nvPr/>
        </p:nvSpPr>
        <p:spPr>
          <a:xfrm>
            <a:off x="142875" y="1785938"/>
            <a:ext cx="3929063" cy="15716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أن الله خلق الخلق لعبادته وحده.</a:t>
            </a:r>
          </a:p>
        </p:txBody>
      </p:sp>
      <p:pic>
        <p:nvPicPr>
          <p:cNvPr id="32" name="Picture 21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4752"/>
            <a:ext cx="4000496" cy="1357322"/>
          </a:xfrm>
          <a:prstGeom prst="flowChartProcess">
            <a:avLst/>
          </a:prstGeom>
        </p:spPr>
      </p:pic>
      <p:sp>
        <p:nvSpPr>
          <p:cNvPr id="33" name="Flowchart: Process 22"/>
          <p:cNvSpPr/>
          <p:nvPr/>
        </p:nvSpPr>
        <p:spPr>
          <a:xfrm>
            <a:off x="71438" y="3643313"/>
            <a:ext cx="3929062" cy="15716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أن المشركين يقِّرون بتوحيد الربوبية.</a:t>
            </a:r>
          </a:p>
        </p:txBody>
      </p:sp>
      <p:pic>
        <p:nvPicPr>
          <p:cNvPr id="34" name="Picture 23" descr="BDRLC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57802"/>
            <a:ext cx="4000496" cy="1357322"/>
          </a:xfrm>
          <a:prstGeom prst="flowChartProcess">
            <a:avLst/>
          </a:prstGeom>
        </p:spPr>
      </p:pic>
      <p:sp>
        <p:nvSpPr>
          <p:cNvPr id="35" name="Flowchart: Process 24"/>
          <p:cNvSpPr/>
          <p:nvPr/>
        </p:nvSpPr>
        <p:spPr>
          <a:xfrm>
            <a:off x="0" y="5286375"/>
            <a:ext cx="3929063" cy="15716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7030A0"/>
                </a:solidFill>
              </a:rPr>
              <a:t>أن الرسل عليهم الصلاة والسلام بعثوا للدعوة إلى التوحيد.</a:t>
            </a:r>
          </a:p>
        </p:txBody>
      </p:sp>
      <p:cxnSp>
        <p:nvCxnSpPr>
          <p:cNvPr id="36" name="Straight Connector 28"/>
          <p:cNvCxnSpPr/>
          <p:nvPr/>
        </p:nvCxnSpPr>
        <p:spPr>
          <a:xfrm flipV="1">
            <a:off x="3571875" y="3000375"/>
            <a:ext cx="842963" cy="8001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0"/>
          <p:cNvCxnSpPr/>
          <p:nvPr/>
        </p:nvCxnSpPr>
        <p:spPr>
          <a:xfrm rot="5400000" flipH="1" flipV="1">
            <a:off x="3529013" y="4614863"/>
            <a:ext cx="1214437" cy="7000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2"/>
          <p:cNvCxnSpPr/>
          <p:nvPr/>
        </p:nvCxnSpPr>
        <p:spPr>
          <a:xfrm rot="16200000" flipV="1">
            <a:off x="2750344" y="4107657"/>
            <a:ext cx="2857500" cy="50006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509</Words>
  <PresentationFormat>عرض على الشاشة (3:4)‏</PresentationFormat>
  <Paragraphs>63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8</cp:revision>
  <dcterms:created xsi:type="dcterms:W3CDTF">2014-08-11T10:26:02Z</dcterms:created>
  <dcterms:modified xsi:type="dcterms:W3CDTF">2014-08-29T15:20:34Z</dcterms:modified>
</cp:coreProperties>
</file>