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928" r:id="rId3"/>
    <p:sldId id="257" r:id="rId4"/>
    <p:sldId id="258" r:id="rId5"/>
    <p:sldId id="260" r:id="rId6"/>
    <p:sldId id="931" r:id="rId7"/>
    <p:sldId id="912" r:id="rId8"/>
    <p:sldId id="394" r:id="rId9"/>
    <p:sldId id="328" r:id="rId10"/>
    <p:sldId id="933" r:id="rId11"/>
    <p:sldId id="934" r:id="rId12"/>
    <p:sldId id="935" r:id="rId13"/>
    <p:sldId id="936" r:id="rId14"/>
    <p:sldId id="890" r:id="rId15"/>
    <p:sldId id="891" r:id="rId16"/>
    <p:sldId id="961" r:id="rId17"/>
    <p:sldId id="966" r:id="rId18"/>
    <p:sldId id="960" r:id="rId19"/>
    <p:sldId id="957" r:id="rId20"/>
    <p:sldId id="958" r:id="rId21"/>
    <p:sldId id="959" r:id="rId22"/>
    <p:sldId id="963" r:id="rId23"/>
    <p:sldId id="949" r:id="rId24"/>
    <p:sldId id="945" r:id="rId25"/>
    <p:sldId id="954" r:id="rId26"/>
    <p:sldId id="955" r:id="rId27"/>
    <p:sldId id="951" r:id="rId28"/>
    <p:sldId id="964" r:id="rId29"/>
    <p:sldId id="899" r:id="rId30"/>
    <p:sldId id="965" r:id="rId31"/>
    <p:sldId id="262" r:id="rId32"/>
    <p:sldId id="940" r:id="rId33"/>
    <p:sldId id="952" r:id="rId34"/>
    <p:sldId id="953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19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72543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20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4080448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21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386616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22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691295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09522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4266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9423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عنصر نائب لصورة الشريحة 1">
            <a:extLst>
              <a:ext uri="{FF2B5EF4-FFF2-40B4-BE49-F238E27FC236}">
                <a16:creationId xmlns:a16="http://schemas.microsoft.com/office/drawing/2014/main" id="{7E3CA32E-E44D-40CD-B0CB-A7CD5762F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عنصر نائب للملاحظات 2">
            <a:extLst>
              <a:ext uri="{FF2B5EF4-FFF2-40B4-BE49-F238E27FC236}">
                <a16:creationId xmlns:a16="http://schemas.microsoft.com/office/drawing/2014/main" id="{B27A5103-1E78-488D-A3BE-7D640E2A6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47108" name="عنصر نائب لرقم الشريحة 3">
            <a:extLst>
              <a:ext uri="{FF2B5EF4-FFF2-40B4-BE49-F238E27FC236}">
                <a16:creationId xmlns:a16="http://schemas.microsoft.com/office/drawing/2014/main" id="{E8D04BD6-BF52-40D9-897B-68CD0A3B2E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6C81B6-F950-42D6-A846-D177EC4D4E78}" type="slidenum">
              <a:rPr lang="ar-EG" altLang="ar-SA" smtClean="0">
                <a:latin typeface="Calibri" panose="020F0502020204030204" pitchFamily="34" charset="0"/>
              </a:rPr>
              <a:pPr/>
              <a:t>33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عنصر نائب لصورة الشريحة 1">
            <a:extLst>
              <a:ext uri="{FF2B5EF4-FFF2-40B4-BE49-F238E27FC236}">
                <a16:creationId xmlns:a16="http://schemas.microsoft.com/office/drawing/2014/main" id="{DB784F7D-017C-41C7-8B0E-D4C95A4CDC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عنصر نائب للملاحظات 2">
            <a:extLst>
              <a:ext uri="{FF2B5EF4-FFF2-40B4-BE49-F238E27FC236}">
                <a16:creationId xmlns:a16="http://schemas.microsoft.com/office/drawing/2014/main" id="{E82A1077-AF1E-4AC8-A4BF-73B84C32CA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49156" name="عنصر نائب لرقم الشريحة 3">
            <a:extLst>
              <a:ext uri="{FF2B5EF4-FFF2-40B4-BE49-F238E27FC236}">
                <a16:creationId xmlns:a16="http://schemas.microsoft.com/office/drawing/2014/main" id="{6BA7B653-CE50-4851-A884-E807FFAC6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7D791D-4CB3-4E39-9D20-665C17DBA475}" type="slidenum">
              <a:rPr lang="ar-EG" altLang="ar-SA" smtClean="0">
                <a:latin typeface="Calibri" panose="020F0502020204030204" pitchFamily="34" charset="0"/>
              </a:rPr>
              <a:pPr/>
              <a:t>34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صر نائب لصورة الشريحة 1">
            <a:extLst>
              <a:ext uri="{FF2B5EF4-FFF2-40B4-BE49-F238E27FC236}">
                <a16:creationId xmlns:a16="http://schemas.microsoft.com/office/drawing/2014/main" id="{A6B944EA-816F-4B1D-BB41-49F4F4CDD5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عنصر نائب للملاحظات 2">
            <a:extLst>
              <a:ext uri="{FF2B5EF4-FFF2-40B4-BE49-F238E27FC236}">
                <a16:creationId xmlns:a16="http://schemas.microsoft.com/office/drawing/2014/main" id="{82519EE7-EC2F-47F2-B4F2-8A1F0EC423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7172" name="عنصر نائب لرقم الشريحة 3">
            <a:extLst>
              <a:ext uri="{FF2B5EF4-FFF2-40B4-BE49-F238E27FC236}">
                <a16:creationId xmlns:a16="http://schemas.microsoft.com/office/drawing/2014/main" id="{4528397C-2935-4A93-84B1-EACFEC1B18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B7A56F4-8733-4EE8-820D-41F4BE4A0AFF}" type="slidenum">
              <a:rPr lang="ar-EG" altLang="ar-SA" smtClean="0"/>
              <a:pPr algn="l">
                <a:spcBef>
                  <a:spcPct val="0"/>
                </a:spcBef>
              </a:pPr>
              <a:t>2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60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صر نائب لصورة الشريحة 1">
            <a:extLst>
              <a:ext uri="{FF2B5EF4-FFF2-40B4-BE49-F238E27FC236}">
                <a16:creationId xmlns:a16="http://schemas.microsoft.com/office/drawing/2014/main" id="{4C1F4081-AAE7-46A5-B932-3F29F4F5CD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عنصر نائب للملاحظات 2">
            <a:extLst>
              <a:ext uri="{FF2B5EF4-FFF2-40B4-BE49-F238E27FC236}">
                <a16:creationId xmlns:a16="http://schemas.microsoft.com/office/drawing/2014/main" id="{91B04415-9063-4FA3-983F-91A888A56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7412" name="عنصر نائب لرقم الشريحة 3">
            <a:extLst>
              <a:ext uri="{FF2B5EF4-FFF2-40B4-BE49-F238E27FC236}">
                <a16:creationId xmlns:a16="http://schemas.microsoft.com/office/drawing/2014/main" id="{F4C9BE03-FA68-4B6D-BDBA-5FB1597216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7F30E1-DF4E-49AE-A863-EFED8E0D7474}" type="slidenum">
              <a:rPr lang="ar-EG" altLang="ar-SA" smtClean="0">
                <a:latin typeface="Calibri" panose="020F0502020204030204" pitchFamily="34" charset="0"/>
              </a:rPr>
              <a:pPr/>
              <a:t>10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صورة الشريحة 1">
            <a:extLst>
              <a:ext uri="{FF2B5EF4-FFF2-40B4-BE49-F238E27FC236}">
                <a16:creationId xmlns:a16="http://schemas.microsoft.com/office/drawing/2014/main" id="{1F8542E9-683B-4C2C-A444-F86DA18AA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عنصر نائب للملاحظات 2">
            <a:extLst>
              <a:ext uri="{FF2B5EF4-FFF2-40B4-BE49-F238E27FC236}">
                <a16:creationId xmlns:a16="http://schemas.microsoft.com/office/drawing/2014/main" id="{5DAC407D-9B88-4123-B523-4E22CA630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9460" name="عنصر نائب لرقم الشريحة 3">
            <a:extLst>
              <a:ext uri="{FF2B5EF4-FFF2-40B4-BE49-F238E27FC236}">
                <a16:creationId xmlns:a16="http://schemas.microsoft.com/office/drawing/2014/main" id="{79E04029-7993-4B02-9E24-DE941140F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22683A-BD5D-413E-9EE2-6D8E64735152}" type="slidenum">
              <a:rPr lang="ar-EG" altLang="ar-SA" smtClean="0">
                <a:latin typeface="Calibri" panose="020F0502020204030204" pitchFamily="34" charset="0"/>
              </a:rPr>
              <a:pPr/>
              <a:t>11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عنصر نائب لصورة الشريحة 1">
            <a:extLst>
              <a:ext uri="{FF2B5EF4-FFF2-40B4-BE49-F238E27FC236}">
                <a16:creationId xmlns:a16="http://schemas.microsoft.com/office/drawing/2014/main" id="{7E7FF77F-1E34-4938-9ED5-C4DCFF8B71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عنصر نائب للملاحظات 2">
            <a:extLst>
              <a:ext uri="{FF2B5EF4-FFF2-40B4-BE49-F238E27FC236}">
                <a16:creationId xmlns:a16="http://schemas.microsoft.com/office/drawing/2014/main" id="{92375597-A3A4-41C1-81D5-5B692CA34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1508" name="عنصر نائب لرقم الشريحة 3">
            <a:extLst>
              <a:ext uri="{FF2B5EF4-FFF2-40B4-BE49-F238E27FC236}">
                <a16:creationId xmlns:a16="http://schemas.microsoft.com/office/drawing/2014/main" id="{C8C68A34-5517-4541-9C53-D9D1D90D2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22ADFE-41D1-4EC8-A07E-BC9BE77B8184}" type="slidenum">
              <a:rPr lang="ar-EG" altLang="ar-SA" smtClean="0">
                <a:latin typeface="Calibri" panose="020F0502020204030204" pitchFamily="34" charset="0"/>
              </a:rPr>
              <a:pPr/>
              <a:t>12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>
            <a:extLst>
              <a:ext uri="{FF2B5EF4-FFF2-40B4-BE49-F238E27FC236}">
                <a16:creationId xmlns:a16="http://schemas.microsoft.com/office/drawing/2014/main" id="{0F09C881-82DD-498C-B65F-BA131036F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عنصر نائب للملاحظات 2">
            <a:extLst>
              <a:ext uri="{FF2B5EF4-FFF2-40B4-BE49-F238E27FC236}">
                <a16:creationId xmlns:a16="http://schemas.microsoft.com/office/drawing/2014/main" id="{F68755BB-5AD2-4781-847B-BD7C3AE82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3556" name="عنصر نائب لرقم الشريحة 3">
            <a:extLst>
              <a:ext uri="{FF2B5EF4-FFF2-40B4-BE49-F238E27FC236}">
                <a16:creationId xmlns:a16="http://schemas.microsoft.com/office/drawing/2014/main" id="{F214D8C8-451B-4053-9402-8E083033F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7AE276-410E-4AA4-B845-17C62C858904}" type="slidenum">
              <a:rPr lang="ar-EG" altLang="ar-SA" smtClean="0">
                <a:latin typeface="Calibri" panose="020F0502020204030204" pitchFamily="34" charset="0"/>
              </a:rPr>
              <a:pPr/>
              <a:t>13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14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9583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60F998-ED48-4334-A193-51B9B019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E4D91-7B2C-405A-BFA1-E9CC84DC3F59}" type="datetimeFigureOut">
              <a:rPr lang="ar-EG"/>
              <a:pPr>
                <a:defRPr/>
              </a:pPr>
              <a:t>20/02/1442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0A548B-6480-47D7-B939-DB9BD8CD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133F54-517E-4F9D-98CF-3868D211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C44AC-18F2-4128-BDE3-768AD9B7FC82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79353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406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A9F3C9C3-A438-4107-B1A2-A4C9FCE0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C27B-E3D7-4A90-A5CC-6D9C7F8CE38A}" type="datetimeFigureOut">
              <a:rPr lang="ar-EG"/>
              <a:pPr>
                <a:defRPr/>
              </a:pPr>
              <a:t>20/02/1442</a:t>
            </a:fld>
            <a:endParaRPr lang="ar-EG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75CC8F46-65E9-460B-9276-3722F7DB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CD2D1B9E-0470-49C7-8F0B-0A51EAFE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4D07-A378-4E12-8461-0B46C3800BC9}" type="slidenum">
              <a:rPr lang="ar-EG" altLang="ar-SA"/>
              <a:pPr>
                <a:defRPr/>
              </a:pPr>
              <a:t>‹#›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3708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14.xml"/><Relationship Id="rId26" Type="http://schemas.openxmlformats.org/officeDocument/2006/relationships/image" Target="../media/image16.png"/><Relationship Id="rId39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21" Type="http://schemas.openxmlformats.org/officeDocument/2006/relationships/hyperlink" Target="https://www.edunet.bh/" TargetMode="External"/><Relationship Id="rId34" Type="http://schemas.openxmlformats.org/officeDocument/2006/relationships/image" Target="../media/image21.png"/><Relationship Id="rId42" Type="http://schemas.openxmlformats.org/officeDocument/2006/relationships/image" Target="../media/image25.jpeg"/><Relationship Id="rId47" Type="http://schemas.openxmlformats.org/officeDocument/2006/relationships/image" Target="../media/image30.jpeg"/><Relationship Id="rId50" Type="http://schemas.openxmlformats.org/officeDocument/2006/relationships/slide" Target="slide9.xml"/><Relationship Id="rId7" Type="http://schemas.openxmlformats.org/officeDocument/2006/relationships/image" Target="../media/image3.png"/><Relationship Id="rId12" Type="http://schemas.openxmlformats.org/officeDocument/2006/relationships/hyperlink" Target="https://www.microsoft.com/ar-ww/microsoft-365/microsoft-teams/group-chat-software" TargetMode="External"/><Relationship Id="rId17" Type="http://schemas.openxmlformats.org/officeDocument/2006/relationships/image" Target="../media/image10.png"/><Relationship Id="rId25" Type="http://schemas.openxmlformats.org/officeDocument/2006/relationships/image" Target="../media/image15.png"/><Relationship Id="rId33" Type="http://schemas.openxmlformats.org/officeDocument/2006/relationships/image" Target="../media/image20.png"/><Relationship Id="rId38" Type="http://schemas.openxmlformats.org/officeDocument/2006/relationships/slide" Target="slide5.xml"/><Relationship Id="rId46" Type="http://schemas.openxmlformats.org/officeDocument/2006/relationships/image" Target="../media/image29.jpeg"/><Relationship Id="rId2" Type="http://schemas.openxmlformats.org/officeDocument/2006/relationships/video" Target="../media/media1.mp4"/><Relationship Id="rId16" Type="http://schemas.openxmlformats.org/officeDocument/2006/relationships/slide" Target="slide6.xml"/><Relationship Id="rId20" Type="http://schemas.openxmlformats.org/officeDocument/2006/relationships/image" Target="../media/image11.png"/><Relationship Id="rId29" Type="http://schemas.openxmlformats.org/officeDocument/2006/relationships/image" Target="../media/image18.png"/><Relationship Id="rId41" Type="http://schemas.openxmlformats.org/officeDocument/2006/relationships/slide" Target="slide2.xml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16.xml"/><Relationship Id="rId37" Type="http://schemas.openxmlformats.org/officeDocument/2006/relationships/image" Target="../media/image23.png"/><Relationship Id="rId40" Type="http://schemas.openxmlformats.org/officeDocument/2006/relationships/slide" Target="slide3.xml"/><Relationship Id="rId45" Type="http://schemas.openxmlformats.org/officeDocument/2006/relationships/image" Target="../media/image28.png"/><Relationship Id="rId5" Type="http://schemas.openxmlformats.org/officeDocument/2006/relationships/image" Target="../media/image1.jp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7.png"/><Relationship Id="rId36" Type="http://schemas.openxmlformats.org/officeDocument/2006/relationships/hyperlink" Target="https://www.wikihow.com/Use-a-Light-Microscope" TargetMode="External"/><Relationship Id="rId49" Type="http://schemas.openxmlformats.org/officeDocument/2006/relationships/image" Target="../media/image31.png"/><Relationship Id="rId10" Type="http://schemas.openxmlformats.org/officeDocument/2006/relationships/hyperlink" Target="https://wordwall.net/ar/resource/1830431/%D8%A7%D9%82%D8%B1%D8%A3-%D8%A7%D9%84%D8%B3%D8%A7%D8%B9%D8%A9" TargetMode="External"/><Relationship Id="rId19" Type="http://schemas.openxmlformats.org/officeDocument/2006/relationships/hyperlink" Target="https://www.classdojo.com/signup/" TargetMode="External"/><Relationship Id="rId31" Type="http://schemas.openxmlformats.org/officeDocument/2006/relationships/image" Target="../media/image19.png"/><Relationship Id="rId44" Type="http://schemas.openxmlformats.org/officeDocument/2006/relationships/image" Target="../media/image27.png"/><Relationship Id="rId52" Type="http://schemas.openxmlformats.org/officeDocument/2006/relationships/image" Target="../media/image3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slide" Target="slide31.xml"/><Relationship Id="rId30" Type="http://schemas.openxmlformats.org/officeDocument/2006/relationships/slide" Target="slide4.xml"/><Relationship Id="rId35" Type="http://schemas.openxmlformats.org/officeDocument/2006/relationships/image" Target="../media/image22.png"/><Relationship Id="rId43" Type="http://schemas.openxmlformats.org/officeDocument/2006/relationships/image" Target="../media/image26.png"/><Relationship Id="rId48" Type="http://schemas.openxmlformats.org/officeDocument/2006/relationships/slide" Target="slide29.xml"/><Relationship Id="rId8" Type="http://schemas.openxmlformats.org/officeDocument/2006/relationships/image" Target="../media/image4.png"/><Relationship Id="rId51" Type="http://schemas.openxmlformats.org/officeDocument/2006/relationships/slide" Target="slide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hyperlink" Target="https://wordwall.net/ar/resource/5041051/%d8%a3%d9%86%d9%88%d8%a7%d8%b9-%d8%a7%d9%84%d9%81%d8%b9%d9%8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35.png"/><Relationship Id="rId5" Type="http://schemas.openxmlformats.org/officeDocument/2006/relationships/image" Target="../media/image39.png"/><Relationship Id="rId10" Type="http://schemas.openxmlformats.org/officeDocument/2006/relationships/slide" Target="slide1.xml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jpeg"/><Relationship Id="rId11" Type="http://schemas.openxmlformats.org/officeDocument/2006/relationships/slide" Target="slide1.xml"/><Relationship Id="rId5" Type="http://schemas.openxmlformats.org/officeDocument/2006/relationships/image" Target="../media/image83.jpeg"/><Relationship Id="rId10" Type="http://schemas.openxmlformats.org/officeDocument/2006/relationships/image" Target="../media/image6.png"/><Relationship Id="rId4" Type="http://schemas.openxmlformats.org/officeDocument/2006/relationships/image" Target="../media/image82.jpeg"/><Relationship Id="rId9" Type="http://schemas.openxmlformats.org/officeDocument/2006/relationships/hyperlink" Target="https://wordwall.net/ar/resource/1830431/%D8%A7%D9%82%D8%B1%D8%A3-%D8%A7%D9%84%D8%B3%D8%A7%D8%B9%D8%A9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ordwall.net/ar/resource/5041532/%d8%a3%d9%86%d9%88%d8%a7%d8%b9-%d8%a7%d9%84%d9%81%d8%b9%d9%84" TargetMode="Externa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1.xml"/><Relationship Id="rId5" Type="http://schemas.openxmlformats.org/officeDocument/2006/relationships/image" Target="../media/image89.jpe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97.png"/><Relationship Id="rId3" Type="http://schemas.openxmlformats.org/officeDocument/2006/relationships/image" Target="../media/image56.png"/><Relationship Id="rId7" Type="http://schemas.openxmlformats.org/officeDocument/2006/relationships/image" Target="../media/image94.jpeg"/><Relationship Id="rId12" Type="http://schemas.openxmlformats.org/officeDocument/2006/relationships/hyperlink" Target="https://www.menti.com/7jmgdzuq3j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11" Type="http://schemas.openxmlformats.org/officeDocument/2006/relationships/image" Target="../media/image35.png"/><Relationship Id="rId5" Type="http://schemas.openxmlformats.org/officeDocument/2006/relationships/image" Target="../media/image93.png"/><Relationship Id="rId10" Type="http://schemas.openxmlformats.org/officeDocument/2006/relationships/slide" Target="slide1.xml"/><Relationship Id="rId4" Type="http://schemas.openxmlformats.org/officeDocument/2006/relationships/image" Target="../media/image92.jpe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35.png"/><Relationship Id="rId4" Type="http://schemas.openxmlformats.org/officeDocument/2006/relationships/image" Target="../media/image46.pn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classdojo.com/signup/" TargetMode="External"/><Relationship Id="rId18" Type="http://schemas.openxmlformats.org/officeDocument/2006/relationships/image" Target="../media/image16.png"/><Relationship Id="rId26" Type="http://schemas.microsoft.com/office/2007/relationships/hdphoto" Target="../media/hdphoto1.wdp"/><Relationship Id="rId3" Type="http://schemas.openxmlformats.org/officeDocument/2006/relationships/image" Target="../media/image1.jpg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18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rdwall.net/ar/resource/1830431/%D8%A7%D9%82%D8%B1%D8%A3-%D8%A7%D9%84%D8%B3%D8%A7%D8%B9%D8%A9" TargetMode="External"/><Relationship Id="rId11" Type="http://schemas.openxmlformats.org/officeDocument/2006/relationships/image" Target="../media/image10.png"/><Relationship Id="rId24" Type="http://schemas.openxmlformats.org/officeDocument/2006/relationships/image" Target="../media/image5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slide" Target="slide1.xml"/><Relationship Id="rId10" Type="http://schemas.openxmlformats.org/officeDocument/2006/relationships/image" Target="../media/image26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23.png"/><Relationship Id="rId27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3426" y="907952"/>
            <a:ext cx="4403422" cy="364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6100" y="953675"/>
            <a:ext cx="2285676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013" y="3331424"/>
            <a:ext cx="1657861" cy="16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79938" y="2678900"/>
            <a:ext cx="1418026" cy="9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17727" y="76202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28450" y="1423050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15775" y="1505441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8214676" y="480275"/>
            <a:ext cx="637130" cy="8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>
            <a:hlinkClick r:id="rId16" action="ppaction://hlinksldjump"/>
          </p:cNvPr>
          <p:cNvSpPr txBox="1"/>
          <p:nvPr/>
        </p:nvSpPr>
        <p:spPr>
          <a:xfrm>
            <a:off x="8152250" y="759923"/>
            <a:ext cx="762000" cy="58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التمهيد</a:t>
            </a:r>
            <a:endParaRPr sz="11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16E4B4-6C96-4771-A87C-4B3A0280D90C}"/>
              </a:ext>
            </a:extLst>
          </p:cNvPr>
          <p:cNvGrpSpPr/>
          <p:nvPr/>
        </p:nvGrpSpPr>
        <p:grpSpPr>
          <a:xfrm>
            <a:off x="6963862" y="480275"/>
            <a:ext cx="690300" cy="831750"/>
            <a:chOff x="7323951" y="480275"/>
            <a:chExt cx="690300" cy="831750"/>
          </a:xfrm>
        </p:grpSpPr>
        <p:pic>
          <p:nvPicPr>
            <p:cNvPr id="62" name="Google Shape;62;p13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flipH="1">
              <a:off x="7342376" y="480275"/>
              <a:ext cx="637130" cy="83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3">
              <a:hlinkClick r:id="rId18" action="ppaction://hlinksldjump"/>
            </p:cNvPr>
            <p:cNvSpPr txBox="1"/>
            <p:nvPr/>
          </p:nvSpPr>
          <p:spPr>
            <a:xfrm>
              <a:off x="7323951" y="719416"/>
              <a:ext cx="6903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100" b="1" dirty="0"/>
                <a:t>أهداف الدرس</a:t>
              </a:r>
              <a:endParaRPr sz="1100" b="1" dirty="0"/>
            </a:p>
          </p:txBody>
        </p:sp>
      </p:grpSp>
      <p:pic>
        <p:nvPicPr>
          <p:cNvPr id="66" name="Google Shape;66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53776" y="1869962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l="34821" t="18103" r="33095" b="56877"/>
          <a:stretch/>
        </p:blipFill>
        <p:spPr>
          <a:xfrm>
            <a:off x="8384625" y="1855316"/>
            <a:ext cx="422775" cy="45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151500" y="4055075"/>
            <a:ext cx="3181250" cy="124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46076" y="-708750"/>
            <a:ext cx="2409800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descr="Bitmoji Image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150887" y="2338196"/>
            <a:ext cx="2897825" cy="289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52400" y="1931525"/>
            <a:ext cx="2409799" cy="25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>
            <a:hlinkClick r:id="rId27" action="ppaction://hlinksldjump"/>
          </p:cNvPr>
          <p:cNvPicPr preferRelativeResize="0"/>
          <p:nvPr/>
        </p:nvPicPr>
        <p:blipFill rotWithShape="1">
          <a:blip r:embed="rId28">
            <a:alphaModFix/>
          </a:blip>
          <a:srcRect b="9099"/>
          <a:stretch/>
        </p:blipFill>
        <p:spPr>
          <a:xfrm flipH="1">
            <a:off x="533563" y="1032875"/>
            <a:ext cx="1657850" cy="9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570975" y="2054007"/>
            <a:ext cx="422775" cy="624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171A0A-BBE1-499D-8D6E-A2FF6E0A667D}"/>
              </a:ext>
            </a:extLst>
          </p:cNvPr>
          <p:cNvGrpSpPr/>
          <p:nvPr/>
        </p:nvGrpSpPr>
        <p:grpSpPr>
          <a:xfrm>
            <a:off x="2758480" y="1930585"/>
            <a:ext cx="1131577" cy="1410403"/>
            <a:chOff x="2758480" y="1930585"/>
            <a:chExt cx="1131577" cy="1410403"/>
          </a:xfrm>
        </p:grpSpPr>
        <p:pic>
          <p:nvPicPr>
            <p:cNvPr id="74" name="Google Shape;74;p13">
              <a:hlinkClick r:id="rId30" action="ppaction://hlinksldjump"/>
            </p:cNvPr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2758480" y="2521686"/>
              <a:ext cx="1105925" cy="8193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13"/>
            <p:cNvSpPr txBox="1"/>
            <p:nvPr/>
          </p:nvSpPr>
          <p:spPr>
            <a:xfrm>
              <a:off x="2767757" y="1930585"/>
              <a:ext cx="1122300" cy="571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b="1" dirty="0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b="1" dirty="0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b="1" dirty="0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1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76" name="Google Shape;76;p13">
            <a:hlinkClick r:id="rId32" action="ppaction://hlinksldjump"/>
          </p:cNvPr>
          <p:cNvSpPr txBox="1"/>
          <p:nvPr/>
        </p:nvSpPr>
        <p:spPr>
          <a:xfrm>
            <a:off x="7609275" y="2767200"/>
            <a:ext cx="762000" cy="57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" sz="1600" b="1" dirty="0">
                <a:solidFill>
                  <a:srgbClr val="FFFFFF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درس اليوم</a:t>
            </a:r>
            <a:endParaRPr sz="1600" b="1" dirty="0">
              <a:solidFill>
                <a:srgbClr val="FFFFFF"/>
              </a:solidFill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716475" y="1918193"/>
            <a:ext cx="945349" cy="68416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/>
        </p:nvSpPr>
        <p:spPr>
          <a:xfrm>
            <a:off x="5823613" y="1943914"/>
            <a:ext cx="7620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 b="1" dirty="0">
                <a:solidFill>
                  <a:srgbClr val="85200C"/>
                </a:solidFill>
                <a:highlight>
                  <a:schemeClr val="accent1"/>
                </a:highlight>
                <a:latin typeface="Lemonada Regular"/>
                <a:ea typeface="Lemonada Regular"/>
                <a:cs typeface="+mn-cs"/>
                <a:sym typeface="Lemonada Regular"/>
              </a:rPr>
              <a:t>الحضور والغياب</a:t>
            </a:r>
            <a:endParaRPr sz="1000" b="1" dirty="0">
              <a:solidFill>
                <a:srgbClr val="85200C"/>
              </a:solidFill>
              <a:highlight>
                <a:schemeClr val="accent1"/>
              </a:highlight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952374" y="3097419"/>
            <a:ext cx="1230010" cy="145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26275" y="211104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416625" y="2754675"/>
            <a:ext cx="690299" cy="6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38" action="ppaction://hlinksldjump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795325" y="2814075"/>
            <a:ext cx="5522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hlinkClick r:id="rId40" action="ppaction://hlinksldjump"/>
            <a:extLst>
              <a:ext uri="{FF2B5EF4-FFF2-40B4-BE49-F238E27FC236}">
                <a16:creationId xmlns:a16="http://schemas.microsoft.com/office/drawing/2014/main" id="{CBD6C182-A620-4520-9DD3-41E926FE1B59}"/>
              </a:ext>
            </a:extLst>
          </p:cNvPr>
          <p:cNvSpPr txBox="1"/>
          <p:nvPr/>
        </p:nvSpPr>
        <p:spPr>
          <a:xfrm>
            <a:off x="3915920" y="1993017"/>
            <a:ext cx="148470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1600" b="1" dirty="0">
                <a:latin typeface="+mn-lt"/>
                <a:cs typeface="+mn-cs"/>
              </a:rPr>
              <a:t>قوانين الحصة</a:t>
            </a:r>
            <a:endParaRPr lang="en-GB" sz="1600" b="1" dirty="0">
              <a:latin typeface="+mn-lt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7E4232-A101-4471-8C5C-8BC24C61CD07}"/>
              </a:ext>
            </a:extLst>
          </p:cNvPr>
          <p:cNvGrpSpPr/>
          <p:nvPr/>
        </p:nvGrpSpPr>
        <p:grpSpPr>
          <a:xfrm>
            <a:off x="5716475" y="1989563"/>
            <a:ext cx="945349" cy="766490"/>
            <a:chOff x="5715821" y="1483933"/>
            <a:chExt cx="945349" cy="945349"/>
          </a:xfrm>
        </p:grpSpPr>
        <p:pic>
          <p:nvPicPr>
            <p:cNvPr id="34" name="Google Shape;77;p13">
              <a:extLst>
                <a:ext uri="{FF2B5EF4-FFF2-40B4-BE49-F238E27FC236}">
                  <a16:creationId xmlns:a16="http://schemas.microsoft.com/office/drawing/2014/main" id="{FD0A9C2C-61DD-422B-8FEC-ED8F181BB0CF}"/>
                </a:ext>
              </a:extLst>
            </p:cNvPr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5715821" y="1483933"/>
              <a:ext cx="945349" cy="945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78;p13">
              <a:hlinkClick r:id="rId41" action="ppaction://hlinksldjump"/>
              <a:extLst>
                <a:ext uri="{FF2B5EF4-FFF2-40B4-BE49-F238E27FC236}">
                  <a16:creationId xmlns:a16="http://schemas.microsoft.com/office/drawing/2014/main" id="{0119C0EC-B474-4BB4-9C98-89DD43908F67}"/>
                </a:ext>
              </a:extLst>
            </p:cNvPr>
            <p:cNvSpPr txBox="1"/>
            <p:nvPr/>
          </p:nvSpPr>
          <p:spPr>
            <a:xfrm>
              <a:off x="5822959" y="1944027"/>
              <a:ext cx="762000" cy="452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 b="1" dirty="0">
                  <a:solidFill>
                    <a:srgbClr val="85200C"/>
                  </a:solidFill>
                  <a:highlight>
                    <a:schemeClr val="accent1"/>
                  </a:highlight>
                  <a:latin typeface="Lemonada Regular"/>
                  <a:ea typeface="Lemonada Regular"/>
                  <a:cs typeface="+mn-cs"/>
                  <a:sym typeface="Lemonada Regular"/>
                </a:rPr>
                <a:t>الدعاء</a:t>
              </a:r>
              <a:endParaRPr sz="1000" b="1" dirty="0">
                <a:solidFill>
                  <a:srgbClr val="85200C"/>
                </a:solidFill>
                <a:highlight>
                  <a:schemeClr val="accent1"/>
                </a:highlight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pic>
        <p:nvPicPr>
          <p:cNvPr id="1026" name="Picture 2" descr="36 Inch Spin to Win Color Dry Erase Prize Wheel with 14 sections | Spinning  wheel for sale, Prize wheel, Wheels for sale">
            <a:hlinkClick r:id="rId30" action="ppaction://hlinksldjump"/>
            <a:extLst>
              <a:ext uri="{FF2B5EF4-FFF2-40B4-BE49-F238E27FC236}">
                <a16:creationId xmlns:a16="http://schemas.microsoft.com/office/drawing/2014/main" id="{30ED368D-B684-4A0C-B215-6FBBD52C8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5" y="3503732"/>
            <a:ext cx="519707" cy="6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oogle Shape;61;p13">
            <a:hlinkClick r:id="rId16" action="ppaction://hlinksldjump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7279947" y="1902928"/>
            <a:ext cx="422775" cy="4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F4C0C015-A504-47DD-B9FD-4FE256CDB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7299" y="3644609"/>
            <a:ext cx="466016" cy="46601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7" name="Google Shape;75;p13">
            <a:extLst>
              <a:ext uri="{FF2B5EF4-FFF2-40B4-BE49-F238E27FC236}">
                <a16:creationId xmlns:a16="http://schemas.microsoft.com/office/drawing/2014/main" id="{C60FF191-DAC0-4C3E-AB5B-6288C7723AEC}"/>
              </a:ext>
            </a:extLst>
          </p:cNvPr>
          <p:cNvSpPr txBox="1"/>
          <p:nvPr/>
        </p:nvSpPr>
        <p:spPr>
          <a:xfrm>
            <a:off x="5031555" y="962744"/>
            <a:ext cx="1670475" cy="39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التاريخ 20-2-1442هـ</a:t>
            </a:r>
            <a:endParaRPr sz="11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8" name="Google Shape;75;p13">
            <a:extLst>
              <a:ext uri="{FF2B5EF4-FFF2-40B4-BE49-F238E27FC236}">
                <a16:creationId xmlns:a16="http://schemas.microsoft.com/office/drawing/2014/main" id="{FA00D936-F3F2-4423-99EA-E6FB30555A7C}"/>
              </a:ext>
            </a:extLst>
          </p:cNvPr>
          <p:cNvSpPr txBox="1"/>
          <p:nvPr/>
        </p:nvSpPr>
        <p:spPr>
          <a:xfrm>
            <a:off x="5345398" y="1178115"/>
            <a:ext cx="1670475" cy="68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اليوم : الأربعاء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الحصة : الأولى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المادة لغتي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9" name="Google Shape;75;p13">
            <a:extLst>
              <a:ext uri="{FF2B5EF4-FFF2-40B4-BE49-F238E27FC236}">
                <a16:creationId xmlns:a16="http://schemas.microsoft.com/office/drawing/2014/main" id="{3FAFFD55-C2BD-48EF-9607-180F9F787465}"/>
              </a:ext>
            </a:extLst>
          </p:cNvPr>
          <p:cNvSpPr txBox="1"/>
          <p:nvPr/>
        </p:nvSpPr>
        <p:spPr>
          <a:xfrm>
            <a:off x="2652252" y="1047763"/>
            <a:ext cx="2293504" cy="39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الموضوع : الرياض والملك الشجاع</a:t>
            </a:r>
            <a:endParaRPr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10" name="Google Shape;75;p13">
            <a:extLst>
              <a:ext uri="{FF2B5EF4-FFF2-40B4-BE49-F238E27FC236}">
                <a16:creationId xmlns:a16="http://schemas.microsoft.com/office/drawing/2014/main" id="{BCBB0FDF-F871-4AC4-9B46-81A3B19B9AE9}"/>
              </a:ext>
            </a:extLst>
          </p:cNvPr>
          <p:cNvSpPr txBox="1"/>
          <p:nvPr/>
        </p:nvSpPr>
        <p:spPr>
          <a:xfrm>
            <a:off x="2649980" y="1396508"/>
            <a:ext cx="2293504" cy="39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المكون : التراكيب اللغوية</a:t>
            </a:r>
            <a:endParaRPr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11" name="صورة 4">
            <a:extLst>
              <a:ext uri="{FF2B5EF4-FFF2-40B4-BE49-F238E27FC236}">
                <a16:creationId xmlns:a16="http://schemas.microsoft.com/office/drawing/2014/main" id="{9A77D5D3-85D2-4503-A483-5A1AC156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3799" r="17285" b="9050"/>
          <a:stretch>
            <a:fillRect/>
          </a:stretch>
        </p:blipFill>
        <p:spPr bwMode="auto">
          <a:xfrm>
            <a:off x="5964392" y="51418"/>
            <a:ext cx="788429" cy="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5">
            <a:extLst>
              <a:ext uri="{FF2B5EF4-FFF2-40B4-BE49-F238E27FC236}">
                <a16:creationId xmlns:a16="http://schemas.microsoft.com/office/drawing/2014/main" id="{C483E443-C1B1-44F4-9F1F-74A6AB9E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82" y="55702"/>
            <a:ext cx="1330860" cy="83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نتيجة بحث الصور عن رؤية 2030">
            <a:extLst>
              <a:ext uri="{FF2B5EF4-FFF2-40B4-BE49-F238E27FC236}">
                <a16:creationId xmlns:a16="http://schemas.microsoft.com/office/drawing/2014/main" id="{A637FA18-5F45-463A-BEA1-52CE8919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87" y="167624"/>
            <a:ext cx="762086" cy="6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3">
            <a:hlinkClick r:id="rId48" action="ppaction://hlinksldjump"/>
            <a:extLst>
              <a:ext uri="{FF2B5EF4-FFF2-40B4-BE49-F238E27FC236}">
                <a16:creationId xmlns:a16="http://schemas.microsoft.com/office/drawing/2014/main" id="{D62D2020-2D9D-470B-91BA-581EB33D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9185" r="36613" b="10623"/>
          <a:stretch>
            <a:fillRect/>
          </a:stretch>
        </p:blipFill>
        <p:spPr bwMode="auto">
          <a:xfrm>
            <a:off x="4055564" y="2353770"/>
            <a:ext cx="1151592" cy="10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63;p13">
            <a:extLst>
              <a:ext uri="{FF2B5EF4-FFF2-40B4-BE49-F238E27FC236}">
                <a16:creationId xmlns:a16="http://schemas.microsoft.com/office/drawing/2014/main" id="{B1E0770B-2D11-4F9A-B5C9-9F0C6F5AD62C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595084" y="476661"/>
            <a:ext cx="637130" cy="8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4;p13">
            <a:hlinkClick r:id="rId50" action="ppaction://hlinksldjump"/>
            <a:extLst>
              <a:ext uri="{FF2B5EF4-FFF2-40B4-BE49-F238E27FC236}">
                <a16:creationId xmlns:a16="http://schemas.microsoft.com/office/drawing/2014/main" id="{6C0F06A2-4BC2-4E87-937C-41F5B16CB66A}"/>
              </a:ext>
            </a:extLst>
          </p:cNvPr>
          <p:cNvSpPr txBox="1"/>
          <p:nvPr/>
        </p:nvSpPr>
        <p:spPr>
          <a:xfrm>
            <a:off x="7580015" y="788884"/>
            <a:ext cx="762000" cy="58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مكتسبات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سابقة</a:t>
            </a:r>
            <a:endParaRPr sz="1100" b="1" dirty="0"/>
          </a:p>
        </p:txBody>
      </p:sp>
      <p:sp>
        <p:nvSpPr>
          <p:cNvPr id="18" name="TextBox 1">
            <a:hlinkClick r:id="rId51" action="ppaction://hlinksldjump"/>
            <a:extLst>
              <a:ext uri="{FF2B5EF4-FFF2-40B4-BE49-F238E27FC236}">
                <a16:creationId xmlns:a16="http://schemas.microsoft.com/office/drawing/2014/main" id="{1143D66E-C051-4D18-BA93-40AF4979CA1D}"/>
              </a:ext>
            </a:extLst>
          </p:cNvPr>
          <p:cNvSpPr txBox="1"/>
          <p:nvPr/>
        </p:nvSpPr>
        <p:spPr>
          <a:xfrm>
            <a:off x="5225566" y="3001595"/>
            <a:ext cx="811435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1600" b="1" dirty="0">
                <a:latin typeface="+mn-lt"/>
                <a:cs typeface="+mn-cs"/>
              </a:rPr>
              <a:t>الواجب</a:t>
            </a:r>
            <a:endParaRPr lang="en-GB" sz="1600" b="1" dirty="0">
              <a:latin typeface="+mn-lt"/>
              <a:cs typeface="+mn-cs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902FFD3-A0C4-4492-9856-55A29957A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42" y="1401503"/>
            <a:ext cx="557015" cy="56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صورة 2">
            <a:extLst>
              <a:ext uri="{FF2B5EF4-FFF2-40B4-BE49-F238E27FC236}">
                <a16:creationId xmlns:a16="http://schemas.microsoft.com/office/drawing/2014/main" id="{9DE2D58F-3E39-4E57-AD4F-A8A44542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17786" r="38216" b="34789"/>
          <a:stretch>
            <a:fillRect/>
          </a:stretch>
        </p:blipFill>
        <p:spPr bwMode="auto">
          <a:xfrm>
            <a:off x="955964" y="0"/>
            <a:ext cx="7658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CAB43F7-FDC4-4DD2-AD05-A03E4F38D1F4}"/>
              </a:ext>
            </a:extLst>
          </p:cNvPr>
          <p:cNvSpPr/>
          <p:nvPr/>
        </p:nvSpPr>
        <p:spPr>
          <a:xfrm>
            <a:off x="1111827" y="4494610"/>
            <a:ext cx="5620942" cy="64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صورة 1">
            <a:extLst>
              <a:ext uri="{FF2B5EF4-FFF2-40B4-BE49-F238E27FC236}">
                <a16:creationId xmlns:a16="http://schemas.microsoft.com/office/drawing/2014/main" id="{58E76AE7-3814-483E-8C2C-0921613E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55363" r="38216" b="12827"/>
          <a:stretch>
            <a:fillRect/>
          </a:stretch>
        </p:blipFill>
        <p:spPr bwMode="auto">
          <a:xfrm>
            <a:off x="1151335" y="166255"/>
            <a:ext cx="6849665" cy="47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87CAD66-3B43-433C-A1CB-0D57645D1026}"/>
              </a:ext>
            </a:extLst>
          </p:cNvPr>
          <p:cNvSpPr/>
          <p:nvPr/>
        </p:nvSpPr>
        <p:spPr>
          <a:xfrm>
            <a:off x="5057775" y="357188"/>
            <a:ext cx="2934891" cy="70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05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6948E4C-5531-4DBE-80C9-FC766462FDA1}"/>
              </a:ext>
            </a:extLst>
          </p:cNvPr>
          <p:cNvSpPr/>
          <p:nvPr/>
        </p:nvSpPr>
        <p:spPr>
          <a:xfrm>
            <a:off x="4873336" y="5953"/>
            <a:ext cx="2857501" cy="70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0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صورة 2">
            <a:extLst>
              <a:ext uri="{FF2B5EF4-FFF2-40B4-BE49-F238E27FC236}">
                <a16:creationId xmlns:a16="http://schemas.microsoft.com/office/drawing/2014/main" id="{A73DBFF3-0EF6-4EE5-B4B4-56E671340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70738" r="27951" b="5179"/>
          <a:stretch>
            <a:fillRect/>
          </a:stretch>
        </p:blipFill>
        <p:spPr bwMode="auto">
          <a:xfrm>
            <a:off x="1294210" y="1"/>
            <a:ext cx="6594872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صورة 4">
            <a:extLst>
              <a:ext uri="{FF2B5EF4-FFF2-40B4-BE49-F238E27FC236}">
                <a16:creationId xmlns:a16="http://schemas.microsoft.com/office/drawing/2014/main" id="{28E4A53D-87F2-4066-828A-E22C0E92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6383" r="28738" b="28990"/>
          <a:stretch>
            <a:fillRect/>
          </a:stretch>
        </p:blipFill>
        <p:spPr bwMode="auto">
          <a:xfrm>
            <a:off x="737756" y="1690688"/>
            <a:ext cx="7304808" cy="332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صورة 4">
            <a:extLst>
              <a:ext uri="{FF2B5EF4-FFF2-40B4-BE49-F238E27FC236}">
                <a16:creationId xmlns:a16="http://schemas.microsoft.com/office/drawing/2014/main" id="{C0462F7E-3B34-4EB4-95A3-1EF934056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16383" r="28738" b="10780"/>
          <a:stretch>
            <a:fillRect/>
          </a:stretch>
        </p:blipFill>
        <p:spPr bwMode="auto">
          <a:xfrm>
            <a:off x="1277541" y="86916"/>
            <a:ext cx="6723459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9">
            <a:hlinkClick r:id="rId4" action="ppaction://hlinksldjump"/>
            <a:extLst>
              <a:ext uri="{FF2B5EF4-FFF2-40B4-BE49-F238E27FC236}">
                <a16:creationId xmlns:a16="http://schemas.microsoft.com/office/drawing/2014/main" id="{6ED1C7CB-21E1-4459-844F-197464CE4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996" y="3564239"/>
            <a:ext cx="626335" cy="6263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4CDB03C-527F-473F-8AA0-F17ACFC50ACA}"/>
              </a:ext>
            </a:extLst>
          </p:cNvPr>
          <p:cNvSpPr/>
          <p:nvPr/>
        </p:nvSpPr>
        <p:spPr>
          <a:xfrm>
            <a:off x="948827" y="1470099"/>
            <a:ext cx="4968552" cy="25160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أميرتي</a:t>
            </a:r>
            <a:r>
              <a:rPr lang="ar-SA" sz="4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قائدة الغد المشرق افتحي كتاب الطالبة ص65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وبيني المكون الذي سندرسه</a:t>
            </a:r>
          </a:p>
          <a:p>
            <a:pPr algn="ctr" rtl="1" eaLnBrk="1" hangingPunct="1">
              <a:defRPr/>
            </a:pP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والهدف منه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076" y="141758"/>
            <a:ext cx="1407260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621924" y="1637558"/>
            <a:ext cx="3465208" cy="3803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71F75C57-56A1-47FE-B015-A291EE7D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2381"/>
            <a:ext cx="906087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7">
            <a:extLst>
              <a:ext uri="{FF2B5EF4-FFF2-40B4-BE49-F238E27FC236}">
                <a16:creationId xmlns:a16="http://schemas.microsoft.com/office/drawing/2014/main" id="{4FDF37EF-94E8-48B6-A229-9506945F7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479" y="128013"/>
            <a:ext cx="31503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EG" altLang="ar-SA" sz="3600" b="1" dirty="0">
                <a:solidFill>
                  <a:srgbClr val="C00000"/>
                </a:solidFill>
              </a:rPr>
              <a:t>الت</a:t>
            </a:r>
            <a:r>
              <a:rPr lang="ar-SA" altLang="ar-SA" sz="3600" b="1" dirty="0">
                <a:solidFill>
                  <a:srgbClr val="C00000"/>
                </a:solidFill>
              </a:rPr>
              <a:t>َّ</a:t>
            </a:r>
            <a:r>
              <a:rPr lang="ar-EG" altLang="ar-SA" sz="3600" b="1" dirty="0" err="1">
                <a:solidFill>
                  <a:srgbClr val="C00000"/>
                </a:solidFill>
              </a:rPr>
              <a:t>رَاكِيبُ</a:t>
            </a:r>
            <a:r>
              <a:rPr lang="ar-EG" altLang="ar-SA" sz="3600" b="1" dirty="0">
                <a:solidFill>
                  <a:srgbClr val="C00000"/>
                </a:solidFill>
              </a:rPr>
              <a:t> الل</a:t>
            </a:r>
            <a:r>
              <a:rPr lang="ar-SA" altLang="ar-SA" sz="3600" b="1" dirty="0">
                <a:solidFill>
                  <a:srgbClr val="C00000"/>
                </a:solidFill>
              </a:rPr>
              <a:t>ُّ</a:t>
            </a:r>
            <a:r>
              <a:rPr lang="ar-EG" altLang="ar-SA" sz="3600" b="1" dirty="0">
                <a:solidFill>
                  <a:srgbClr val="C00000"/>
                </a:solidFill>
              </a:rPr>
              <a:t>غ</a:t>
            </a:r>
            <a:r>
              <a:rPr lang="ar-SA" altLang="ar-SA" sz="3600" b="1" dirty="0">
                <a:solidFill>
                  <a:srgbClr val="C00000"/>
                </a:solidFill>
              </a:rPr>
              <a:t>ُّ</a:t>
            </a:r>
            <a:r>
              <a:rPr lang="ar-EG" altLang="ar-SA" sz="3600" b="1" dirty="0" err="1">
                <a:solidFill>
                  <a:srgbClr val="C00000"/>
                </a:solidFill>
              </a:rPr>
              <a:t>وية</a:t>
            </a:r>
            <a:endParaRPr lang="en-US" altLang="ar-SA" sz="3600" dirty="0">
              <a:solidFill>
                <a:srgbClr val="C00000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5B998DD-C623-47EF-BA38-14487500D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25" y="1961190"/>
            <a:ext cx="6509147" cy="140038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altLang="ar-SA" sz="4500" b="1" dirty="0">
                <a:solidFill>
                  <a:srgbClr val="FF0000"/>
                </a:solidFill>
                <a:cs typeface="Akhbar MT" pitchFamily="2" charset="-78"/>
              </a:rPr>
              <a:t>الهدف</a:t>
            </a:r>
            <a:r>
              <a:rPr lang="ar-SA" altLang="ar-SA" sz="4500" b="1" dirty="0">
                <a:solidFill>
                  <a:schemeClr val="tx1"/>
                </a:solidFill>
                <a:cs typeface="Akhbar MT" pitchFamily="2" charset="-78"/>
              </a:rPr>
              <a:t> : </a:t>
            </a:r>
          </a:p>
          <a:p>
            <a:pPr algn="ctr">
              <a:defRPr/>
            </a:pPr>
            <a:r>
              <a:rPr lang="ar-SA" altLang="ar-SA" sz="4000" b="1" dirty="0">
                <a:solidFill>
                  <a:schemeClr val="tx1"/>
                </a:solidFill>
              </a:rPr>
              <a:t>تحويل الفعل من المضارع إلى الماضي</a:t>
            </a:r>
            <a:endParaRPr lang="ar-SA" altLang="ar-SA" sz="4400" b="1" dirty="0">
              <a:solidFill>
                <a:schemeClr val="tx1"/>
              </a:solidFill>
            </a:endParaRPr>
          </a:p>
        </p:txBody>
      </p:sp>
      <p:pic>
        <p:nvPicPr>
          <p:cNvPr id="4" name="Picture 39">
            <a:hlinkClick r:id="rId4" action="ppaction://hlinksldjump"/>
            <a:extLst>
              <a:ext uri="{FF2B5EF4-FFF2-40B4-BE49-F238E27FC236}">
                <a16:creationId xmlns:a16="http://schemas.microsoft.com/office/drawing/2014/main" id="{E6C546F5-9CD1-4EB8-9466-DC7F3535A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25" y="3982817"/>
            <a:ext cx="626335" cy="6263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95523D-D58E-4465-B2F8-88008B827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09" t="18921" r="22045" b="64047"/>
          <a:stretch/>
        </p:blipFill>
        <p:spPr>
          <a:xfrm>
            <a:off x="807513" y="128013"/>
            <a:ext cx="5102966" cy="1653915"/>
          </a:xfrm>
          <a:prstGeom prst="rect">
            <a:avLst/>
          </a:prstGeom>
        </p:spPr>
      </p:pic>
      <p:pic>
        <p:nvPicPr>
          <p:cNvPr id="13" name="Google Shape;93;p14">
            <a:extLst>
              <a:ext uri="{FF2B5EF4-FFF2-40B4-BE49-F238E27FC236}">
                <a16:creationId xmlns:a16="http://schemas.microsoft.com/office/drawing/2014/main" id="{AA0A0723-25BC-4CAD-9D2A-09B995B9D05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862890" y="1240641"/>
            <a:ext cx="3465208" cy="3803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اللغة العربية بوربوينت (الفعل) للصف الثالث - ملفاتي">
            <a:extLst>
              <a:ext uri="{FF2B5EF4-FFF2-40B4-BE49-F238E27FC236}">
                <a16:creationId xmlns:a16="http://schemas.microsoft.com/office/drawing/2014/main" id="{4A6797D2-4A18-45F7-8BEB-73CA9A07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0"/>
            <a:ext cx="68167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614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243515CB-4862-4CD6-AA79-CC4D0743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EACBD611-1A59-405B-9FBD-476C9062C3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2134" y="2317172"/>
            <a:ext cx="2881690" cy="353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hlinkClick r:id="rId4"/>
            <a:extLst>
              <a:ext uri="{FF2B5EF4-FFF2-40B4-BE49-F238E27FC236}">
                <a16:creationId xmlns:a16="http://schemas.microsoft.com/office/drawing/2014/main" id="{198A6E97-7694-44EB-8B51-2DC5B5209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03" t="17481" r="10831" b="20794"/>
          <a:stretch/>
        </p:blipFill>
        <p:spPr>
          <a:xfrm>
            <a:off x="2709556" y="228601"/>
            <a:ext cx="5880437" cy="3314700"/>
          </a:xfrm>
          <a:prstGeom prst="rect">
            <a:avLst/>
          </a:prstGeom>
        </p:spPr>
      </p:pic>
      <p:sp>
        <p:nvSpPr>
          <p:cNvPr id="5" name="مستطيل مستدير الزوايا 1">
            <a:extLst>
              <a:ext uri="{FF2B5EF4-FFF2-40B4-BE49-F238E27FC236}">
                <a16:creationId xmlns:a16="http://schemas.microsoft.com/office/drawing/2014/main" id="{EB8D6572-4943-4706-ACE7-4B95A5CAB52E}"/>
              </a:ext>
            </a:extLst>
          </p:cNvPr>
          <p:cNvSpPr/>
          <p:nvPr/>
        </p:nvSpPr>
        <p:spPr>
          <a:xfrm>
            <a:off x="126216" y="455684"/>
            <a:ext cx="2457125" cy="12322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4" tIns="34178" rIns="68354" bIns="34178"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C00000"/>
                </a:solidFill>
              </a:rPr>
              <a:t>ألعب وأتعلم </a:t>
            </a:r>
          </a:p>
        </p:txBody>
      </p:sp>
    </p:spTree>
    <p:extLst>
      <p:ext uri="{BB962C8B-B14F-4D97-AF65-F5344CB8AC3E}">
        <p14:creationId xmlns:p14="http://schemas.microsoft.com/office/powerpoint/2010/main" val="1710989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243515CB-4862-4CD6-AA79-CC4D0743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مستطيل 4">
            <a:extLst>
              <a:ext uri="{FF2B5EF4-FFF2-40B4-BE49-F238E27FC236}">
                <a16:creationId xmlns:a16="http://schemas.microsoft.com/office/drawing/2014/main" id="{130F3DB1-3709-453C-8D26-1EFAD0E0C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523" y="589360"/>
            <a:ext cx="458747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400" b="1" dirty="0">
                <a:solidFill>
                  <a:srgbClr val="FF0000"/>
                </a:solidFill>
                <a:latin typeface="Arial" panose="020B0604020202020204" pitchFamily="34" charset="0"/>
              </a:rPr>
              <a:t>أميرتي المفكرة سأعرض عليك مجموعة من الكلمات وحددي الأفعال منها </a:t>
            </a:r>
            <a:endParaRPr lang="ar-SA" altLang="ar-SA" sz="3600" dirty="0">
              <a:latin typeface="Arial" panose="020B0604020202020204" pitchFamily="34" charset="0"/>
            </a:endParaRPr>
          </a:p>
        </p:txBody>
      </p:sp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EACBD611-1A59-405B-9FBD-476C9062C3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2134" y="1444336"/>
            <a:ext cx="3944034" cy="441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4">
            <a:extLst>
              <a:ext uri="{FF2B5EF4-FFF2-40B4-BE49-F238E27FC236}">
                <a16:creationId xmlns:a16="http://schemas.microsoft.com/office/drawing/2014/main" id="{5B8A55DD-6395-4C54-B15F-83ED035B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332" y="3782046"/>
            <a:ext cx="4587478" cy="7694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4400" b="1" dirty="0">
                <a:latin typeface="Arial" panose="020B0604020202020204" pitchFamily="34" charset="0"/>
              </a:rPr>
              <a:t>بنيتي مميزة دائمًا </a:t>
            </a:r>
            <a:endParaRPr lang="ar-SA" altLang="ar-SA" sz="3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42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056800" y="2112273"/>
            <a:ext cx="3465208" cy="38035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8A185DC-CC0D-474A-92FE-5653A4B693CD}"/>
              </a:ext>
            </a:extLst>
          </p:cNvPr>
          <p:cNvSpPr/>
          <p:nvPr/>
        </p:nvSpPr>
        <p:spPr>
          <a:xfrm>
            <a:off x="5017261" y="630684"/>
            <a:ext cx="1773591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عَـادل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B27E1B6-9BE6-43FA-A9C0-A86E848B1363}"/>
              </a:ext>
            </a:extLst>
          </p:cNvPr>
          <p:cNvSpPr/>
          <p:nvPr/>
        </p:nvSpPr>
        <p:spPr>
          <a:xfrm>
            <a:off x="231471" y="2405495"/>
            <a:ext cx="2455823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يَــلْــعَــبُ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16E7296-FB27-4FF5-833A-7C3FAD66B711}"/>
              </a:ext>
            </a:extLst>
          </p:cNvPr>
          <p:cNvSpPr/>
          <p:nvPr/>
        </p:nvSpPr>
        <p:spPr>
          <a:xfrm>
            <a:off x="2491963" y="1027567"/>
            <a:ext cx="1773591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قَــرَأَتْ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F79ECF5-A8C8-4A26-ACBB-1A2EF200C9FA}"/>
              </a:ext>
            </a:extLst>
          </p:cNvPr>
          <p:cNvSpPr/>
          <p:nvPr/>
        </p:nvSpPr>
        <p:spPr>
          <a:xfrm>
            <a:off x="4653568" y="1813719"/>
            <a:ext cx="1773591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ضَـحِـكَ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267B50D-CF4E-486A-9E96-90E93B2A490B}"/>
              </a:ext>
            </a:extLst>
          </p:cNvPr>
          <p:cNvSpPr/>
          <p:nvPr/>
        </p:nvSpPr>
        <p:spPr>
          <a:xfrm>
            <a:off x="131535" y="3587010"/>
            <a:ext cx="2552593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ضَـحِـكَـت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2ADF484-C7DE-4824-BEB8-690B713F7182}"/>
              </a:ext>
            </a:extLst>
          </p:cNvPr>
          <p:cNvSpPr/>
          <p:nvPr/>
        </p:nvSpPr>
        <p:spPr>
          <a:xfrm>
            <a:off x="4000885" y="3159970"/>
            <a:ext cx="2455823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تَــلْــعَــبُ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DB54A87-71FC-493B-AF84-7DF6CBD5FA25}"/>
              </a:ext>
            </a:extLst>
          </p:cNvPr>
          <p:cNvSpPr/>
          <p:nvPr/>
        </p:nvSpPr>
        <p:spPr>
          <a:xfrm>
            <a:off x="261021" y="695748"/>
            <a:ext cx="1773591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الشمس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6CB3D0C-7DF2-4DA5-ACB6-4DC45AE82444}"/>
              </a:ext>
            </a:extLst>
          </p:cNvPr>
          <p:cNvSpPr/>
          <p:nvPr/>
        </p:nvSpPr>
        <p:spPr>
          <a:xfrm>
            <a:off x="2904330" y="4133250"/>
            <a:ext cx="1773591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الوطن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982985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نتيجة بحث الصور عن خلفية اقلام تلوين">
            <a:extLst>
              <a:ext uri="{FF2B5EF4-FFF2-40B4-BE49-F238E27FC236}">
                <a16:creationId xmlns:a16="http://schemas.microsoft.com/office/drawing/2014/main" id="{05916032-4A56-4524-9A80-30B32CA3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4800600" y="4114800"/>
            <a:ext cx="32004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صورة ذات صلة">
            <a:extLst>
              <a:ext uri="{FF2B5EF4-FFF2-40B4-BE49-F238E27FC236}">
                <a16:creationId xmlns:a16="http://schemas.microsoft.com/office/drawing/2014/main" id="{F02BA16D-3318-4950-8BB2-DA3453AE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" y="64027"/>
            <a:ext cx="1657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9">
            <a:extLst>
              <a:ext uri="{FF2B5EF4-FFF2-40B4-BE49-F238E27FC236}">
                <a16:creationId xmlns:a16="http://schemas.microsoft.com/office/drawing/2014/main" id="{E95F0FDD-0CE7-4706-A17E-6B0CD9EA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466" y="186810"/>
            <a:ext cx="2488623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 eaLnBrk="1" hangingPunct="1">
              <a:defRPr/>
            </a:pPr>
            <a:r>
              <a:rPr lang="ar-SA" sz="3300" b="1" dirty="0"/>
              <a:t>دعــــــــــــاء</a:t>
            </a:r>
            <a:endParaRPr lang="en-US" sz="3300" b="1" dirty="0">
              <a:cs typeface="Simplified Arabic" pitchFamily="18" charset="-78"/>
            </a:endParaRPr>
          </a:p>
        </p:txBody>
      </p:sp>
      <p:sp>
        <p:nvSpPr>
          <p:cNvPr id="6" name="Text Box 41">
            <a:extLst>
              <a:ext uri="{FF2B5EF4-FFF2-40B4-BE49-F238E27FC236}">
                <a16:creationId xmlns:a16="http://schemas.microsoft.com/office/drawing/2014/main" id="{FE72E4C1-09D4-42E3-88CB-E5CD402C7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818" y="909756"/>
            <a:ext cx="585008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000" b="1" dirty="0"/>
              <a:t>بسم الله والحمد الله والصلاة والسلام على نبينا محمد صلى الله عليه وسلم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000" b="1" dirty="0"/>
              <a:t> اللهم افتح على قلوبنا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000" b="1" dirty="0"/>
              <a:t> اللهم يا معلم إبراهيم علمنا ويا مفهم سليمان فهمنا وعلمنا ما جهلنا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000" b="1" dirty="0"/>
              <a:t>وانفعنا بما علمتنا وزدنا علما اللهم افتح علينا فتحًا مبينًا</a:t>
            </a:r>
          </a:p>
        </p:txBody>
      </p:sp>
      <p:pic>
        <p:nvPicPr>
          <p:cNvPr id="6150" name="Picture 4" descr="نتيجة بحث الصور عن خلفية اقلام تلوين">
            <a:extLst>
              <a:ext uri="{FF2B5EF4-FFF2-40B4-BE49-F238E27FC236}">
                <a16:creationId xmlns:a16="http://schemas.microsoft.com/office/drawing/2014/main" id="{CC3993AF-99FC-46EF-BA58-5BA5F658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>
            <a:fillRect/>
          </a:stretch>
        </p:blipFill>
        <p:spPr bwMode="auto">
          <a:xfrm>
            <a:off x="1257300" y="4114800"/>
            <a:ext cx="34861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9">
            <a:hlinkClick r:id="rId6" action="ppaction://hlinksldjump"/>
            <a:extLst>
              <a:ext uri="{FF2B5EF4-FFF2-40B4-BE49-F238E27FC236}">
                <a16:creationId xmlns:a16="http://schemas.microsoft.com/office/drawing/2014/main" id="{43C18725-BDEE-4842-A41A-CDDD51B00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998" y="3607408"/>
            <a:ext cx="626335" cy="6263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6352"/>
            <a:ext cx="913288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8A185DC-CC0D-474A-92FE-5653A4B693CD}"/>
              </a:ext>
            </a:extLst>
          </p:cNvPr>
          <p:cNvSpPr/>
          <p:nvPr/>
        </p:nvSpPr>
        <p:spPr>
          <a:xfrm>
            <a:off x="3264959" y="527873"/>
            <a:ext cx="232903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فعل ماض </a:t>
            </a:r>
            <a:endParaRPr lang="ar-SA" sz="2000" b="1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B27E1B6-9BE6-43FA-A9C0-A86E848B1363}"/>
              </a:ext>
            </a:extLst>
          </p:cNvPr>
          <p:cNvSpPr/>
          <p:nvPr/>
        </p:nvSpPr>
        <p:spPr>
          <a:xfrm>
            <a:off x="7047117" y="2806268"/>
            <a:ext cx="1689767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يَــلْــعَــبُ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F79ECF5-A8C8-4A26-ACBB-1A2EF200C9FA}"/>
              </a:ext>
            </a:extLst>
          </p:cNvPr>
          <p:cNvSpPr/>
          <p:nvPr/>
        </p:nvSpPr>
        <p:spPr>
          <a:xfrm>
            <a:off x="7068073" y="3795366"/>
            <a:ext cx="1689767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ضَـحِـكَ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267B50D-CF4E-486A-9E96-90E93B2A490B}"/>
              </a:ext>
            </a:extLst>
          </p:cNvPr>
          <p:cNvSpPr/>
          <p:nvPr/>
        </p:nvSpPr>
        <p:spPr>
          <a:xfrm>
            <a:off x="6988041" y="1855013"/>
            <a:ext cx="1849833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ضَـحِـكَـت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2ADF484-C7DE-4824-BEB8-690B713F7182}"/>
              </a:ext>
            </a:extLst>
          </p:cNvPr>
          <p:cNvSpPr/>
          <p:nvPr/>
        </p:nvSpPr>
        <p:spPr>
          <a:xfrm>
            <a:off x="7026164" y="912594"/>
            <a:ext cx="1773591" cy="854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تَــلْــعَــبُ</a:t>
            </a:r>
            <a:r>
              <a:rPr lang="ar-SA" sz="49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F46DB6-02B0-46B5-AFA1-137D03BCBCDC}"/>
              </a:ext>
            </a:extLst>
          </p:cNvPr>
          <p:cNvSpPr/>
          <p:nvPr/>
        </p:nvSpPr>
        <p:spPr>
          <a:xfrm>
            <a:off x="231471" y="527873"/>
            <a:ext cx="281313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فعل مضارع </a:t>
            </a:r>
            <a:endParaRPr lang="ar-SA" sz="1800" b="1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489554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83951E-6 L -0.36493 -0.022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216 L -0.34375 -0.008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70243 0.10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22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68576 0.04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88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9"/>
            <a:ext cx="913288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8A185DC-CC0D-474A-92FE-5653A4B693CD}"/>
              </a:ext>
            </a:extLst>
          </p:cNvPr>
          <p:cNvSpPr/>
          <p:nvPr/>
        </p:nvSpPr>
        <p:spPr>
          <a:xfrm>
            <a:off x="176645" y="211716"/>
            <a:ext cx="28990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فعل ماض </a:t>
            </a:r>
            <a:endParaRPr lang="ar-SA" sz="2000" b="1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F46DB6-02B0-46B5-AFA1-137D03BCBCDC}"/>
              </a:ext>
            </a:extLst>
          </p:cNvPr>
          <p:cNvSpPr/>
          <p:nvPr/>
        </p:nvSpPr>
        <p:spPr>
          <a:xfrm>
            <a:off x="4123417" y="151557"/>
            <a:ext cx="47611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فعل مضارع </a:t>
            </a:r>
            <a:endParaRPr lang="ar-SA" sz="1800" b="1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اللغة العربية أفعال من الواقع للصف الأول - ملفاتي">
            <a:extLst>
              <a:ext uri="{FF2B5EF4-FFF2-40B4-BE49-F238E27FC236}">
                <a16:creationId xmlns:a16="http://schemas.microsoft.com/office/drawing/2014/main" id="{44C75FF5-DD0B-484B-9B00-58EA365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3"/>
          <a:stretch/>
        </p:blipFill>
        <p:spPr bwMode="auto">
          <a:xfrm>
            <a:off x="6365874" y="822317"/>
            <a:ext cx="2518683" cy="314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أهي بنت ترسم ام بنت مرسومة؟">
            <a:extLst>
              <a:ext uri="{FF2B5EF4-FFF2-40B4-BE49-F238E27FC236}">
                <a16:creationId xmlns:a16="http://schemas.microsoft.com/office/drawing/2014/main" id="{2C97269C-FDEA-48FD-B3F9-BE800B751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17" y="832858"/>
            <a:ext cx="2231344" cy="314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F96839BB-EA2E-4211-9DAB-E705644F928D}"/>
              </a:ext>
            </a:extLst>
          </p:cNvPr>
          <p:cNvSpPr/>
          <p:nvPr/>
        </p:nvSpPr>
        <p:spPr>
          <a:xfrm>
            <a:off x="6738419" y="4003279"/>
            <a:ext cx="1773591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</a:t>
            </a:r>
            <a:r>
              <a:rPr lang="ar-SA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رْسُـمُ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9659200-D93E-43FE-BCA5-E2D75AAFD39B}"/>
              </a:ext>
            </a:extLst>
          </p:cNvPr>
          <p:cNvSpPr/>
          <p:nvPr/>
        </p:nvSpPr>
        <p:spPr>
          <a:xfrm>
            <a:off x="4352293" y="4044760"/>
            <a:ext cx="1773591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تَـ</a:t>
            </a:r>
            <a:r>
              <a:rPr lang="ar-SA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رْسُـمُ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3F2B8D4-4E76-4636-9ABC-8D2CAF0AAEA3}"/>
              </a:ext>
            </a:extLst>
          </p:cNvPr>
          <p:cNvSpPr/>
          <p:nvPr/>
        </p:nvSpPr>
        <p:spPr>
          <a:xfrm>
            <a:off x="562755" y="1246224"/>
            <a:ext cx="20801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رَسَــمَ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F49469D-133B-4510-A310-ADE09A897432}"/>
              </a:ext>
            </a:extLst>
          </p:cNvPr>
          <p:cNvSpPr/>
          <p:nvPr/>
        </p:nvSpPr>
        <p:spPr>
          <a:xfrm>
            <a:off x="569495" y="2720032"/>
            <a:ext cx="20801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رَسَــمَـ</a:t>
            </a:r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ar-SA" sz="3600" b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347249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99"/>
            <a:ext cx="913288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8A185DC-CC0D-474A-92FE-5653A4B693CD}"/>
              </a:ext>
            </a:extLst>
          </p:cNvPr>
          <p:cNvSpPr/>
          <p:nvPr/>
        </p:nvSpPr>
        <p:spPr>
          <a:xfrm>
            <a:off x="176645" y="211716"/>
            <a:ext cx="28990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فعل ماض </a:t>
            </a:r>
            <a:endParaRPr lang="ar-SA" sz="2000" b="1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F46DB6-02B0-46B5-AFA1-137D03BCBCDC}"/>
              </a:ext>
            </a:extLst>
          </p:cNvPr>
          <p:cNvSpPr/>
          <p:nvPr/>
        </p:nvSpPr>
        <p:spPr>
          <a:xfrm>
            <a:off x="4123417" y="151557"/>
            <a:ext cx="47611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فعل مضارع </a:t>
            </a:r>
            <a:endParaRPr lang="ar-SA" sz="1800" b="1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96839BB-EA2E-4211-9DAB-E705644F928D}"/>
              </a:ext>
            </a:extLst>
          </p:cNvPr>
          <p:cNvSpPr/>
          <p:nvPr/>
        </p:nvSpPr>
        <p:spPr>
          <a:xfrm>
            <a:off x="6738419" y="4003279"/>
            <a:ext cx="1773591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</a:t>
            </a:r>
            <a:r>
              <a:rPr lang="ar-SA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أْكُــلُ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9659200-D93E-43FE-BCA5-E2D75AAFD39B}"/>
              </a:ext>
            </a:extLst>
          </p:cNvPr>
          <p:cNvSpPr/>
          <p:nvPr/>
        </p:nvSpPr>
        <p:spPr>
          <a:xfrm>
            <a:off x="4352293" y="4044760"/>
            <a:ext cx="1773591" cy="7848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تَـ</a:t>
            </a:r>
            <a:r>
              <a:rPr lang="ar-SA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أْكُــلُ</a:t>
            </a:r>
            <a:endParaRPr lang="ar-SA" sz="3600" b="1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3F2B8D4-4E76-4636-9ABC-8D2CAF0AAEA3}"/>
              </a:ext>
            </a:extLst>
          </p:cNvPr>
          <p:cNvSpPr/>
          <p:nvPr/>
        </p:nvSpPr>
        <p:spPr>
          <a:xfrm>
            <a:off x="562755" y="1246224"/>
            <a:ext cx="20801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أَكَـــلَ</a:t>
            </a:r>
            <a:endParaRPr lang="ar-SA" sz="3600" b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F49469D-133B-4510-A310-ADE09A897432}"/>
              </a:ext>
            </a:extLst>
          </p:cNvPr>
          <p:cNvSpPr/>
          <p:nvPr/>
        </p:nvSpPr>
        <p:spPr>
          <a:xfrm>
            <a:off x="569495" y="2720032"/>
            <a:ext cx="20801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أَكَــلَـ</a:t>
            </a:r>
            <a:r>
              <a:rPr lang="ar-SA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ـتْ</a:t>
            </a:r>
            <a:endParaRPr lang="ar-SA" sz="36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2" descr="صور أفعال | مدونة جنى للأطفال">
            <a:extLst>
              <a:ext uri="{FF2B5EF4-FFF2-40B4-BE49-F238E27FC236}">
                <a16:creationId xmlns:a16="http://schemas.microsoft.com/office/drawing/2014/main" id="{273616F6-3712-427B-991B-82D52B85D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7"/>
          <a:stretch/>
        </p:blipFill>
        <p:spPr bwMode="auto">
          <a:xfrm>
            <a:off x="6388676" y="1145861"/>
            <a:ext cx="2710295" cy="2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تغذية الطفل - كيف ازيد وزن طفلي - 20 نصيحة هامة لكل أم وأب للأهتمام بتغذية  أطفالهم">
            <a:extLst>
              <a:ext uri="{FF2B5EF4-FFF2-40B4-BE49-F238E27FC236}">
                <a16:creationId xmlns:a16="http://schemas.microsoft.com/office/drawing/2014/main" id="{9DE8B586-6DB2-4C68-A584-09AC444CA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/>
          <a:stretch/>
        </p:blipFill>
        <p:spPr bwMode="auto">
          <a:xfrm>
            <a:off x="3541629" y="1145860"/>
            <a:ext cx="2813131" cy="2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567729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243515CB-4862-4CD6-AA79-CC4D0743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وسيلة شرح بيضاوية 3">
            <a:extLst>
              <a:ext uri="{FF2B5EF4-FFF2-40B4-BE49-F238E27FC236}">
                <a16:creationId xmlns:a16="http://schemas.microsoft.com/office/drawing/2014/main" id="{3D2723E2-4986-4195-94E0-2F1129B04423}"/>
              </a:ext>
            </a:extLst>
          </p:cNvPr>
          <p:cNvSpPr/>
          <p:nvPr/>
        </p:nvSpPr>
        <p:spPr>
          <a:xfrm rot="19780298">
            <a:off x="3965973" y="213122"/>
            <a:ext cx="3815953" cy="3913584"/>
          </a:xfrm>
          <a:prstGeom prst="wedgeEllipseCallout">
            <a:avLst>
              <a:gd name="adj1" fmla="val -69925"/>
              <a:gd name="adj2" fmla="val -496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050" dirty="0"/>
          </a:p>
        </p:txBody>
      </p:sp>
      <p:sp>
        <p:nvSpPr>
          <p:cNvPr id="35844" name="مستطيل 4">
            <a:extLst>
              <a:ext uri="{FF2B5EF4-FFF2-40B4-BE49-F238E27FC236}">
                <a16:creationId xmlns:a16="http://schemas.microsoft.com/office/drawing/2014/main" id="{130F3DB1-3709-453C-8D26-1EFAD0E0C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523" y="589360"/>
            <a:ext cx="4587478" cy="274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8625" b="1" dirty="0">
                <a:solidFill>
                  <a:srgbClr val="FF0000"/>
                </a:solidFill>
                <a:latin typeface="Arial" panose="020B0604020202020204" pitchFamily="34" charset="0"/>
              </a:rPr>
              <a:t>الفعل الماضي</a:t>
            </a:r>
            <a:endParaRPr lang="ar-SA" altLang="ar-SA" sz="7200" dirty="0">
              <a:latin typeface="Arial" panose="020B0604020202020204" pitchFamily="34" charset="0"/>
            </a:endParaRPr>
          </a:p>
        </p:txBody>
      </p:sp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EACBD611-1A59-405B-9FBD-476C9062C3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30" y="706583"/>
            <a:ext cx="3944034" cy="4148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221CB510-BCF9-441C-B75F-8EDDC749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408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F8BDE4A-C658-4B03-BB2F-9B364E42368E}"/>
              </a:ext>
            </a:extLst>
          </p:cNvPr>
          <p:cNvSpPr/>
          <p:nvPr/>
        </p:nvSpPr>
        <p:spPr>
          <a:xfrm>
            <a:off x="234557" y="-114408"/>
            <a:ext cx="8470810" cy="2489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FF0000"/>
                </a:solidFill>
              </a:rPr>
              <a:t>الفعل الماضي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3600" b="1" dirty="0">
                <a:solidFill>
                  <a:schemeClr val="tx1"/>
                </a:solidFill>
              </a:rPr>
              <a:t>يدل على حدث وقع في الزمن الماضي (وقع وانتهى ).</a:t>
            </a:r>
          </a:p>
          <a:p>
            <a:pPr algn="ctr">
              <a:defRPr/>
            </a:pPr>
            <a:r>
              <a:rPr lang="ar-SA" sz="825" dirty="0">
                <a:solidFill>
                  <a:schemeClr val="tx1"/>
                </a:solidFill>
              </a:rPr>
              <a:t> </a:t>
            </a:r>
            <a:endParaRPr lang="ar-SA" sz="105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8768B27-B63F-4334-BBB3-5A101530C09D}"/>
              </a:ext>
            </a:extLst>
          </p:cNvPr>
          <p:cNvSpPr/>
          <p:nvPr/>
        </p:nvSpPr>
        <p:spPr>
          <a:xfrm>
            <a:off x="11113" y="-6682"/>
            <a:ext cx="2293937" cy="6001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3300" b="1" dirty="0">
                <a:ln w="11430"/>
                <a:solidFill>
                  <a:srgbClr val="CC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مهارة التوضيح</a:t>
            </a:r>
          </a:p>
        </p:txBody>
      </p:sp>
      <p:pic>
        <p:nvPicPr>
          <p:cNvPr id="9" name="Google Shape;93;p14">
            <a:extLst>
              <a:ext uri="{FF2B5EF4-FFF2-40B4-BE49-F238E27FC236}">
                <a16:creationId xmlns:a16="http://schemas.microsoft.com/office/drawing/2014/main" id="{FBC0E7DF-B363-4A16-9F18-A2C7A09CAA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8551" y="1901536"/>
            <a:ext cx="3944034" cy="3587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4E66D67-DDB4-4630-A55C-B47FDC7DF435}"/>
              </a:ext>
            </a:extLst>
          </p:cNvPr>
          <p:cNvSpPr/>
          <p:nvPr/>
        </p:nvSpPr>
        <p:spPr>
          <a:xfrm>
            <a:off x="2066912" y="2667814"/>
            <a:ext cx="4999061" cy="136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002060"/>
                </a:solidFill>
              </a:rPr>
              <a:t>شرب</a:t>
            </a: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</a:rPr>
              <a:t>ت</a:t>
            </a:r>
            <a:r>
              <a:rPr lang="ar-SA" sz="4400" b="1" dirty="0">
                <a:solidFill>
                  <a:srgbClr val="FF0000"/>
                </a:solidFill>
              </a:rPr>
              <a:t> فاطمة الحليب</a:t>
            </a:r>
          </a:p>
          <a:p>
            <a:pPr algn="ctr">
              <a:defRPr/>
            </a:pPr>
            <a:endParaRPr lang="ar-SA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4400" b="1" dirty="0">
                <a:solidFill>
                  <a:srgbClr val="002060"/>
                </a:solidFill>
              </a:rPr>
              <a:t>شرب</a:t>
            </a:r>
            <a:r>
              <a:rPr lang="ar-SA" sz="4400" b="1" dirty="0">
                <a:solidFill>
                  <a:srgbClr val="FF0000"/>
                </a:solidFill>
              </a:rPr>
              <a:t> خالد الحليب  </a:t>
            </a:r>
            <a:endParaRPr lang="ar-SA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25" dirty="0">
                <a:solidFill>
                  <a:schemeClr val="tx1"/>
                </a:solidFill>
              </a:rPr>
              <a:t> </a:t>
            </a:r>
            <a:endParaRPr lang="ar-SA" sz="1050" dirty="0">
              <a:solidFill>
                <a:schemeClr val="tx1"/>
              </a:solidFill>
            </a:endParaRPr>
          </a:p>
        </p:txBody>
      </p:sp>
      <p:pic>
        <p:nvPicPr>
          <p:cNvPr id="1028" name="Picture 4" descr="ما الكمية التي يحتاجها طفلك من الحليب يومياً | مجلة سيدتي">
            <a:extLst>
              <a:ext uri="{FF2B5EF4-FFF2-40B4-BE49-F238E27FC236}">
                <a16:creationId xmlns:a16="http://schemas.microsoft.com/office/drawing/2014/main" id="{B3F20AFE-8E9E-4EC9-872B-81FE6F8C1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25" y="3360767"/>
            <a:ext cx="2075597" cy="128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أساطير كاذبة حول الحليب - تغذية - 2020">
            <a:extLst>
              <a:ext uri="{FF2B5EF4-FFF2-40B4-BE49-F238E27FC236}">
                <a16:creationId xmlns:a16="http://schemas.microsoft.com/office/drawing/2014/main" id="{8B4E9CFD-9BDA-499B-83CF-C340E76C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111" l="2399" r="89668">
                        <a14:foregroundMark x1="74908" y1="13611" x2="78229" y2="19722"/>
                        <a14:foregroundMark x1="80627" y1="16944" x2="45572" y2="12222"/>
                        <a14:foregroundMark x1="77860" y1="13056" x2="72509" y2="68333"/>
                        <a14:foregroundMark x1="23063" y1="83889" x2="10886" y2="63889"/>
                        <a14:foregroundMark x1="24723" y1="61667" x2="18081" y2="89722"/>
                        <a14:foregroundMark x1="17159" y1="62778" x2="11070" y2="56944"/>
                        <a14:foregroundMark x1="27491" y1="68333" x2="22694" y2="96111"/>
                        <a14:foregroundMark x1="25830" y1="71111" x2="12177" y2="80556"/>
                        <a14:foregroundMark x1="18450" y1="79167" x2="16421" y2="74722"/>
                        <a14:foregroundMark x1="26937" y1="67500" x2="13653" y2="83056"/>
                        <a14:foregroundMark x1="13653" y1="83056" x2="27860" y2="65833"/>
                        <a14:backgroundMark x1="82472" y1="30278" x2="72509" y2="10556"/>
                        <a14:backgroundMark x1="27675" y1="66944" x2="14760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25" y="1951601"/>
            <a:ext cx="2075597" cy="13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243515CB-4862-4CD6-AA79-CC4D0743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وسيلة شرح بيضاوية 3">
            <a:extLst>
              <a:ext uri="{FF2B5EF4-FFF2-40B4-BE49-F238E27FC236}">
                <a16:creationId xmlns:a16="http://schemas.microsoft.com/office/drawing/2014/main" id="{3D2723E2-4986-4195-94E0-2F1129B04423}"/>
              </a:ext>
            </a:extLst>
          </p:cNvPr>
          <p:cNvSpPr/>
          <p:nvPr/>
        </p:nvSpPr>
        <p:spPr>
          <a:xfrm rot="19780298">
            <a:off x="3965973" y="213122"/>
            <a:ext cx="3815953" cy="3913584"/>
          </a:xfrm>
          <a:prstGeom prst="wedgeEllipseCallout">
            <a:avLst>
              <a:gd name="adj1" fmla="val -69925"/>
              <a:gd name="adj2" fmla="val -496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1050" dirty="0"/>
          </a:p>
        </p:txBody>
      </p:sp>
      <p:sp>
        <p:nvSpPr>
          <p:cNvPr id="35844" name="مستطيل 4">
            <a:extLst>
              <a:ext uri="{FF2B5EF4-FFF2-40B4-BE49-F238E27FC236}">
                <a16:creationId xmlns:a16="http://schemas.microsoft.com/office/drawing/2014/main" id="{130F3DB1-3709-453C-8D26-1EFAD0E0C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523" y="589360"/>
            <a:ext cx="4587478" cy="274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8625" b="1" dirty="0">
                <a:solidFill>
                  <a:srgbClr val="FF0000"/>
                </a:solidFill>
                <a:latin typeface="Arial" panose="020B0604020202020204" pitchFamily="34" charset="0"/>
              </a:rPr>
              <a:t>الفعل المضارع</a:t>
            </a:r>
            <a:endParaRPr lang="ar-SA" altLang="ar-SA" sz="7200" dirty="0">
              <a:latin typeface="Arial" panose="020B0604020202020204" pitchFamily="34" charset="0"/>
            </a:endParaRPr>
          </a:p>
        </p:txBody>
      </p:sp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EACBD611-1A59-405B-9FBD-476C9062C3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30" y="706583"/>
            <a:ext cx="3944034" cy="414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526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221CB510-BCF9-441C-B75F-8EDDC749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408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F8BDE4A-C658-4B03-BB2F-9B364E42368E}"/>
              </a:ext>
            </a:extLst>
          </p:cNvPr>
          <p:cNvSpPr/>
          <p:nvPr/>
        </p:nvSpPr>
        <p:spPr>
          <a:xfrm>
            <a:off x="234557" y="-114408"/>
            <a:ext cx="8470810" cy="2489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FF0000"/>
                </a:solidFill>
              </a:rPr>
              <a:t>الفعل المضارع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3600" b="1" dirty="0">
                <a:solidFill>
                  <a:schemeClr val="tx1"/>
                </a:solidFill>
              </a:rPr>
              <a:t>يدل على حدث وقع في الزمن الحالي أو في المستقبل  (وقع ولم ينتهي ).</a:t>
            </a:r>
          </a:p>
          <a:p>
            <a:pPr algn="ctr">
              <a:defRPr/>
            </a:pPr>
            <a:r>
              <a:rPr lang="ar-SA" sz="825" dirty="0">
                <a:solidFill>
                  <a:schemeClr val="tx1"/>
                </a:solidFill>
              </a:rPr>
              <a:t> </a:t>
            </a:r>
            <a:endParaRPr lang="ar-SA" sz="1050" dirty="0">
              <a:solidFill>
                <a:schemeClr val="tx1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8768B27-B63F-4334-BBB3-5A101530C09D}"/>
              </a:ext>
            </a:extLst>
          </p:cNvPr>
          <p:cNvSpPr/>
          <p:nvPr/>
        </p:nvSpPr>
        <p:spPr>
          <a:xfrm>
            <a:off x="11113" y="-144948"/>
            <a:ext cx="2293937" cy="6001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3300" b="1" dirty="0">
                <a:ln w="11430"/>
                <a:solidFill>
                  <a:srgbClr val="CC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مهارة التوضيح</a:t>
            </a:r>
          </a:p>
        </p:txBody>
      </p:sp>
      <p:pic>
        <p:nvPicPr>
          <p:cNvPr id="9" name="Google Shape;93;p14">
            <a:extLst>
              <a:ext uri="{FF2B5EF4-FFF2-40B4-BE49-F238E27FC236}">
                <a16:creationId xmlns:a16="http://schemas.microsoft.com/office/drawing/2014/main" id="{FBC0E7DF-B363-4A16-9F18-A2C7A09CAA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6737" y="1246910"/>
            <a:ext cx="3453227" cy="4021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4E66D67-DDB4-4630-A55C-B47FDC7DF435}"/>
              </a:ext>
            </a:extLst>
          </p:cNvPr>
          <p:cNvSpPr/>
          <p:nvPr/>
        </p:nvSpPr>
        <p:spPr>
          <a:xfrm>
            <a:off x="1840989" y="2631328"/>
            <a:ext cx="4999061" cy="1685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</a:rPr>
              <a:t>تَـ</a:t>
            </a:r>
            <a:r>
              <a:rPr lang="ar-SA" sz="4400" b="1" dirty="0">
                <a:solidFill>
                  <a:srgbClr val="0070C0"/>
                </a:solidFill>
              </a:rPr>
              <a:t>ـشْـرَبُ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>
                <a:solidFill>
                  <a:schemeClr val="tx1"/>
                </a:solidFill>
              </a:rPr>
              <a:t>سِهَام الْحَـلِـيب.</a:t>
            </a:r>
          </a:p>
          <a:p>
            <a:pPr algn="ctr">
              <a:defRPr/>
            </a:pPr>
            <a:endParaRPr lang="ar-SA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</a:rPr>
              <a:t>يَــ</a:t>
            </a:r>
            <a:r>
              <a:rPr lang="ar-SA" sz="4400" b="1" dirty="0">
                <a:solidFill>
                  <a:srgbClr val="0070C0"/>
                </a:solidFill>
              </a:rPr>
              <a:t>شْـرَبُ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b="1" dirty="0">
                <a:solidFill>
                  <a:schemeClr val="tx1"/>
                </a:solidFill>
              </a:rPr>
              <a:t>خَالِـد الْحلِـيـب.  </a:t>
            </a:r>
            <a:endParaRPr lang="ar-SA" sz="2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25" dirty="0">
                <a:solidFill>
                  <a:schemeClr val="tx1"/>
                </a:solidFill>
              </a:rPr>
              <a:t> </a:t>
            </a:r>
            <a:endParaRPr lang="ar-SA" sz="1050" dirty="0">
              <a:solidFill>
                <a:schemeClr val="tx1"/>
              </a:solidFill>
            </a:endParaRPr>
          </a:p>
        </p:txBody>
      </p:sp>
      <p:pic>
        <p:nvPicPr>
          <p:cNvPr id="1026" name="Picture 2" descr="كيف تنظمين نوم طفلك استعداداً للعودة إلى المدرسة؟">
            <a:extLst>
              <a:ext uri="{FF2B5EF4-FFF2-40B4-BE49-F238E27FC236}">
                <a16:creationId xmlns:a16="http://schemas.microsoft.com/office/drawing/2014/main" id="{748533ED-EB44-4DD9-8603-E266E921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24" l="469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09" y="1801843"/>
            <a:ext cx="2080527" cy="138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24NEWS - دراسة: عدم شرب الحليب يؤثر على نمو طول الأطفال">
            <a:extLst>
              <a:ext uri="{FF2B5EF4-FFF2-40B4-BE49-F238E27FC236}">
                <a16:creationId xmlns:a16="http://schemas.microsoft.com/office/drawing/2014/main" id="{A3590A0F-F3B3-4730-BC6D-EB05A9B1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44" b="92778" l="9892" r="91654">
                        <a14:foregroundMark x1="67697" y1="81389" x2="15147" y2="34444"/>
                        <a14:foregroundMark x1="91654" y1="92222" x2="75734" y2="84444"/>
                        <a14:foregroundMark x1="61824" y1="77500" x2="42504" y2="90278"/>
                        <a14:foregroundMark x1="70634" y1="87500" x2="47141" y2="92778"/>
                        <a14:foregroundMark x1="45595" y1="66944" x2="44049" y2="81944"/>
                        <a14:foregroundMark x1="61978" y1="4444" x2="47604" y2="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01" y="3116477"/>
            <a:ext cx="2534624" cy="14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6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4A80A133-3E79-409B-BB6C-D7F6DF10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880CFB8-0669-4F63-805B-F656778F2E58}"/>
              </a:ext>
            </a:extLst>
          </p:cNvPr>
          <p:cNvSpPr/>
          <p:nvPr/>
        </p:nvSpPr>
        <p:spPr>
          <a:xfrm>
            <a:off x="114299" y="0"/>
            <a:ext cx="9018587" cy="1281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1100" b="1" dirty="0"/>
              <a:t>الدرس : مدينة الرياض  والملك الشجاع                                                                                            الإستراتيجية : أعط واحدة وخذ واحدة. </a:t>
            </a:r>
          </a:p>
          <a:p>
            <a:pPr algn="ctr">
              <a:defRPr/>
            </a:pPr>
            <a:endParaRPr lang="en-US" sz="1100" dirty="0"/>
          </a:p>
          <a:p>
            <a:pPr algn="ctr">
              <a:defRPr/>
            </a:pPr>
            <a:r>
              <a:rPr lang="ar-SA" sz="1600" b="1" dirty="0"/>
              <a:t>الهدف :</a:t>
            </a:r>
            <a:r>
              <a:rPr lang="ar-SA" sz="1600" b="1" dirty="0">
                <a:cs typeface="Times New Roman" pitchFamily="18" charset="0"/>
              </a:rPr>
              <a:t> تحويل الفعل من المضارع للماضي </a:t>
            </a:r>
            <a:endParaRPr lang="ar-SA" sz="1600" b="1" dirty="0"/>
          </a:p>
          <a:p>
            <a:pPr algn="ctr">
              <a:defRPr/>
            </a:pPr>
            <a:r>
              <a:rPr lang="ar-SA" sz="1100" b="1" dirty="0"/>
              <a:t>الزمن :  دقيقة .                                                                                                                                       آلية التنفيذ : تعاوني </a:t>
            </a:r>
            <a:r>
              <a:rPr lang="ar-SA" sz="1100" b="1" dirty="0">
                <a:latin typeface="Arial" pitchFamily="34" charset="0"/>
                <a:ea typeface="Arial" pitchFamily="34" charset="0"/>
              </a:rPr>
              <a:t>( فردي - ثنائي)</a:t>
            </a:r>
          </a:p>
          <a:p>
            <a:pPr algn="ctr">
              <a:defRPr/>
            </a:pPr>
            <a:r>
              <a:rPr lang="ar-SA" sz="2000" b="1" dirty="0">
                <a:solidFill>
                  <a:schemeClr val="tx1"/>
                </a:solidFill>
              </a:rPr>
              <a:t>تلميذتي المفكرة تعاوني مع  صديقتك  واذكر الفعل المناسب ثم سجليه في الدردشة:</a:t>
            </a:r>
            <a:endParaRPr lang="ar-SA" sz="2000" b="1" dirty="0">
              <a:solidFill>
                <a:schemeClr val="tx1"/>
              </a:solidFill>
              <a:latin typeface="Arial" pitchFamily="34" charset="0"/>
              <a:ea typeface="Arial" pitchFamily="34" charset="0"/>
            </a:endParaRPr>
          </a:p>
          <a:p>
            <a:pPr>
              <a:defRPr/>
            </a:pPr>
            <a:endParaRPr lang="ar-SA" sz="825" b="1" dirty="0">
              <a:latin typeface="Arial" pitchFamily="34" charset="0"/>
              <a:ea typeface="Arial" pitchFamily="34" charset="0"/>
            </a:endParaRP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AC55FC72-DC21-443E-8D19-93261EDBA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352206"/>
              </p:ext>
            </p:extLst>
          </p:nvPr>
        </p:nvGraphicFramePr>
        <p:xfrm>
          <a:off x="1303735" y="1607344"/>
          <a:ext cx="6482953" cy="301060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089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3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510">
                <a:tc>
                  <a:txBody>
                    <a:bodyPr/>
                    <a:lstStyle/>
                    <a:p>
                      <a:pPr algn="ctr" rtl="1"/>
                      <a:r>
                        <a:rPr lang="ar-SA" sz="2700" b="1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أعط واحدة( فعل مضارع)</a:t>
                      </a:r>
                    </a:p>
                  </a:txBody>
                  <a:tcPr marL="68579" marR="68579" marT="34295" marB="3429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700" b="1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خــذ</a:t>
                      </a:r>
                      <a:r>
                        <a:rPr lang="ar-SA" sz="2700" b="1" baseline="0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lang="ar-SA" sz="2700" b="1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واحدة ( فعل ماض)</a:t>
                      </a:r>
                    </a:p>
                  </a:txBody>
                  <a:tcPr marL="68579" marR="68579" marT="34295" marB="3429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0537">
                <a:tc>
                  <a:txBody>
                    <a:bodyPr/>
                    <a:lstStyle/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0"/>
                      <a:endParaRPr lang="ar-SA" sz="2700" b="1" dirty="0">
                        <a:latin typeface="Calibri" pitchFamily="34" charset="0"/>
                      </a:endParaRPr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</a:txBody>
                  <a:tcPr marL="68579" marR="68579" marT="34295" marB="34295"/>
                </a:tc>
                <a:tc>
                  <a:txBody>
                    <a:bodyPr/>
                    <a:lstStyle/>
                    <a:p>
                      <a:pPr algn="ctr" rtl="1"/>
                      <a:endParaRPr lang="ar-SA" sz="3300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33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  <a:p>
                      <a:pPr algn="ctr"/>
                      <a:endParaRPr lang="ar-SA" sz="2700" b="1" dirty="0">
                        <a:latin typeface="Calibri" pitchFamily="34" charset="0"/>
                      </a:endParaRPr>
                    </a:p>
                    <a:p>
                      <a:pPr algn="ctr"/>
                      <a:endParaRPr lang="ar-SA" sz="900" b="1" dirty="0">
                        <a:latin typeface="Calibri" pitchFamily="34" charset="0"/>
                      </a:endParaRPr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</a:txBody>
                  <a:tcPr marL="68579" marR="68579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6" name="Picture 4" descr="بطاقات رووووعة للتخاطب عن الأفعال... - تدريس الصف الأول الابتدائي | Facebook">
            <a:extLst>
              <a:ext uri="{FF2B5EF4-FFF2-40B4-BE49-F238E27FC236}">
                <a16:creationId xmlns:a16="http://schemas.microsoft.com/office/drawing/2014/main" id="{54E38786-BFF4-49CE-8917-A31A51CB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54" y="2202729"/>
            <a:ext cx="20574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متى أبدأ في غسل أسنان طفلي وما المعجون المناسب؟ | سوبر ماما">
            <a:extLst>
              <a:ext uri="{FF2B5EF4-FFF2-40B4-BE49-F238E27FC236}">
                <a16:creationId xmlns:a16="http://schemas.microsoft.com/office/drawing/2014/main" id="{3629F5C1-098B-4B0F-A831-9FBDB84E7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5"/>
          <a:stretch/>
        </p:blipFill>
        <p:spPr bwMode="auto">
          <a:xfrm>
            <a:off x="2001120" y="2138062"/>
            <a:ext cx="1840922" cy="234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4A80A133-3E79-409B-BB6C-D7F6DF10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880CFB8-0669-4F63-805B-F656778F2E58}"/>
              </a:ext>
            </a:extLst>
          </p:cNvPr>
          <p:cNvSpPr/>
          <p:nvPr/>
        </p:nvSpPr>
        <p:spPr>
          <a:xfrm>
            <a:off x="114299" y="0"/>
            <a:ext cx="9018587" cy="1281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1100" b="1" dirty="0"/>
              <a:t>الدرس : مدينة الرياض  والملك الشجاع                                                                                            الإستراتيجية : أعط واحدة وخذ واحدة. </a:t>
            </a:r>
          </a:p>
          <a:p>
            <a:pPr algn="ctr">
              <a:defRPr/>
            </a:pPr>
            <a:endParaRPr lang="en-US" sz="1100" dirty="0"/>
          </a:p>
          <a:p>
            <a:pPr algn="ctr">
              <a:defRPr/>
            </a:pPr>
            <a:r>
              <a:rPr lang="ar-SA" sz="1600" b="1" dirty="0"/>
              <a:t>الهدف :</a:t>
            </a:r>
            <a:r>
              <a:rPr lang="ar-SA" sz="1600" b="1" dirty="0">
                <a:cs typeface="Times New Roman" pitchFamily="18" charset="0"/>
              </a:rPr>
              <a:t> تحويل الفعل من المضارع للماضي </a:t>
            </a:r>
            <a:endParaRPr lang="ar-SA" sz="1600" b="1" dirty="0"/>
          </a:p>
          <a:p>
            <a:pPr algn="ctr">
              <a:defRPr/>
            </a:pPr>
            <a:r>
              <a:rPr lang="ar-SA" sz="1100" b="1" dirty="0"/>
              <a:t>الزمن :  دقيقة .                                                                                                                                       آلية التنفيذ : تعاوني </a:t>
            </a:r>
            <a:r>
              <a:rPr lang="ar-SA" sz="1100" b="1" dirty="0">
                <a:latin typeface="Arial" pitchFamily="34" charset="0"/>
                <a:ea typeface="Arial" pitchFamily="34" charset="0"/>
              </a:rPr>
              <a:t>( فردي - ثنائي)</a:t>
            </a:r>
          </a:p>
          <a:p>
            <a:pPr algn="ctr">
              <a:defRPr/>
            </a:pPr>
            <a:r>
              <a:rPr lang="ar-SA" sz="2000" b="1" dirty="0">
                <a:solidFill>
                  <a:schemeClr val="tx1"/>
                </a:solidFill>
              </a:rPr>
              <a:t>تلميذتي المفكرة تعاوني مع  صديقتك  واذكر الفعل المناسب ثم سجليه في الدردشة:</a:t>
            </a:r>
            <a:endParaRPr lang="ar-SA" sz="2000" b="1" dirty="0">
              <a:solidFill>
                <a:schemeClr val="tx1"/>
              </a:solidFill>
              <a:latin typeface="Arial" pitchFamily="34" charset="0"/>
              <a:ea typeface="Arial" pitchFamily="34" charset="0"/>
            </a:endParaRPr>
          </a:p>
          <a:p>
            <a:pPr>
              <a:defRPr/>
            </a:pPr>
            <a:endParaRPr lang="ar-SA" sz="825" b="1" dirty="0">
              <a:latin typeface="Arial" pitchFamily="34" charset="0"/>
              <a:ea typeface="Arial" pitchFamily="34" charset="0"/>
            </a:endParaRP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AC55FC72-DC21-443E-8D19-93261EDBAE11}"/>
              </a:ext>
            </a:extLst>
          </p:cNvPr>
          <p:cNvGraphicFramePr>
            <a:graphicFrameLocks noGrp="1"/>
          </p:cNvGraphicFramePr>
          <p:nvPr/>
        </p:nvGraphicFramePr>
        <p:xfrm>
          <a:off x="1303735" y="1607344"/>
          <a:ext cx="6482953" cy="301060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089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3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510">
                <a:tc>
                  <a:txBody>
                    <a:bodyPr/>
                    <a:lstStyle/>
                    <a:p>
                      <a:pPr algn="ctr" rtl="1"/>
                      <a:r>
                        <a:rPr lang="ar-SA" sz="2700" b="1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أعط واحدة( فعل مضارع)</a:t>
                      </a:r>
                    </a:p>
                  </a:txBody>
                  <a:tcPr marL="68579" marR="68579" marT="34295" marB="3429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700" b="1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خــذ</a:t>
                      </a:r>
                      <a:r>
                        <a:rPr lang="ar-SA" sz="2700" b="1" baseline="0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lang="ar-SA" sz="2700" b="1" dirty="0">
                          <a:solidFill>
                            <a:srgbClr val="0000FF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واحدة ( فعل ماض)</a:t>
                      </a:r>
                    </a:p>
                  </a:txBody>
                  <a:tcPr marL="68579" marR="68579" marT="34295" marB="3429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0537">
                <a:tc>
                  <a:txBody>
                    <a:bodyPr/>
                    <a:lstStyle/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0"/>
                      <a:endParaRPr lang="ar-SA" sz="2700" b="1" dirty="0">
                        <a:latin typeface="Calibri" pitchFamily="34" charset="0"/>
                      </a:endParaRPr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2100" b="1" dirty="0"/>
                    </a:p>
                  </a:txBody>
                  <a:tcPr marL="68579" marR="68579" marT="34295" marB="34295"/>
                </a:tc>
                <a:tc>
                  <a:txBody>
                    <a:bodyPr/>
                    <a:lstStyle/>
                    <a:p>
                      <a:pPr algn="ctr" rtl="1"/>
                      <a:endParaRPr lang="ar-SA" sz="3300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33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  <a:p>
                      <a:pPr algn="ctr"/>
                      <a:endParaRPr lang="ar-SA" sz="2700" b="1" dirty="0">
                        <a:latin typeface="Calibri" pitchFamily="34" charset="0"/>
                      </a:endParaRPr>
                    </a:p>
                    <a:p>
                      <a:pPr algn="ctr"/>
                      <a:endParaRPr lang="ar-SA" sz="900" b="1" dirty="0">
                        <a:latin typeface="Calibri" pitchFamily="34" charset="0"/>
                      </a:endParaRPr>
                    </a:p>
                    <a:p>
                      <a:pPr algn="ctr" rtl="1" fontAlgn="auto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/>
                      </a:pPr>
                      <a:endParaRPr lang="ar-SA" sz="800" b="1" dirty="0"/>
                    </a:p>
                  </a:txBody>
                  <a:tcPr marL="68579" marR="68579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266" name="Picture 2" descr="أكتوبر | 2019 | مدونة جنى للأطفال | الصفحة 16">
            <a:extLst>
              <a:ext uri="{FF2B5EF4-FFF2-40B4-BE49-F238E27FC236}">
                <a16:creationId xmlns:a16="http://schemas.microsoft.com/office/drawing/2014/main" id="{91F70283-EEBE-4C14-874A-45E04AE19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7"/>
          <a:stretch/>
        </p:blipFill>
        <p:spPr bwMode="auto">
          <a:xfrm>
            <a:off x="5134664" y="2191776"/>
            <a:ext cx="2008216" cy="234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تعليم ونشاطات لعمر السنتين والثلاث سنوات | مدونة أبــجد Abbjad">
            <a:extLst>
              <a:ext uri="{FF2B5EF4-FFF2-40B4-BE49-F238E27FC236}">
                <a16:creationId xmlns:a16="http://schemas.microsoft.com/office/drawing/2014/main" id="{109AFDC9-3678-4F73-B824-2BF32179E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120" y="2201605"/>
            <a:ext cx="2008216" cy="23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89527DA0-9893-4B54-B9C3-BC3090356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241" y="4083627"/>
            <a:ext cx="769427" cy="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8125"/>
      </p:ext>
    </p:extLst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69A6D2A-26D6-4DF2-A1A4-D43B2C815FDC}"/>
              </a:ext>
            </a:extLst>
          </p:cNvPr>
          <p:cNvSpPr/>
          <p:nvPr/>
        </p:nvSpPr>
        <p:spPr>
          <a:xfrm>
            <a:off x="1467745" y="2571750"/>
            <a:ext cx="6008376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الكتاب المدرسي</a:t>
            </a:r>
            <a:endParaRPr lang="ar-SA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4035" name="AutoShape 2">
            <a:extLst>
              <a:ext uri="{FF2B5EF4-FFF2-40B4-BE49-F238E27FC236}">
                <a16:creationId xmlns:a16="http://schemas.microsoft.com/office/drawing/2014/main" id="{1D98A766-F3E2-431A-BC2C-73C62875D8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5504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350"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34CE7B-934F-428F-8FBF-8967BE58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19014" r="5000" b="48029"/>
          <a:stretch>
            <a:fillRect/>
          </a:stretch>
        </p:blipFill>
        <p:spPr bwMode="auto">
          <a:xfrm>
            <a:off x="6250132" y="120254"/>
            <a:ext cx="2738005" cy="18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2" descr="صورة ذات صلة">
            <a:extLst>
              <a:ext uri="{FF2B5EF4-FFF2-40B4-BE49-F238E27FC236}">
                <a16:creationId xmlns:a16="http://schemas.microsoft.com/office/drawing/2014/main" id="{27D39699-3C6A-4D8C-8965-B9295C1C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" y="0"/>
            <a:ext cx="952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207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C23A5A-E0C0-4E22-AB1C-40B946B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670" y="2117904"/>
            <a:ext cx="954885" cy="999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7858F9-3A42-44D3-A936-D7A59923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055" y="3431391"/>
            <a:ext cx="954885" cy="780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489B9B-F32B-4BA1-B3C9-D5CF2641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465" y="2150277"/>
            <a:ext cx="836596" cy="907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0B7422-EA6A-4CEA-8841-74249D8D7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190" y="3578682"/>
            <a:ext cx="1037619" cy="8308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8A91796-0FAF-4F66-B7D0-374474B43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238" y="2150277"/>
            <a:ext cx="689317" cy="9669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FE7961-E2BF-4571-800D-1F5B70C34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436" y="3259505"/>
            <a:ext cx="1123554" cy="11240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FE6D45-B7D7-49CE-A107-48F679663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186" y="3392901"/>
            <a:ext cx="857210" cy="85721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AAB8F4E-7AB8-4D2A-8E4A-38C769E3D320}"/>
              </a:ext>
            </a:extLst>
          </p:cNvPr>
          <p:cNvSpPr txBox="1"/>
          <p:nvPr/>
        </p:nvSpPr>
        <p:spPr>
          <a:xfrm>
            <a:off x="2773519" y="679366"/>
            <a:ext cx="359696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/>
              <a:t>قوانين الحصة</a:t>
            </a:r>
            <a:endParaRPr lang="en-GB" sz="3600" b="1" dirty="0"/>
          </a:p>
        </p:txBody>
      </p:sp>
      <p:pic>
        <p:nvPicPr>
          <p:cNvPr id="3" name="Google Shape;93;p14">
            <a:extLst>
              <a:ext uri="{FF2B5EF4-FFF2-40B4-BE49-F238E27FC236}">
                <a16:creationId xmlns:a16="http://schemas.microsoft.com/office/drawing/2014/main" id="{361443B9-4851-4CA1-8CD9-BAC51657B32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921" y="679366"/>
            <a:ext cx="3005067" cy="305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hlinkClick r:id="rId10" action="ppaction://hlinksldjump"/>
            <a:extLst>
              <a:ext uri="{FF2B5EF4-FFF2-40B4-BE49-F238E27FC236}">
                <a16:creationId xmlns:a16="http://schemas.microsoft.com/office/drawing/2014/main" id="{195BA571-4F8C-4422-A263-730334FEC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9905" y="187193"/>
            <a:ext cx="626335" cy="6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2">
            <a:extLst>
              <a:ext uri="{FF2B5EF4-FFF2-40B4-BE49-F238E27FC236}">
                <a16:creationId xmlns:a16="http://schemas.microsoft.com/office/drawing/2014/main" id="{1D98A766-F3E2-431A-BC2C-73C62875D8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5504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350">
              <a:latin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79434DA-8D0C-4760-B758-CF3D3CE13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9" t="23017" r="21591" b="24837"/>
          <a:stretch/>
        </p:blipFill>
        <p:spPr>
          <a:xfrm>
            <a:off x="72736" y="76648"/>
            <a:ext cx="8447320" cy="3768886"/>
          </a:xfrm>
          <a:prstGeom prst="rect">
            <a:avLst/>
          </a:prstGeom>
        </p:spPr>
      </p:pic>
      <p:pic>
        <p:nvPicPr>
          <p:cNvPr id="12290" name="Picture 2" descr="صورة طفلة كرتون">
            <a:extLst>
              <a:ext uri="{FF2B5EF4-FFF2-40B4-BE49-F238E27FC236}">
                <a16:creationId xmlns:a16="http://schemas.microsoft.com/office/drawing/2014/main" id="{02422C0D-07E3-456D-B6C3-B1A3A800E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46" y="3845534"/>
            <a:ext cx="527124" cy="102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Ua تحميل مجاني - موسكو أوبلاست اليكس-مجموعة الهاتف البريد الإلكتروني -  الاتصال صورة بابوا نيو غينيا">
            <a:extLst>
              <a:ext uri="{FF2B5EF4-FFF2-40B4-BE49-F238E27FC236}">
                <a16:creationId xmlns:a16="http://schemas.microsoft.com/office/drawing/2014/main" id="{82ABE8B2-71D5-4237-BE36-28C84576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76" y="3888687"/>
            <a:ext cx="797186" cy="104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قلم رصاص, ورقة, الرسم صورة بابوا نيو غينيا">
            <a:extLst>
              <a:ext uri="{FF2B5EF4-FFF2-40B4-BE49-F238E27FC236}">
                <a16:creationId xmlns:a16="http://schemas.microsoft.com/office/drawing/2014/main" id="{5D4D3242-D6F9-4DC8-B58B-41839E7D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14" y="3920219"/>
            <a:ext cx="1184181" cy="8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lls clipart line art, Balls line art Transparent FREE for download on  WebStockReview 2020">
            <a:extLst>
              <a:ext uri="{FF2B5EF4-FFF2-40B4-BE49-F238E27FC236}">
                <a16:creationId xmlns:a16="http://schemas.microsoft.com/office/drawing/2014/main" id="{8E7D5DDA-C3A6-4AFE-B8F7-D32F73644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81" y="3888687"/>
            <a:ext cx="961247" cy="9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علماء: يجب أن يتعلم الأطفال القراءة في عمر 3 سنوات | صحيفة الاقتصادية">
            <a:extLst>
              <a:ext uri="{FF2B5EF4-FFF2-40B4-BE49-F238E27FC236}">
                <a16:creationId xmlns:a16="http://schemas.microsoft.com/office/drawing/2014/main" id="{35829C7D-BA06-47C8-A76B-D6DFBB8B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2" y="3893915"/>
            <a:ext cx="1773529" cy="10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58;p13">
            <a:hlinkClick r:id="rId9"/>
            <a:extLst>
              <a:ext uri="{FF2B5EF4-FFF2-40B4-BE49-F238E27FC236}">
                <a16:creationId xmlns:a16="http://schemas.microsoft.com/office/drawing/2014/main" id="{6444A443-59FC-4A15-81D9-A23358819CE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7427" y="65041"/>
            <a:ext cx="1215737" cy="107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2">
            <a:hlinkClick r:id="rId11" action="ppaction://hlinksldjump"/>
            <a:extLst>
              <a:ext uri="{FF2B5EF4-FFF2-40B4-BE49-F238E27FC236}">
                <a16:creationId xmlns:a16="http://schemas.microsoft.com/office/drawing/2014/main" id="{E8EBEDE4-0561-4549-B266-4CA941E2D8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6888" y="120254"/>
            <a:ext cx="626335" cy="6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9839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A6371BE-9CB1-44FC-978A-DE8E38AE6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9E72F-2614-4748-A7BA-1D479ACC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00" y="488222"/>
            <a:ext cx="3223575" cy="322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4049A-87BC-4243-9539-1668B6286A34}"/>
              </a:ext>
            </a:extLst>
          </p:cNvPr>
          <p:cNvSpPr txBox="1"/>
          <p:nvPr/>
        </p:nvSpPr>
        <p:spPr>
          <a:xfrm>
            <a:off x="1081364" y="488222"/>
            <a:ext cx="359696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الأنشطة والواجبات</a:t>
            </a:r>
            <a:endParaRPr lang="en-GB" sz="2000" b="1" dirty="0"/>
          </a:p>
        </p:txBody>
      </p:sp>
      <p:pic>
        <p:nvPicPr>
          <p:cNvPr id="6" name="Google Shape;93;p14">
            <a:extLst>
              <a:ext uri="{FF2B5EF4-FFF2-40B4-BE49-F238E27FC236}">
                <a16:creationId xmlns:a16="http://schemas.microsoft.com/office/drawing/2014/main" id="{02E1F62A-7AB8-4D9D-89A9-DB0F1A23D53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30" y="1267691"/>
            <a:ext cx="3944034" cy="3587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EC94ED2D-902E-432F-8F8F-6DC4B68B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مستدير الزوايا 1">
            <a:extLst>
              <a:ext uri="{FF2B5EF4-FFF2-40B4-BE49-F238E27FC236}">
                <a16:creationId xmlns:a16="http://schemas.microsoft.com/office/drawing/2014/main" id="{0907A038-26FB-4241-8B3F-42717349D9CA}"/>
              </a:ext>
            </a:extLst>
          </p:cNvPr>
          <p:cNvSpPr/>
          <p:nvPr/>
        </p:nvSpPr>
        <p:spPr>
          <a:xfrm>
            <a:off x="2582466" y="445294"/>
            <a:ext cx="3942159" cy="12322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4" tIns="34178" rIns="68354" bIns="34178" rtlCol="1" anchor="ctr"/>
          <a:lstStyle/>
          <a:p>
            <a:pPr algn="ctr">
              <a:defRPr/>
            </a:pPr>
            <a:r>
              <a:rPr lang="ar-SA" sz="6000" b="1" dirty="0">
                <a:solidFill>
                  <a:srgbClr val="C00000"/>
                </a:solidFill>
              </a:rPr>
              <a:t>نشاط تفاعلي</a:t>
            </a:r>
          </a:p>
        </p:txBody>
      </p:sp>
      <p:pic>
        <p:nvPicPr>
          <p:cNvPr id="45059" name="صورة 1">
            <a:extLst>
              <a:ext uri="{FF2B5EF4-FFF2-40B4-BE49-F238E27FC236}">
                <a16:creationId xmlns:a16="http://schemas.microsoft.com/office/drawing/2014/main" id="{62455A53-C4DF-475D-9AE6-8606EAC7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53" y="26194"/>
            <a:ext cx="957263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TJALLA ساعة حائط - IKEA">
            <a:extLst>
              <a:ext uri="{FF2B5EF4-FFF2-40B4-BE49-F238E27FC236}">
                <a16:creationId xmlns:a16="http://schemas.microsoft.com/office/drawing/2014/main" id="{B472846B-8AD3-4742-8FE5-6C80AF30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6" y="513160"/>
            <a:ext cx="1241822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hlinkClick r:id="rId6"/>
            <a:extLst>
              <a:ext uri="{FF2B5EF4-FFF2-40B4-BE49-F238E27FC236}">
                <a16:creationId xmlns:a16="http://schemas.microsoft.com/office/drawing/2014/main" id="{489F5F1A-5705-4D42-9D88-7F8E44960C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887" t="16347" r="28228" b="18570"/>
          <a:stretch/>
        </p:blipFill>
        <p:spPr>
          <a:xfrm>
            <a:off x="3314443" y="1796456"/>
            <a:ext cx="2478204" cy="226639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  <p:sndAc>
      <p:stSnd>
        <p:snd r:embed="rId2" name="click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7383D90-2E65-4106-905D-6AA4A39A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صورة 2">
            <a:extLst>
              <a:ext uri="{FF2B5EF4-FFF2-40B4-BE49-F238E27FC236}">
                <a16:creationId xmlns:a16="http://schemas.microsoft.com/office/drawing/2014/main" id="{4E4DC640-668D-4C8E-92BB-ED0BCA32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41666" r="51704" b="14983"/>
          <a:stretch>
            <a:fillRect/>
          </a:stretch>
        </p:blipFill>
        <p:spPr bwMode="auto">
          <a:xfrm>
            <a:off x="1241822" y="1862138"/>
            <a:ext cx="4375547" cy="24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صورة 4">
            <a:extLst>
              <a:ext uri="{FF2B5EF4-FFF2-40B4-BE49-F238E27FC236}">
                <a16:creationId xmlns:a16="http://schemas.microsoft.com/office/drawing/2014/main" id="{356839B4-D844-4768-B14F-57FC79B7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5" t="30391" r="24800" b="14983"/>
          <a:stretch>
            <a:fillRect/>
          </a:stretch>
        </p:blipFill>
        <p:spPr bwMode="auto">
          <a:xfrm>
            <a:off x="5526882" y="1348979"/>
            <a:ext cx="2474119" cy="287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مستدير الزوايا 1">
            <a:extLst>
              <a:ext uri="{FF2B5EF4-FFF2-40B4-BE49-F238E27FC236}">
                <a16:creationId xmlns:a16="http://schemas.microsoft.com/office/drawing/2014/main" id="{6B18C306-29AE-4CB3-8896-2FD00D53916C}"/>
              </a:ext>
            </a:extLst>
          </p:cNvPr>
          <p:cNvSpPr/>
          <p:nvPr/>
        </p:nvSpPr>
        <p:spPr>
          <a:xfrm>
            <a:off x="1331119" y="789385"/>
            <a:ext cx="4195763" cy="9667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54" tIns="34178" rIns="68354" bIns="34178" rtlCol="1" anchor="ctr"/>
          <a:lstStyle/>
          <a:p>
            <a:pPr algn="ctr">
              <a:defRPr/>
            </a:pPr>
            <a:r>
              <a:rPr lang="ar-SA" sz="2400" b="1" dirty="0">
                <a:solidFill>
                  <a:srgbClr val="C00000"/>
                </a:solidFill>
              </a:rPr>
              <a:t>مبدعتي أعلم أنك معلمة رائعة اطرحي سؤال موجه لمعلمتك الآن </a:t>
            </a:r>
          </a:p>
        </p:txBody>
      </p:sp>
      <p:pic>
        <p:nvPicPr>
          <p:cNvPr id="46086" name="Picture 2" descr="TJALLA ساعة حائط - IKEA">
            <a:extLst>
              <a:ext uri="{FF2B5EF4-FFF2-40B4-BE49-F238E27FC236}">
                <a16:creationId xmlns:a16="http://schemas.microsoft.com/office/drawing/2014/main" id="{56947B1A-2D0B-47FC-B3C9-9C096CD4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72" y="105966"/>
            <a:ext cx="124301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615B3C62-1690-46E2-B5D9-74DAA8983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333" y="4226719"/>
            <a:ext cx="626335" cy="6263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A2571D13-C073-4A22-A6B2-8071F6E4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14">
            <a:extLst>
              <a:ext uri="{FF2B5EF4-FFF2-40B4-BE49-F238E27FC236}">
                <a16:creationId xmlns:a16="http://schemas.microsoft.com/office/drawing/2014/main" id="{241EDE10-9BED-47EC-AE46-3286BD7F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10178" r="30992"/>
          <a:stretch>
            <a:fillRect/>
          </a:stretch>
        </p:blipFill>
        <p:spPr bwMode="auto">
          <a:xfrm>
            <a:off x="1143000" y="0"/>
            <a:ext cx="6858000" cy="468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 descr="نتيجة بحث الصور عن يكتب كرتون">
            <a:extLst>
              <a:ext uri="{FF2B5EF4-FFF2-40B4-BE49-F238E27FC236}">
                <a16:creationId xmlns:a16="http://schemas.microsoft.com/office/drawing/2014/main" id="{7F2F3854-4D15-46F7-9618-50F2CFA6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41" y="463153"/>
            <a:ext cx="78700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صورة ذات صلة">
            <a:extLst>
              <a:ext uri="{FF2B5EF4-FFF2-40B4-BE49-F238E27FC236}">
                <a16:creationId xmlns:a16="http://schemas.microsoft.com/office/drawing/2014/main" id="{9642B720-CA17-4F27-944C-22453C45C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857250"/>
            <a:ext cx="586979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 descr="صورة ذات صلة">
            <a:extLst>
              <a:ext uri="{FF2B5EF4-FFF2-40B4-BE49-F238E27FC236}">
                <a16:creationId xmlns:a16="http://schemas.microsoft.com/office/drawing/2014/main" id="{A845C2F4-83A7-4816-B867-9E491F13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00050"/>
            <a:ext cx="3086100" cy="58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" descr="صورة ذات صلة">
            <a:extLst>
              <a:ext uri="{FF2B5EF4-FFF2-40B4-BE49-F238E27FC236}">
                <a16:creationId xmlns:a16="http://schemas.microsoft.com/office/drawing/2014/main" id="{CB1A1443-351E-47B8-9798-839B1DB6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800100"/>
            <a:ext cx="586979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مستطيل 2">
            <a:extLst>
              <a:ext uri="{FF2B5EF4-FFF2-40B4-BE49-F238E27FC236}">
                <a16:creationId xmlns:a16="http://schemas.microsoft.com/office/drawing/2014/main" id="{DAB83428-F748-4CD9-9CB9-E057DE6DA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974" y="734616"/>
            <a:ext cx="1640193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4950" b="1">
                <a:solidFill>
                  <a:srgbClr val="FF0000"/>
                </a:solidFill>
              </a:rPr>
              <a:t>الواجب</a:t>
            </a:r>
            <a:endParaRPr lang="ar-SA" altLang="ar-SA" sz="2700">
              <a:solidFill>
                <a:srgbClr val="FF0000"/>
              </a:solidFill>
            </a:endParaRPr>
          </a:p>
        </p:txBody>
      </p:sp>
      <p:pic>
        <p:nvPicPr>
          <p:cNvPr id="48136" name="صورة 7">
            <a:extLst>
              <a:ext uri="{FF2B5EF4-FFF2-40B4-BE49-F238E27FC236}">
                <a16:creationId xmlns:a16="http://schemas.microsoft.com/office/drawing/2014/main" id="{A35771B1-94A9-42C5-A173-B0E425E6A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28" y="502444"/>
            <a:ext cx="841772" cy="98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5">
            <a:extLst>
              <a:ext uri="{FF2B5EF4-FFF2-40B4-BE49-F238E27FC236}">
                <a16:creationId xmlns:a16="http://schemas.microsoft.com/office/drawing/2014/main" id="{C73B8332-E0B3-4CF4-BD58-D1765BB83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881" y="1637110"/>
            <a:ext cx="612933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2100" b="1" dirty="0">
                <a:solidFill>
                  <a:schemeClr val="tx1"/>
                </a:solidFill>
                <a:latin typeface="Adobe Arabic" pitchFamily="18" charset="-78"/>
                <a:cs typeface="Adobe Arabic" pitchFamily="18" charset="-78"/>
              </a:rPr>
              <a:t>1)قراءة النص جيدًا </a:t>
            </a:r>
            <a:endParaRPr lang="ar-SA" sz="2100" b="1" dirty="0">
              <a:solidFill>
                <a:schemeClr val="tx1"/>
              </a:solidFill>
              <a:latin typeface="Calibri Light" panose="020F0302020204030204" pitchFamily="34" charset="0"/>
              <a:cs typeface="Adobe Arabic" pitchFamily="18" charset="-78"/>
            </a:endParaRPr>
          </a:p>
          <a:p>
            <a:pPr algn="ctr" rtl="1" eaLnBrk="1" hangingPunct="1">
              <a:defRPr/>
            </a:pPr>
            <a:r>
              <a:rPr lang="ar-SA" sz="2100" b="1" dirty="0">
                <a:solidFill>
                  <a:schemeClr val="tx1"/>
                </a:solidFill>
                <a:latin typeface="Calibri Light" panose="020F0302020204030204" pitchFamily="34" charset="0"/>
                <a:cs typeface="Adobe Arabic" pitchFamily="18" charset="-78"/>
              </a:rPr>
              <a:t>2) الاطلاع على الرابط  المرسل في الدردشة وحله.</a:t>
            </a:r>
          </a:p>
          <a:p>
            <a:pPr algn="ctr" rtl="1" eaLnBrk="1" hangingPunct="1">
              <a:defRPr/>
            </a:pPr>
            <a:r>
              <a:rPr lang="ar-SA" sz="2100" b="1" dirty="0">
                <a:solidFill>
                  <a:schemeClr val="tx1"/>
                </a:solidFill>
                <a:latin typeface="Calibri Light" panose="020F0302020204030204" pitchFamily="34" charset="0"/>
                <a:cs typeface="Adobe Arabic" pitchFamily="18" charset="-78"/>
              </a:rPr>
              <a:t>3)عمل خريطة ذهنية للدرس </a:t>
            </a:r>
          </a:p>
          <a:p>
            <a:pPr algn="ctr" rtl="1" eaLnBrk="1" hangingPunct="1">
              <a:defRPr/>
            </a:pPr>
            <a:endParaRPr lang="ar-SA" sz="2100" b="1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cs typeface="Adobe Arabic" pitchFamily="18" charset="-78"/>
            </a:endParaRPr>
          </a:p>
          <a:p>
            <a:pPr algn="ctr" rtl="1" eaLnBrk="1" hangingPunct="1">
              <a:defRPr/>
            </a:pPr>
            <a:r>
              <a:rPr lang="ar-SA" sz="2100" b="1" dirty="0">
                <a:solidFill>
                  <a:srgbClr val="FF0000"/>
                </a:solidFill>
                <a:latin typeface="Calibri Light" panose="020F0302020204030204" pitchFamily="34" charset="0"/>
                <a:cs typeface="Adobe Arabic" pitchFamily="18" charset="-78"/>
              </a:rPr>
              <a:t>حل الواجب في المنصة  </a:t>
            </a:r>
            <a:endParaRPr lang="ar-SA" sz="15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32">
            <a:hlinkClick r:id="rId10" action="ppaction://hlinksldjump"/>
            <a:extLst>
              <a:ext uri="{FF2B5EF4-FFF2-40B4-BE49-F238E27FC236}">
                <a16:creationId xmlns:a16="http://schemas.microsoft.com/office/drawing/2014/main" id="{4ADCFE73-73F8-4224-B62D-9D1DFA15A6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6410" y="2569733"/>
            <a:ext cx="626335" cy="626335"/>
          </a:xfrm>
          <a:prstGeom prst="rect">
            <a:avLst/>
          </a:prstGeom>
        </p:spPr>
      </p:pic>
      <p:pic>
        <p:nvPicPr>
          <p:cNvPr id="5" name="صورة 4">
            <a:hlinkClick r:id="rId12"/>
            <a:extLst>
              <a:ext uri="{FF2B5EF4-FFF2-40B4-BE49-F238E27FC236}">
                <a16:creationId xmlns:a16="http://schemas.microsoft.com/office/drawing/2014/main" id="{CBECEDB7-FE46-49B1-9562-527FA7BC85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6361" y="885092"/>
            <a:ext cx="1021446" cy="10214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6D7D4BE-68B9-441C-8579-01A20B45DF30}"/>
              </a:ext>
            </a:extLst>
          </p:cNvPr>
          <p:cNvGrpSpPr/>
          <p:nvPr/>
        </p:nvGrpSpPr>
        <p:grpSpPr>
          <a:xfrm>
            <a:off x="6340635" y="288951"/>
            <a:ext cx="2315327" cy="3544027"/>
            <a:chOff x="6340635" y="288951"/>
            <a:chExt cx="2315327" cy="35440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C5D149-0A4E-49FB-8FCB-82AD3715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5" y="288951"/>
              <a:ext cx="2315327" cy="35440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7C89E6-6C5F-4E5E-A119-CDD69903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67" y="2853504"/>
              <a:ext cx="888143" cy="8881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B5F82C-43C9-48CD-B2EB-5E7C311F8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382" y="1443331"/>
              <a:ext cx="1360556" cy="136055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CF89C4-AA2F-4A09-8514-57A4507AF1F9}"/>
              </a:ext>
            </a:extLst>
          </p:cNvPr>
          <p:cNvGrpSpPr/>
          <p:nvPr/>
        </p:nvGrpSpPr>
        <p:grpSpPr>
          <a:xfrm>
            <a:off x="3369843" y="257519"/>
            <a:ext cx="2335861" cy="3575459"/>
            <a:chOff x="3404069" y="247262"/>
            <a:chExt cx="2335861" cy="35754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E9FED2-4008-4885-8A3C-DCA2834A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0A9DB8-5FB2-4DB2-A671-4F5EDA69B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402" y="2859863"/>
              <a:ext cx="865193" cy="8651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091066-B115-4329-A45B-07169F66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879" y="1308926"/>
              <a:ext cx="1453272" cy="14532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AC2A69-4549-439D-A352-F7F25D9E5B76}"/>
              </a:ext>
            </a:extLst>
          </p:cNvPr>
          <p:cNvGrpSpPr/>
          <p:nvPr/>
        </p:nvGrpSpPr>
        <p:grpSpPr>
          <a:xfrm>
            <a:off x="628840" y="231367"/>
            <a:ext cx="2335862" cy="3575459"/>
            <a:chOff x="628840" y="231367"/>
            <a:chExt cx="2335862" cy="357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E0E927-896E-418B-870F-A64A0CD86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FD5A6E-C8F5-4852-8F0C-F0659C654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072" y="2901552"/>
              <a:ext cx="849398" cy="8493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4E9907-ADFD-4CC1-822D-15ED9D734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315175"/>
              <a:ext cx="1550046" cy="155069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45C18EF-649D-4B19-8547-96B9428BEBF1}"/>
              </a:ext>
            </a:extLst>
          </p:cNvPr>
          <p:cNvSpPr txBox="1"/>
          <p:nvPr/>
        </p:nvSpPr>
        <p:spPr>
          <a:xfrm>
            <a:off x="2633718" y="4188352"/>
            <a:ext cx="359696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اختاري الوجه الذي يُعبّر عن مشاعركِ وارسميه على السبورة</a:t>
            </a:r>
            <a:endParaRPr lang="en-GB" sz="2000" b="1" dirty="0"/>
          </a:p>
        </p:txBody>
      </p:sp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04709C49-B156-4DBC-B7CA-C61262C4EC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938" y="4229127"/>
            <a:ext cx="626335" cy="6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600" y="945213"/>
            <a:ext cx="4042151" cy="35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100" y="953675"/>
            <a:ext cx="2285676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7727" y="76202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28450" y="1423050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5775" y="1505441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9947" y="1902928"/>
            <a:ext cx="422775" cy="4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342376" y="480275"/>
            <a:ext cx="637130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8214676" y="480275"/>
            <a:ext cx="637130" cy="8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8152250" y="759924"/>
            <a:ext cx="762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أحب التمييز</a:t>
            </a:r>
            <a:endParaRPr sz="1100" b="1" dirty="0"/>
          </a:p>
        </p:txBody>
      </p:sp>
      <p:sp>
        <p:nvSpPr>
          <p:cNvPr id="65" name="Google Shape;65;p13"/>
          <p:cNvSpPr txBox="1"/>
          <p:nvPr/>
        </p:nvSpPr>
        <p:spPr>
          <a:xfrm>
            <a:off x="7325266" y="654951"/>
            <a:ext cx="690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 b="1" dirty="0"/>
              <a:t>قصة</a:t>
            </a:r>
            <a:endParaRPr sz="1100" b="1" dirty="0"/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أنا أستطيع</a:t>
            </a:r>
            <a:endParaRPr sz="1100" b="1" dirty="0"/>
          </a:p>
        </p:txBody>
      </p:sp>
      <p:pic>
        <p:nvPicPr>
          <p:cNvPr id="66" name="Google Shape;66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53776" y="1869962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15">
            <a:alphaModFix/>
          </a:blip>
          <a:srcRect l="34821" t="18103" r="33095" b="56877"/>
          <a:stretch/>
        </p:blipFill>
        <p:spPr>
          <a:xfrm>
            <a:off x="8384625" y="1855316"/>
            <a:ext cx="422775" cy="45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51500" y="4055075"/>
            <a:ext cx="3181250" cy="124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6075" y="-706875"/>
            <a:ext cx="2409800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52400" y="1931525"/>
            <a:ext cx="2409799" cy="25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19">
            <a:alphaModFix/>
          </a:blip>
          <a:srcRect b="9099"/>
          <a:stretch/>
        </p:blipFill>
        <p:spPr>
          <a:xfrm flipH="1">
            <a:off x="532500" y="1032875"/>
            <a:ext cx="1657850" cy="9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70975" y="2054007"/>
            <a:ext cx="422775" cy="62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26275" y="211104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416625" y="2754675"/>
            <a:ext cx="690299" cy="6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95325" y="2814075"/>
            <a:ext cx="5522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80625" y="3700458"/>
            <a:ext cx="690350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علامة استفهام التعبيرات ، سؤال سخيف, نص, مبتسم, سؤال png thumbnail">
            <a:extLst>
              <a:ext uri="{FF2B5EF4-FFF2-40B4-BE49-F238E27FC236}">
                <a16:creationId xmlns:a16="http://schemas.microsoft.com/office/drawing/2014/main" id="{CF93A7DE-D6F9-4C53-8830-87FC224C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26" y="1724851"/>
            <a:ext cx="777688" cy="12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1C13B0-5303-41A0-BC73-01B7FC5550B2}"/>
              </a:ext>
            </a:extLst>
          </p:cNvPr>
          <p:cNvSpPr txBox="1"/>
          <p:nvPr/>
        </p:nvSpPr>
        <p:spPr>
          <a:xfrm>
            <a:off x="3199972" y="1686004"/>
            <a:ext cx="211781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1800" b="1" dirty="0"/>
              <a:t>متميزات الحصة</a:t>
            </a:r>
            <a:endParaRPr lang="en-GB" sz="1800" b="1" dirty="0"/>
          </a:p>
        </p:txBody>
      </p:sp>
      <p:pic>
        <p:nvPicPr>
          <p:cNvPr id="24" name="Google Shape;83;p13">
            <a:extLst>
              <a:ext uri="{FF2B5EF4-FFF2-40B4-BE49-F238E27FC236}">
                <a16:creationId xmlns:a16="http://schemas.microsoft.com/office/drawing/2014/main" id="{A613FA9E-7CD8-456A-AFA2-BE5BA77357B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774671" y="2278658"/>
            <a:ext cx="5522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3;p13">
            <a:extLst>
              <a:ext uri="{FF2B5EF4-FFF2-40B4-BE49-F238E27FC236}">
                <a16:creationId xmlns:a16="http://schemas.microsoft.com/office/drawing/2014/main" id="{855D33C9-04F6-48C6-BF25-41F2E0FBCCF2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125122" y="2278658"/>
            <a:ext cx="5522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3;p13">
            <a:extLst>
              <a:ext uri="{FF2B5EF4-FFF2-40B4-BE49-F238E27FC236}">
                <a16:creationId xmlns:a16="http://schemas.microsoft.com/office/drawing/2014/main" id="{26D77211-1C87-4E28-97B7-90DBB9C7FCAE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960296" y="2272137"/>
            <a:ext cx="5522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BF11C8-7C3A-44C9-9325-D4FDD6052700}"/>
              </a:ext>
            </a:extLst>
          </p:cNvPr>
          <p:cNvSpPr/>
          <p:nvPr/>
        </p:nvSpPr>
        <p:spPr>
          <a:xfrm>
            <a:off x="4774671" y="2949999"/>
            <a:ext cx="600939" cy="2539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866880-2BB6-45EA-A117-13B02E95F9FF}"/>
              </a:ext>
            </a:extLst>
          </p:cNvPr>
          <p:cNvSpPr/>
          <p:nvPr/>
        </p:nvSpPr>
        <p:spPr>
          <a:xfrm>
            <a:off x="3098472" y="2955024"/>
            <a:ext cx="600939" cy="2539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A23D79A-8E16-4738-B05E-7E8E93DE4E3C}"/>
              </a:ext>
            </a:extLst>
          </p:cNvPr>
          <p:cNvSpPr/>
          <p:nvPr/>
        </p:nvSpPr>
        <p:spPr>
          <a:xfrm>
            <a:off x="3922129" y="2949999"/>
            <a:ext cx="600939" cy="2539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oogle Shape;79;p13">
            <a:extLst>
              <a:ext uri="{FF2B5EF4-FFF2-40B4-BE49-F238E27FC236}">
                <a16:creationId xmlns:a16="http://schemas.microsoft.com/office/drawing/2014/main" id="{BA5D216E-4E3A-42C4-B685-AB1D8C552DB4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055411" y="2931775"/>
            <a:ext cx="1230010" cy="145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hlinkClick r:id="rId28" action="ppaction://hlinksldjump"/>
            <a:extLst>
              <a:ext uri="{FF2B5EF4-FFF2-40B4-BE49-F238E27FC236}">
                <a16:creationId xmlns:a16="http://schemas.microsoft.com/office/drawing/2014/main" id="{9F5B5180-EB90-4D2C-8D5F-9D8668BAED2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76551" y="4300011"/>
            <a:ext cx="626335" cy="6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نتيجة بحث الصور عن قوانين الصف كرتون">
            <a:extLst>
              <a:ext uri="{FF2B5EF4-FFF2-40B4-BE49-F238E27FC236}">
                <a16:creationId xmlns:a16="http://schemas.microsoft.com/office/drawing/2014/main" id="{0B5664F2-A38B-417D-9E0B-B6EC3D8E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t="50000" r="57793" b="7964"/>
          <a:stretch>
            <a:fillRect/>
          </a:stretch>
        </p:blipFill>
        <p:spPr bwMode="auto">
          <a:xfrm>
            <a:off x="2418160" y="378619"/>
            <a:ext cx="129659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صورة ذات صلة">
            <a:extLst>
              <a:ext uri="{FF2B5EF4-FFF2-40B4-BE49-F238E27FC236}">
                <a16:creationId xmlns:a16="http://schemas.microsoft.com/office/drawing/2014/main" id="{A6744C17-95A2-421B-87DD-7AF21E38E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44" y="20241"/>
            <a:ext cx="463034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7C8F64F-4ADB-4267-BE39-55277106F5B9}"/>
              </a:ext>
            </a:extLst>
          </p:cNvPr>
          <p:cNvSpPr/>
          <p:nvPr/>
        </p:nvSpPr>
        <p:spPr>
          <a:xfrm rot="21262946">
            <a:off x="5321185" y="355444"/>
            <a:ext cx="2449710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4050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بطاقة دخول</a:t>
            </a:r>
          </a:p>
        </p:txBody>
      </p:sp>
      <p:sp>
        <p:nvSpPr>
          <p:cNvPr id="10245" name="مستطيل 8">
            <a:extLst>
              <a:ext uri="{FF2B5EF4-FFF2-40B4-BE49-F238E27FC236}">
                <a16:creationId xmlns:a16="http://schemas.microsoft.com/office/drawing/2014/main" id="{F5D5E6C4-BFEB-42DF-8516-D69B17B61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260" y="2138362"/>
            <a:ext cx="39421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b="1">
                <a:latin typeface="Arial" panose="020B0604020202020204" pitchFamily="34" charset="0"/>
                <a:sym typeface="Wingdings 2" panose="05020102010507070707" pitchFamily="18" charset="2"/>
              </a:rPr>
              <a:t>1 </a:t>
            </a:r>
            <a:r>
              <a:rPr lang="ar-SA" altLang="ar-SA" b="1">
                <a:latin typeface="Arial" panose="020B0604020202020204" pitchFamily="34" charset="0"/>
              </a:rPr>
              <a:t> ما مجال الوحدة التي ندرسها الآن؟</a:t>
            </a:r>
          </a:p>
        </p:txBody>
      </p:sp>
      <p:sp>
        <p:nvSpPr>
          <p:cNvPr id="10246" name="مستطيل 10">
            <a:extLst>
              <a:ext uri="{FF2B5EF4-FFF2-40B4-BE49-F238E27FC236}">
                <a16:creationId xmlns:a16="http://schemas.microsoft.com/office/drawing/2014/main" id="{CF121597-2AFC-414D-A8B1-642AA6537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693" y="2612231"/>
            <a:ext cx="33970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b="1">
                <a:latin typeface="Arial" panose="020B0604020202020204" pitchFamily="34" charset="0"/>
                <a:sym typeface="Wingdings 2" panose="05020102010507070707" pitchFamily="18" charset="2"/>
              </a:rPr>
              <a:t>2 </a:t>
            </a:r>
            <a:r>
              <a:rPr lang="ar-SA" altLang="ar-SA" b="1">
                <a:latin typeface="Arial" panose="020B0604020202020204" pitchFamily="34" charset="0"/>
              </a:rPr>
              <a:t> كم رقم الوحدة التي ندرسها؟</a:t>
            </a:r>
          </a:p>
        </p:txBody>
      </p:sp>
      <p:sp>
        <p:nvSpPr>
          <p:cNvPr id="10247" name="مستطيل 10">
            <a:extLst>
              <a:ext uri="{FF2B5EF4-FFF2-40B4-BE49-F238E27FC236}">
                <a16:creationId xmlns:a16="http://schemas.microsoft.com/office/drawing/2014/main" id="{23C2F10C-509E-4FD2-B0B0-D6591B096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14" y="3090862"/>
            <a:ext cx="44887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b="1">
                <a:latin typeface="Arial" panose="020B0604020202020204" pitchFamily="34" charset="0"/>
                <a:sym typeface="Wingdings 2" panose="05020102010507070707" pitchFamily="18" charset="2"/>
              </a:rPr>
              <a:t>3 </a:t>
            </a:r>
            <a:r>
              <a:rPr lang="ar-SA" altLang="ar-SA" b="1">
                <a:latin typeface="Arial" panose="020B0604020202020204" pitchFamily="34" charset="0"/>
              </a:rPr>
              <a:t> كوني عملية حسابية ناتجها رقم الوحدة ؟</a:t>
            </a:r>
          </a:p>
        </p:txBody>
      </p:sp>
      <p:sp>
        <p:nvSpPr>
          <p:cNvPr id="10248" name="مستطيل 12">
            <a:extLst>
              <a:ext uri="{FF2B5EF4-FFF2-40B4-BE49-F238E27FC236}">
                <a16:creationId xmlns:a16="http://schemas.microsoft.com/office/drawing/2014/main" id="{492995F9-7C4F-4E46-9DB0-C55A1925B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953" y="3589735"/>
            <a:ext cx="391325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b="1">
                <a:latin typeface="Arial" panose="020B0604020202020204" pitchFamily="34" charset="0"/>
                <a:sym typeface="Wingdings 2" panose="05020102010507070707" pitchFamily="18" charset="2"/>
              </a:rPr>
              <a:t>5 </a:t>
            </a:r>
            <a:r>
              <a:rPr lang="ar-SA" altLang="ar-SA" b="1">
                <a:latin typeface="Arial" panose="020B0604020202020204" pitchFamily="34" charset="0"/>
              </a:rPr>
              <a:t> ما لون الوحدة  ؟ وبـمـا يـذكــرك ؟</a:t>
            </a:r>
          </a:p>
        </p:txBody>
      </p:sp>
      <p:pic>
        <p:nvPicPr>
          <p:cNvPr id="10249" name="Picture 2" descr="صورة ذات صلة">
            <a:extLst>
              <a:ext uri="{FF2B5EF4-FFF2-40B4-BE49-F238E27FC236}">
                <a16:creationId xmlns:a16="http://schemas.microsoft.com/office/drawing/2014/main" id="{2C9FB9C4-D9AB-4E4D-8982-6DA0BEC7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" y="0"/>
            <a:ext cx="129659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صورة 3">
            <a:extLst>
              <a:ext uri="{FF2B5EF4-FFF2-40B4-BE49-F238E27FC236}">
                <a16:creationId xmlns:a16="http://schemas.microsoft.com/office/drawing/2014/main" id="{15BC3162-D404-4D95-9DF5-D4EB5797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9185" r="36613" b="10623"/>
          <a:stretch>
            <a:fillRect/>
          </a:stretch>
        </p:blipFill>
        <p:spPr bwMode="auto">
          <a:xfrm>
            <a:off x="114300" y="114300"/>
            <a:ext cx="517325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00553D7-7E70-45F8-BD5F-CE76677AE74B}"/>
              </a:ext>
            </a:extLst>
          </p:cNvPr>
          <p:cNvSpPr/>
          <p:nvPr/>
        </p:nvSpPr>
        <p:spPr>
          <a:xfrm>
            <a:off x="6674830" y="267734"/>
            <a:ext cx="1433010" cy="7848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>
              <a:defRPr/>
            </a:pPr>
            <a:r>
              <a:rPr lang="ar-EG" sz="4500" b="1" dirty="0">
                <a:latin typeface="+mn-lt"/>
                <a:cs typeface="+mn-cs"/>
              </a:rPr>
              <a:t>الوحدة</a:t>
            </a:r>
            <a:endParaRPr lang="en-US" sz="4500" dirty="0">
              <a:latin typeface="+mn-lt"/>
              <a:cs typeface="+mn-cs"/>
            </a:endParaRP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3D139DA8-969D-43A0-8027-B411D5AC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891">
            <a:off x="6946539" y="1359622"/>
            <a:ext cx="149780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دائرة مجوفة 22">
            <a:extLst>
              <a:ext uri="{FF2B5EF4-FFF2-40B4-BE49-F238E27FC236}">
                <a16:creationId xmlns:a16="http://schemas.microsoft.com/office/drawing/2014/main" id="{17817316-2E03-4982-9A5F-711A8A63E58F}"/>
              </a:ext>
            </a:extLst>
          </p:cNvPr>
          <p:cNvSpPr/>
          <p:nvPr/>
        </p:nvSpPr>
        <p:spPr>
          <a:xfrm>
            <a:off x="6584245" y="2571750"/>
            <a:ext cx="1614181" cy="1405389"/>
          </a:xfrm>
          <a:prstGeom prst="donut">
            <a:avLst>
              <a:gd name="adj" fmla="val 17974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>
              <a:defRPr/>
            </a:pPr>
            <a:r>
              <a:rPr lang="ar-SA" sz="6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01F828D2-02DE-48A2-ACC9-DFD781B1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2381"/>
            <a:ext cx="906087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45FB96F-EEA7-4417-A534-90BE7F89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0"/>
            <a:ext cx="8977746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56BB79A-FC9F-49CB-B687-4AA4F955DA93}"/>
              </a:ext>
            </a:extLst>
          </p:cNvPr>
          <p:cNvSpPr/>
          <p:nvPr/>
        </p:nvSpPr>
        <p:spPr>
          <a:xfrm>
            <a:off x="6716871" y="2383631"/>
            <a:ext cx="1926867" cy="1167575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برج الفيصلية</a:t>
            </a:r>
            <a:endParaRPr lang="en-US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F71FEE6-EA14-4728-AFCA-646A7A1C6F9D}"/>
              </a:ext>
            </a:extLst>
          </p:cNvPr>
          <p:cNvSpPr/>
          <p:nvPr/>
        </p:nvSpPr>
        <p:spPr>
          <a:xfrm>
            <a:off x="3653898" y="732868"/>
            <a:ext cx="1926867" cy="1167575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000" b="1" dirty="0">
                <a:solidFill>
                  <a:schemeClr val="tx1"/>
                </a:solidFill>
              </a:rPr>
              <a:t>معالم قديمة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7EB08FE-319F-4989-B36B-EC9A6DA1C456}"/>
              </a:ext>
            </a:extLst>
          </p:cNvPr>
          <p:cNvSpPr/>
          <p:nvPr/>
        </p:nvSpPr>
        <p:spPr>
          <a:xfrm>
            <a:off x="6138174" y="725790"/>
            <a:ext cx="1594485" cy="1167575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100" b="1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معالم حديثة </a:t>
            </a:r>
            <a:endParaRPr lang="en-US" sz="2100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5F8E93-B906-43C4-84B0-8F3DC678AFDD}"/>
              </a:ext>
            </a:extLst>
          </p:cNvPr>
          <p:cNvSpPr/>
          <p:nvPr/>
        </p:nvSpPr>
        <p:spPr>
          <a:xfrm>
            <a:off x="6724269" y="2384393"/>
            <a:ext cx="1926867" cy="1167575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713" b="1" dirty="0">
                <a:solidFill>
                  <a:prstClr val="white"/>
                </a:solidFill>
              </a:rPr>
              <a:t>3</a:t>
            </a:r>
            <a:endParaRPr lang="en-US" sz="3713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D69FC42-D72B-4C31-9B87-A4EF9644C7C8}"/>
              </a:ext>
            </a:extLst>
          </p:cNvPr>
          <p:cNvSpPr/>
          <p:nvPr/>
        </p:nvSpPr>
        <p:spPr>
          <a:xfrm>
            <a:off x="3653897" y="715884"/>
            <a:ext cx="1926867" cy="1167575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713" b="1" dirty="0">
                <a:solidFill>
                  <a:prstClr val="white"/>
                </a:solidFill>
              </a:rPr>
              <a:t>2</a:t>
            </a:r>
            <a:endParaRPr lang="en-US" sz="3713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86FDD8-44DE-4E07-A226-F0BC9FD2FBD8}"/>
              </a:ext>
            </a:extLst>
          </p:cNvPr>
          <p:cNvSpPr/>
          <p:nvPr/>
        </p:nvSpPr>
        <p:spPr>
          <a:xfrm>
            <a:off x="6146921" y="727888"/>
            <a:ext cx="1594485" cy="1167575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713" b="1" dirty="0">
                <a:solidFill>
                  <a:prstClr val="white"/>
                </a:solidFill>
              </a:rPr>
              <a:t>1</a:t>
            </a:r>
            <a:endParaRPr lang="en-US" sz="3713" b="1" dirty="0">
              <a:solidFill>
                <a:prstClr val="white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3B27A8C-87D8-4F7D-8142-0FC3AF8CC672}"/>
              </a:ext>
            </a:extLst>
          </p:cNvPr>
          <p:cNvSpPr txBox="1"/>
          <p:nvPr/>
        </p:nvSpPr>
        <p:spPr>
          <a:xfrm>
            <a:off x="2212182" y="165497"/>
            <a:ext cx="4822031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1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DDD56CFE-78F4-4CE8-871E-468B059DA31A}"/>
              </a:ext>
            </a:extLst>
          </p:cNvPr>
          <p:cNvSpPr/>
          <p:nvPr/>
        </p:nvSpPr>
        <p:spPr>
          <a:xfrm>
            <a:off x="1151335" y="4568429"/>
            <a:ext cx="6858000" cy="4674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1435" tIns="25718" rIns="51435" bIns="25718">
            <a:spAutoFit/>
          </a:bodyPr>
          <a:lstStyle/>
          <a:p>
            <a:pPr algn="ctr">
              <a:defRPr/>
            </a:pPr>
            <a:r>
              <a:rPr lang="ar-SA" altLang="ja-JP" sz="27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اصنف معالم مدينة الرياض </a:t>
            </a:r>
            <a:endParaRPr lang="ja-JP" altLang="en-US" sz="27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ounded Rectangle 43">
            <a:extLst>
              <a:ext uri="{FF2B5EF4-FFF2-40B4-BE49-F238E27FC236}">
                <a16:creationId xmlns:a16="http://schemas.microsoft.com/office/drawing/2014/main" id="{68E5CD0F-97E6-4891-94E0-A7802C2F1540}"/>
              </a:ext>
            </a:extLst>
          </p:cNvPr>
          <p:cNvSpPr/>
          <p:nvPr/>
        </p:nvSpPr>
        <p:spPr>
          <a:xfrm>
            <a:off x="996451" y="2339526"/>
            <a:ext cx="1766758" cy="1167575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chemeClr val="tx1"/>
                </a:solidFill>
              </a:rPr>
              <a:t>آثار الدرعية 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45">
            <a:extLst>
              <a:ext uri="{FF2B5EF4-FFF2-40B4-BE49-F238E27FC236}">
                <a16:creationId xmlns:a16="http://schemas.microsoft.com/office/drawing/2014/main" id="{BFFE36DF-E2C9-46EC-B840-B75927DA72FF}"/>
              </a:ext>
            </a:extLst>
          </p:cNvPr>
          <p:cNvSpPr/>
          <p:nvPr/>
        </p:nvSpPr>
        <p:spPr>
          <a:xfrm>
            <a:off x="3028712" y="2392677"/>
            <a:ext cx="1594485" cy="1167575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مطار الملك خالد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ounded Rectangle 46">
            <a:extLst>
              <a:ext uri="{FF2B5EF4-FFF2-40B4-BE49-F238E27FC236}">
                <a16:creationId xmlns:a16="http://schemas.microsoft.com/office/drawing/2014/main" id="{CE9D2C84-EFBA-4B1D-BBE1-24FCCA2AC8E8}"/>
              </a:ext>
            </a:extLst>
          </p:cNvPr>
          <p:cNvSpPr/>
          <p:nvPr/>
        </p:nvSpPr>
        <p:spPr>
          <a:xfrm>
            <a:off x="4805382" y="2346488"/>
            <a:ext cx="1796183" cy="1167575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3000" dirty="0">
                <a:solidFill>
                  <a:schemeClr val="tx1"/>
                </a:solidFill>
              </a:rPr>
              <a:t>حصن </a:t>
            </a:r>
            <a:r>
              <a:rPr lang="ar-SA" sz="3000" dirty="0" err="1">
                <a:solidFill>
                  <a:schemeClr val="tx1"/>
                </a:solidFill>
              </a:rPr>
              <a:t>المصمك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5B8662B4-0121-4D99-9D59-C6A0F599EEF2}"/>
              </a:ext>
            </a:extLst>
          </p:cNvPr>
          <p:cNvSpPr/>
          <p:nvPr/>
        </p:nvSpPr>
        <p:spPr>
          <a:xfrm>
            <a:off x="996995" y="2339524"/>
            <a:ext cx="1741358" cy="1167575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713" b="1" dirty="0">
                <a:solidFill>
                  <a:prstClr val="white"/>
                </a:solidFill>
              </a:rPr>
              <a:t>6</a:t>
            </a:r>
            <a:endParaRPr lang="en-US" sz="3713" b="1" dirty="0">
              <a:solidFill>
                <a:prstClr val="white"/>
              </a:solidFill>
            </a:endParaRPr>
          </a:p>
        </p:txBody>
      </p:sp>
      <p:sp>
        <p:nvSpPr>
          <p:cNvPr id="39" name="Rounded Rectangle 18">
            <a:extLst>
              <a:ext uri="{FF2B5EF4-FFF2-40B4-BE49-F238E27FC236}">
                <a16:creationId xmlns:a16="http://schemas.microsoft.com/office/drawing/2014/main" id="{CE1C2B38-023E-4360-AC1C-7570F6F00EC1}"/>
              </a:ext>
            </a:extLst>
          </p:cNvPr>
          <p:cNvSpPr/>
          <p:nvPr/>
        </p:nvSpPr>
        <p:spPr>
          <a:xfrm>
            <a:off x="2987053" y="2385841"/>
            <a:ext cx="1594485" cy="1167575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713" b="1" dirty="0">
                <a:solidFill>
                  <a:prstClr val="white"/>
                </a:solidFill>
              </a:rPr>
              <a:t>5</a:t>
            </a:r>
            <a:endParaRPr lang="en-US" sz="3713" b="1" dirty="0">
              <a:solidFill>
                <a:prstClr val="white"/>
              </a:solidFill>
            </a:endParaRPr>
          </a:p>
        </p:txBody>
      </p:sp>
      <p:sp>
        <p:nvSpPr>
          <p:cNvPr id="40" name="Rounded Rectangle 19">
            <a:extLst>
              <a:ext uri="{FF2B5EF4-FFF2-40B4-BE49-F238E27FC236}">
                <a16:creationId xmlns:a16="http://schemas.microsoft.com/office/drawing/2014/main" id="{A57222C2-B649-497F-8F76-39364A52C816}"/>
              </a:ext>
            </a:extLst>
          </p:cNvPr>
          <p:cNvSpPr/>
          <p:nvPr/>
        </p:nvSpPr>
        <p:spPr>
          <a:xfrm>
            <a:off x="4820094" y="2339525"/>
            <a:ext cx="1766758" cy="1167575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3713" b="1" dirty="0">
                <a:solidFill>
                  <a:prstClr val="white"/>
                </a:solidFill>
              </a:rPr>
              <a:t>4</a:t>
            </a:r>
            <a:endParaRPr lang="en-US" sz="3713" b="1" dirty="0">
              <a:solidFill>
                <a:prstClr val="white"/>
              </a:solidFill>
            </a:endParaRPr>
          </a:p>
        </p:txBody>
      </p:sp>
      <p:pic>
        <p:nvPicPr>
          <p:cNvPr id="2" name="Picture 39">
            <a:hlinkClick r:id="rId4" action="ppaction://hlinksldjump"/>
            <a:extLst>
              <a:ext uri="{FF2B5EF4-FFF2-40B4-BE49-F238E27FC236}">
                <a16:creationId xmlns:a16="http://schemas.microsoft.com/office/drawing/2014/main" id="{609BA019-B737-4239-B127-6C100AB78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858" y="3832079"/>
            <a:ext cx="626335" cy="626335"/>
          </a:xfrm>
          <a:prstGeom prst="rect">
            <a:avLst/>
          </a:prstGeom>
        </p:spPr>
      </p:pic>
      <p:pic>
        <p:nvPicPr>
          <p:cNvPr id="23" name="Google Shape;93;p14">
            <a:extLst>
              <a:ext uri="{FF2B5EF4-FFF2-40B4-BE49-F238E27FC236}">
                <a16:creationId xmlns:a16="http://schemas.microsoft.com/office/drawing/2014/main" id="{799DEAC4-F389-4EB4-9990-47F3868813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7522" y="1387180"/>
            <a:ext cx="2082778" cy="305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677412AF-636E-480E-9B60-2F4C1492BE18}"/>
              </a:ext>
            </a:extLst>
          </p:cNvPr>
          <p:cNvSpPr/>
          <p:nvPr/>
        </p:nvSpPr>
        <p:spPr>
          <a:xfrm>
            <a:off x="6462713" y="1437085"/>
            <a:ext cx="1457325" cy="5405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354" tIns="34178" rIns="68354" bIns="34178" rtlCol="1" anchor="ctr"/>
          <a:lstStyle/>
          <a:p>
            <a:pPr algn="ctr" rtl="1" eaLnBrk="1" hangingPunct="1">
              <a:defRPr/>
            </a:pPr>
            <a:r>
              <a:rPr lang="ar-SA" sz="1500" b="1" dirty="0">
                <a:solidFill>
                  <a:srgbClr val="C00000"/>
                </a:solidFill>
              </a:rPr>
              <a:t>مهارة التوضيح </a:t>
            </a:r>
          </a:p>
        </p:txBody>
      </p:sp>
      <p:pic>
        <p:nvPicPr>
          <p:cNvPr id="15363" name="صورة 1">
            <a:extLst>
              <a:ext uri="{FF2B5EF4-FFF2-40B4-BE49-F238E27FC236}">
                <a16:creationId xmlns:a16="http://schemas.microsoft.com/office/drawing/2014/main" id="{AA663F88-9574-4F25-BB7C-D778B4B2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6383" r="31888" b="17786"/>
          <a:stretch>
            <a:fillRect/>
          </a:stretch>
        </p:blipFill>
        <p:spPr bwMode="auto">
          <a:xfrm>
            <a:off x="1223962" y="86916"/>
            <a:ext cx="6777038" cy="496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42231AA-10C3-472D-9925-E9D7010C4D9D}"/>
              </a:ext>
            </a:extLst>
          </p:cNvPr>
          <p:cNvSpPr/>
          <p:nvPr/>
        </p:nvSpPr>
        <p:spPr>
          <a:xfrm>
            <a:off x="5328048" y="2247900"/>
            <a:ext cx="2672953" cy="27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050" dirty="0"/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7C164FF9-1655-4173-AC29-1F13FE91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73" y="2222897"/>
            <a:ext cx="210621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اليوم الوطني الـ 86 .. مناسبة تتزامن مع رؤية السعودية 2030 | صحيفة المواطن  الإلكترونية">
            <a:extLst>
              <a:ext uri="{FF2B5EF4-FFF2-40B4-BE49-F238E27FC236}">
                <a16:creationId xmlns:a16="http://schemas.microsoft.com/office/drawing/2014/main" id="{EEF5AB7C-3FAE-461A-B548-A3E34E8A8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09538"/>
            <a:ext cx="1727597" cy="190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  <p:sndAc>
      <p:stSnd>
        <p:snd r:embed="rId2" name="click.wav"/>
      </p:stSnd>
    </p:sndAc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489</Words>
  <Application>Microsoft Office PowerPoint</Application>
  <PresentationFormat>عرض على الشاشة (16:9)</PresentationFormat>
  <Paragraphs>162</Paragraphs>
  <Slides>34</Slides>
  <Notes>18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0" baseType="lpstr">
      <vt:lpstr>Adobe Arabic</vt:lpstr>
      <vt:lpstr>Arial</vt:lpstr>
      <vt:lpstr>Calibri</vt:lpstr>
      <vt:lpstr>Calibri Light</vt:lpstr>
      <vt:lpstr>Lemonada Regular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هاجر</dc:creator>
  <cp:lastModifiedBy>الابتدائية الثامنة بنات باملج</cp:lastModifiedBy>
  <cp:revision>33</cp:revision>
  <dcterms:modified xsi:type="dcterms:W3CDTF">2020-10-07T10:42:14Z</dcterms:modified>
</cp:coreProperties>
</file>