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81" r:id="rId26"/>
    <p:sldId id="280" r:id="rId27"/>
    <p:sldId id="283" r:id="rId28"/>
    <p:sldId id="279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7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 autoAdjust="0"/>
    <p:restoredTop sz="9465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7A5218-A9C7-41EA-87E1-8FE06311A874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418932-82E6-4BFE-A499-1D84CFDC238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932-82E6-4BFE-A499-1D84CFDC2382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04/03/35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4%20-%201/&#1606;&#1588;&#1575;&#1591;%201%20%20-%20&#1575;&#1604;&#1578;&#1580;&#1585;&#1576;&#1577;%20&#1575;&#1604;&#1575;&#1587;&#1578;&#1607;&#1604;&#1575;&#1604;&#1610;&#1577;.av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4%20-%201/&#1606;&#1588;&#1575;&#1591;%201%20%20-%20&#1575;&#1604;&#1578;&#1580;&#1585;&#1576;&#1577;%20&#1575;&#1604;&#1575;&#1587;&#1578;&#1607;&#1604;&#1575;&#1604;&#1610;&#1577;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4%20-%201/&#1606;&#1588;&#1575;&#1591;%202%20&#1571;.swf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69.png"/><Relationship Id="rId10" Type="http://schemas.openxmlformats.org/officeDocument/2006/relationships/image" Target="../media/image76.png"/><Relationship Id="rId4" Type="http://schemas.openxmlformats.org/officeDocument/2006/relationships/image" Target="../media/image68.png"/><Relationship Id="rId9" Type="http://schemas.openxmlformats.org/officeDocument/2006/relationships/image" Target="../media/image28.png"/><Relationship Id="rId1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4%20-%201/&#1606;&#1588;&#1575;&#1591;%202%20&#1576;.swf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1.png"/><Relationship Id="rId9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75.png"/><Relationship Id="rId7" Type="http://schemas.openxmlformats.org/officeDocument/2006/relationships/image" Target="../media/image151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780361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373" y="1988840"/>
            <a:ext cx="43536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157192"/>
            <a:ext cx="43559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722" y="620688"/>
            <a:ext cx="87397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259632" y="692696"/>
            <a:ext cx="15121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668344" y="1340768"/>
            <a:ext cx="93610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5652120" y="1268760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211489" cy="8147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48880"/>
            <a:ext cx="3493268" cy="6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068960"/>
            <a:ext cx="5771424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81128"/>
            <a:ext cx="8667725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645024"/>
            <a:ext cx="35080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5517232"/>
            <a:ext cx="5197643" cy="6755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64" y="188640"/>
            <a:ext cx="87767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580112" y="260648"/>
            <a:ext cx="7920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668344" y="908720"/>
            <a:ext cx="9361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23528" y="908720"/>
            <a:ext cx="9361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5580112" y="2204864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504638" cy="8433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3284984"/>
            <a:ext cx="598026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176746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4"/>
          <p:cNvSpPr txBox="1">
            <a:spLocks/>
          </p:cNvSpPr>
          <p:nvPr/>
        </p:nvSpPr>
        <p:spPr>
          <a:xfrm>
            <a:off x="251520" y="692696"/>
            <a:ext cx="8640960" cy="5755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8000" b="1" dirty="0" smtClean="0">
                <a:solidFill>
                  <a:srgbClr val="FF0000"/>
                </a:solidFill>
              </a:rPr>
              <a:t>اختبار الباب الثالث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8000" b="1" dirty="0" smtClean="0">
                <a:solidFill>
                  <a:srgbClr val="FF0000"/>
                </a:solidFill>
              </a:rPr>
              <a:t>يوم </a:t>
            </a:r>
            <a:r>
              <a:rPr lang="ar-SA" sz="8000" b="1" dirty="0" err="1" smtClean="0">
                <a:solidFill>
                  <a:srgbClr val="FF0000"/>
                </a:solidFill>
              </a:rPr>
              <a:t>الإثنين</a:t>
            </a:r>
            <a:endParaRPr lang="ar-SA" sz="8000" b="1" dirty="0" smtClean="0">
              <a:solidFill>
                <a:srgbClr val="FF0000"/>
              </a:solidFill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8000" b="1" dirty="0" smtClean="0">
                <a:solidFill>
                  <a:srgbClr val="FF0000"/>
                </a:solidFill>
              </a:rPr>
              <a:t>1434/5/</a:t>
            </a:r>
            <a:r>
              <a:rPr lang="ar-SA" sz="8000" b="1" dirty="0" err="1" smtClean="0">
                <a:solidFill>
                  <a:srgbClr val="FF0000"/>
                </a:solidFill>
              </a:rPr>
              <a:t>26هـ</a:t>
            </a:r>
            <a:endParaRPr lang="ar-SA" sz="8000" b="1" dirty="0" smtClean="0">
              <a:solidFill>
                <a:srgbClr val="FF0000"/>
              </a:solidFill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8000" b="1" dirty="0" smtClean="0">
                <a:solidFill>
                  <a:srgbClr val="FF0000"/>
                </a:solidFill>
              </a:rPr>
              <a:t>إن شاء الله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33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635204"/>
            <a:ext cx="864096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r>
              <a:rPr lang="ar-SA" sz="4800" b="1" dirty="0" smtClean="0">
                <a:solidFill>
                  <a:schemeClr val="bg1"/>
                </a:solidFill>
              </a:rPr>
              <a:t>/ عرف طاقة الوضع </a:t>
            </a:r>
            <a:r>
              <a:rPr lang="ar-SA" sz="4800" b="1" dirty="0" err="1" smtClean="0">
                <a:solidFill>
                  <a:schemeClr val="bg1"/>
                </a:solidFill>
              </a:rPr>
              <a:t>المرونية</a:t>
            </a:r>
            <a:r>
              <a:rPr lang="ar-SA" sz="4800" b="1" dirty="0" smtClean="0">
                <a:solidFill>
                  <a:schemeClr val="bg1"/>
                </a:solidFill>
              </a:rPr>
              <a:t> , مع ذكر </a:t>
            </a:r>
            <a:r>
              <a:rPr lang="ar-SA" sz="4800" b="1" dirty="0" err="1" smtClean="0">
                <a:solidFill>
                  <a:schemeClr val="bg1"/>
                </a:solidFill>
              </a:rPr>
              <a:t>أمثله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عنصر نائب للمحتوى 4"/>
          <p:cNvSpPr txBox="1">
            <a:spLocks/>
          </p:cNvSpPr>
          <p:nvPr/>
        </p:nvSpPr>
        <p:spPr>
          <a:xfrm>
            <a:off x="251520" y="2348880"/>
            <a:ext cx="86409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rgbClr val="FFFF00"/>
                </a:solidFill>
              </a:rPr>
              <a:t>هي الطاقة المختزنه في الوتر المشدود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251520" y="3284984"/>
            <a:ext cx="864096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</a:rPr>
              <a:t>مثل كرات المطاط و الأربطة المطاطية و </a:t>
            </a:r>
            <a:r>
              <a:rPr lang="ar-SA" sz="4800" b="1" dirty="0" err="1" smtClean="0">
                <a:solidFill>
                  <a:schemeClr val="tx2">
                    <a:lumMod val="50000"/>
                  </a:schemeClr>
                </a:solidFill>
              </a:rPr>
              <a:t>المقاليع</a:t>
            </a: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</a:rPr>
              <a:t> و منصات </a:t>
            </a:r>
            <a:r>
              <a:rPr lang="ar-SA" sz="4800" b="1" dirty="0" err="1" smtClean="0">
                <a:solidFill>
                  <a:schemeClr val="tx2">
                    <a:lumMod val="50000"/>
                  </a:schemeClr>
                </a:solidFill>
              </a:rPr>
              <a:t>القفز .</a:t>
            </a:r>
            <a:endParaRPr lang="ar-SA" sz="4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r>
              <a:rPr lang="ar-SA" sz="4800" b="1" dirty="0" smtClean="0">
                <a:solidFill>
                  <a:schemeClr val="bg1"/>
                </a:solidFill>
              </a:rPr>
              <a:t>/ عرف طاقة الوضع </a:t>
            </a:r>
            <a:r>
              <a:rPr lang="ar-SA" sz="4800" b="1" dirty="0" err="1" smtClean="0">
                <a:solidFill>
                  <a:schemeClr val="bg1"/>
                </a:solidFill>
              </a:rPr>
              <a:t>السكونية؟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عنصر نائب للمحتوى 4"/>
          <p:cNvSpPr txBox="1">
            <a:spLocks/>
          </p:cNvSpPr>
          <p:nvPr/>
        </p:nvSpPr>
        <p:spPr>
          <a:xfrm>
            <a:off x="251520" y="1124744"/>
            <a:ext cx="871296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r>
              <a:rPr lang="ar-SA" sz="4800" b="1" dirty="0" smtClean="0"/>
              <a:t>الطاقة </a:t>
            </a:r>
            <a:r>
              <a:rPr lang="ar-SA" sz="4800" b="1" dirty="0" err="1" smtClean="0"/>
              <a:t>السكونية</a:t>
            </a:r>
            <a:r>
              <a:rPr lang="ar-SA" sz="4800" b="1" dirty="0" smtClean="0"/>
              <a:t> لجسم تساوي كتلة الجسم مضروبة في مربع سرعة الضوء</a:t>
            </a:r>
            <a:endParaRPr lang="ar-SA" sz="4800" b="1" dirty="0"/>
          </a:p>
        </p:txBody>
      </p:sp>
      <p:sp>
        <p:nvSpPr>
          <p:cNvPr id="7" name="مستطيل 6"/>
          <p:cNvSpPr/>
          <p:nvPr/>
        </p:nvSpPr>
        <p:spPr>
          <a:xfrm>
            <a:off x="3131840" y="2708920"/>
            <a:ext cx="325436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i="1" dirty="0" smtClean="0"/>
              <a:t> </a:t>
            </a:r>
            <a:r>
              <a:rPr lang="en-US" sz="6600" b="1" i="1" dirty="0" smtClean="0">
                <a:solidFill>
                  <a:srgbClr val="FF0000"/>
                </a:solidFill>
              </a:rPr>
              <a:t>E</a:t>
            </a:r>
            <a:r>
              <a:rPr lang="en-US" sz="6600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sz="6600" b="1" i="1" dirty="0" smtClean="0">
                <a:solidFill>
                  <a:srgbClr val="FF0000"/>
                </a:solidFill>
              </a:rPr>
              <a:t> = mc</a:t>
            </a:r>
            <a:r>
              <a:rPr lang="en-US" sz="66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6600" b="1" i="1" dirty="0" smtClean="0"/>
              <a:t> </a:t>
            </a:r>
            <a:endParaRPr lang="ar-SA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1"/>
            <a:ext cx="7920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907704" y="548680"/>
            <a:ext cx="22322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427984" y="2132856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915816" y="2636912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3491880" y="2060848"/>
            <a:ext cx="33843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755576" y="2636912"/>
            <a:ext cx="28803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2831714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12976"/>
            <a:ext cx="3583687" cy="5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17032"/>
            <a:ext cx="26282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717032"/>
            <a:ext cx="262731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رابط مستقيم 18"/>
          <p:cNvCxnSpPr/>
          <p:nvPr/>
        </p:nvCxnSpPr>
        <p:spPr>
          <a:xfrm flipH="1">
            <a:off x="611560" y="4437112"/>
            <a:ext cx="81369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81128"/>
            <a:ext cx="2736305" cy="6551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653136"/>
            <a:ext cx="389339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5301208"/>
            <a:ext cx="261029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6021288"/>
            <a:ext cx="3194078" cy="5970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5" name="رابط مستقيم 24"/>
          <p:cNvCxnSpPr/>
          <p:nvPr/>
        </p:nvCxnSpPr>
        <p:spPr>
          <a:xfrm flipH="1">
            <a:off x="539552" y="5877272"/>
            <a:ext cx="81369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6021288"/>
            <a:ext cx="4191145" cy="5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94078" cy="5970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4191145" cy="5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2799560" cy="70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4"/>
          <p:cNvSpPr txBox="1">
            <a:spLocks/>
          </p:cNvSpPr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r>
              <a:rPr lang="ar-SA" sz="4800" b="1" dirty="0" smtClean="0">
                <a:solidFill>
                  <a:schemeClr val="bg1"/>
                </a:solidFill>
              </a:rPr>
              <a:t>/ </a:t>
            </a:r>
            <a:r>
              <a:rPr lang="ar-SA" sz="4800" b="1" dirty="0" err="1" smtClean="0">
                <a:solidFill>
                  <a:schemeClr val="bg1"/>
                </a:solidFill>
              </a:rPr>
              <a:t>ماهو</a:t>
            </a:r>
            <a:r>
              <a:rPr lang="ar-SA" sz="4800" b="1" dirty="0" smtClean="0">
                <a:solidFill>
                  <a:schemeClr val="bg1"/>
                </a:solidFill>
              </a:rPr>
              <a:t> قانون حفظ </a:t>
            </a:r>
            <a:r>
              <a:rPr lang="ar-SA" sz="4800" b="1" dirty="0" err="1" smtClean="0">
                <a:solidFill>
                  <a:schemeClr val="bg1"/>
                </a:solidFill>
              </a:rPr>
              <a:t>الطاقة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052736"/>
            <a:ext cx="8712968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في النظام المغلق </a:t>
            </a:r>
            <a:r>
              <a:rPr lang="ar-SA" sz="4800" b="1" dirty="0" err="1" smtClean="0">
                <a:solidFill>
                  <a:schemeClr val="bg1"/>
                </a:solidFill>
              </a:rPr>
              <a:t>والمعزول </a:t>
            </a:r>
            <a:r>
              <a:rPr lang="ar-SA" sz="4800" b="1" dirty="0" smtClean="0">
                <a:solidFill>
                  <a:schemeClr val="bg1"/>
                </a:solidFill>
              </a:rPr>
              <a:t>, تبقى الطاقة </a:t>
            </a:r>
            <a:r>
              <a:rPr lang="ar-SA" sz="4800" b="1" dirty="0" err="1" smtClean="0">
                <a:solidFill>
                  <a:schemeClr val="bg1"/>
                </a:solidFill>
              </a:rPr>
              <a:t>محفوظة </a:t>
            </a:r>
            <a:r>
              <a:rPr lang="ar-SA" sz="4800" b="1" dirty="0" smtClean="0">
                <a:solidFill>
                  <a:schemeClr val="bg1"/>
                </a:solidFill>
              </a:rPr>
              <a:t>, ولكن تتحول من شكل </a:t>
            </a:r>
            <a:r>
              <a:rPr lang="ar-SA" sz="4800" b="1" dirty="0" err="1" smtClean="0">
                <a:solidFill>
                  <a:schemeClr val="bg1"/>
                </a:solidFill>
              </a:rPr>
              <a:t>لآخر </a:t>
            </a:r>
            <a:r>
              <a:rPr lang="ar-SA" sz="4800" b="1" dirty="0" smtClean="0">
                <a:solidFill>
                  <a:schemeClr val="bg1"/>
                </a:solidFill>
              </a:rPr>
              <a:t>, بحيث يبقى المجموع الكلي للطاقة في النظام ثابتا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4"/>
          <p:cNvSpPr txBox="1">
            <a:spLocks/>
          </p:cNvSpPr>
          <p:nvPr/>
        </p:nvSpPr>
        <p:spPr>
          <a:xfrm>
            <a:off x="251520" y="188640"/>
            <a:ext cx="8712968" cy="17173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r>
              <a:rPr lang="ar-SA" sz="4800" b="1" dirty="0" smtClean="0">
                <a:solidFill>
                  <a:schemeClr val="bg1"/>
                </a:solidFill>
              </a:rPr>
              <a:t>/ عرف الطاقة الميكانيكية للنظام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( لفظيا </a:t>
            </a:r>
            <a:r>
              <a:rPr lang="ar-SA" sz="4800" b="1" dirty="0" err="1" smtClean="0">
                <a:solidFill>
                  <a:schemeClr val="bg1"/>
                </a:solidFill>
              </a:rPr>
              <a:t>ورياضيا )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988840"/>
            <a:ext cx="8712968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الطاقة الميكانيكية لنظام تساوي مجموع الطاقة الحركية وطاقة الوضع إذا لم يكن هناك أنواع أخرى من </a:t>
            </a:r>
            <a:r>
              <a:rPr lang="ar-SA" sz="4800" b="1" dirty="0" err="1" smtClean="0">
                <a:solidFill>
                  <a:schemeClr val="bg1"/>
                </a:solidFill>
              </a:rPr>
              <a:t>الطاقة .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2987824" y="4437112"/>
            <a:ext cx="345638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E = KE + PE</a:t>
            </a:r>
            <a:endParaRPr lang="ar-SA" sz="4800" b="1" dirty="0" smtClean="0">
              <a:solidFill>
                <a:srgbClr val="FFFF00"/>
              </a:solidFill>
            </a:endParaRPr>
          </a:p>
        </p:txBody>
      </p:sp>
      <p:sp>
        <p:nvSpPr>
          <p:cNvPr id="6" name="عنصر نائب للمحتوى 4"/>
          <p:cNvSpPr txBox="1">
            <a:spLocks/>
          </p:cNvSpPr>
          <p:nvPr/>
        </p:nvSpPr>
        <p:spPr>
          <a:xfrm>
            <a:off x="611560" y="980728"/>
            <a:ext cx="1800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  <a:hlinkClick r:id="rId2" action="ppaction://hlinkfile"/>
              </a:rPr>
              <a:t>نشاط</a:t>
            </a:r>
            <a:r>
              <a:rPr lang="en-US" sz="4800" b="1" dirty="0" smtClean="0">
                <a:solidFill>
                  <a:schemeClr val="bg1"/>
                </a:solidFill>
                <a:hlinkClick r:id="rId2" action="ppaction://hlinkfile"/>
              </a:rPr>
              <a:t>4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7</a:t>
            </a:r>
            <a:r>
              <a:rPr lang="ar-SA" sz="4800" b="1" dirty="0" smtClean="0">
                <a:solidFill>
                  <a:schemeClr val="bg1"/>
                </a:solidFill>
              </a:rPr>
              <a:t>/ </a:t>
            </a:r>
            <a:r>
              <a:rPr lang="ar-SA" sz="4800" b="1" dirty="0" err="1" smtClean="0">
                <a:solidFill>
                  <a:schemeClr val="bg1"/>
                </a:solidFill>
              </a:rPr>
              <a:t>ماهو</a:t>
            </a:r>
            <a:r>
              <a:rPr lang="ar-SA" sz="4800" b="1" dirty="0" smtClean="0">
                <a:solidFill>
                  <a:schemeClr val="bg1"/>
                </a:solidFill>
              </a:rPr>
              <a:t> قانون حفظ الطاقة </a:t>
            </a:r>
            <a:r>
              <a:rPr lang="ar-SA" sz="4800" b="1" dirty="0" err="1" smtClean="0">
                <a:solidFill>
                  <a:schemeClr val="bg1"/>
                </a:solidFill>
              </a:rPr>
              <a:t>الميكانيكية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عنصر نائب للمحتوى 4"/>
          <p:cNvSpPr txBox="1">
            <a:spLocks/>
          </p:cNvSpPr>
          <p:nvPr/>
        </p:nvSpPr>
        <p:spPr>
          <a:xfrm>
            <a:off x="251520" y="1052736"/>
            <a:ext cx="8712968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عندما تكون الطاقة الميكانيكية محفوظة فإن مجموع الطاقة الحركية وطاقة الوضع في النظام قبل وقوع الحدث تساوي مجموع الطاقة الحركية وطاقة الوضع في النظام بعد </a:t>
            </a:r>
            <a:r>
              <a:rPr lang="ar-SA" sz="4800" b="1" dirty="0" err="1" smtClean="0">
                <a:solidFill>
                  <a:schemeClr val="bg1"/>
                </a:solidFill>
              </a:rPr>
              <a:t>الحدث .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323528" y="5085184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ar-SA" sz="4800" b="1" baseline="-25000" dirty="0" smtClean="0">
                <a:solidFill>
                  <a:srgbClr val="FF0000"/>
                </a:solidFill>
              </a:rPr>
              <a:t>بعد</a:t>
            </a:r>
            <a:r>
              <a:rPr lang="en-US" sz="4800" b="1" dirty="0" smtClean="0">
                <a:solidFill>
                  <a:srgbClr val="FF0000"/>
                </a:solidFill>
              </a:rPr>
              <a:t>PE</a:t>
            </a:r>
            <a:r>
              <a:rPr lang="ar-SA" sz="4800" b="1" dirty="0" smtClean="0">
                <a:solidFill>
                  <a:srgbClr val="FF0000"/>
                </a:solidFill>
              </a:rPr>
              <a:t> + </a:t>
            </a:r>
            <a:r>
              <a:rPr lang="ar-SA" sz="4800" b="1" baseline="-25000" dirty="0" smtClean="0">
                <a:solidFill>
                  <a:srgbClr val="FF0000"/>
                </a:solidFill>
              </a:rPr>
              <a:t>بعد</a:t>
            </a:r>
            <a:r>
              <a:rPr lang="en-US" sz="4800" b="1" dirty="0" smtClean="0">
                <a:solidFill>
                  <a:srgbClr val="FF0000"/>
                </a:solidFill>
              </a:rPr>
              <a:t>KE</a:t>
            </a:r>
            <a:r>
              <a:rPr lang="ar-SA" sz="4800" b="1" dirty="0" smtClean="0">
                <a:solidFill>
                  <a:srgbClr val="FF0000"/>
                </a:solidFill>
              </a:rPr>
              <a:t> </a:t>
            </a: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ar-SA" sz="4800" b="1" dirty="0" smtClean="0">
                <a:solidFill>
                  <a:srgbClr val="FFFF00"/>
                </a:solidFill>
              </a:rPr>
              <a:t> </a:t>
            </a:r>
            <a:r>
              <a:rPr lang="ar-SA" sz="4800" b="1" baseline="-25000" dirty="0" smtClean="0">
                <a:solidFill>
                  <a:schemeClr val="tx1"/>
                </a:solidFill>
              </a:rPr>
              <a:t>قبل</a:t>
            </a:r>
            <a:r>
              <a:rPr lang="en-US" sz="4800" b="1" dirty="0" smtClean="0">
                <a:solidFill>
                  <a:schemeClr val="tx1"/>
                </a:solidFill>
              </a:rPr>
              <a:t>PE</a:t>
            </a:r>
            <a:r>
              <a:rPr lang="ar-SA" sz="4800" b="1" dirty="0" smtClean="0">
                <a:solidFill>
                  <a:schemeClr val="tx1"/>
                </a:solidFill>
              </a:rPr>
              <a:t> + </a:t>
            </a:r>
            <a:r>
              <a:rPr lang="ar-SA" sz="4800" b="1" baseline="-25000" dirty="0" smtClean="0">
                <a:solidFill>
                  <a:schemeClr val="tx1"/>
                </a:solidFill>
              </a:rPr>
              <a:t>قبل</a:t>
            </a:r>
            <a:r>
              <a:rPr lang="en-US" sz="4800" b="1" dirty="0" smtClean="0">
                <a:solidFill>
                  <a:schemeClr val="tx1"/>
                </a:solidFill>
              </a:rPr>
              <a:t>KE</a:t>
            </a:r>
            <a:endParaRPr lang="ar-SA" sz="4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4"/>
          <p:cNvSpPr txBox="1">
            <a:spLocks/>
          </p:cNvSpPr>
          <p:nvPr/>
        </p:nvSpPr>
        <p:spPr>
          <a:xfrm>
            <a:off x="7092280" y="260648"/>
            <a:ext cx="1800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  <a:hlinkClick r:id="rId2" action="ppaction://hlinkfile"/>
              </a:rPr>
              <a:t>نشاط</a:t>
            </a:r>
            <a:r>
              <a:rPr lang="en-US" sz="4800" b="1" dirty="0" smtClean="0">
                <a:solidFill>
                  <a:schemeClr val="bg1"/>
                </a:solidFill>
                <a:hlinkClick r:id="rId2" action="ppaction://hlinkfile"/>
              </a:rPr>
              <a:t>1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6582053" cy="6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محتوى 4"/>
          <p:cNvSpPr txBox="1">
            <a:spLocks/>
          </p:cNvSpPr>
          <p:nvPr/>
        </p:nvSpPr>
        <p:spPr>
          <a:xfrm>
            <a:off x="7020272" y="1988840"/>
            <a:ext cx="1800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  <a:hlinkClick r:id="rId5" action="ppaction://hlinkfile"/>
              </a:rPr>
              <a:t>نشاط</a:t>
            </a:r>
            <a:r>
              <a:rPr lang="en-US" sz="4800" b="1" dirty="0" smtClean="0">
                <a:solidFill>
                  <a:schemeClr val="bg1"/>
                </a:solidFill>
                <a:hlinkClick r:id="rId5" action="ppaction://hlinkfile"/>
              </a:rPr>
              <a:t>2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060848"/>
            <a:ext cx="64775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573016"/>
            <a:ext cx="5183557" cy="92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509120"/>
            <a:ext cx="20685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085184"/>
            <a:ext cx="1456470" cy="4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574034"/>
            <a:ext cx="3600400" cy="12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733256"/>
            <a:ext cx="9144000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عنصر نائب للمحتوى 4"/>
          <p:cNvSpPr txBox="1">
            <a:spLocks/>
          </p:cNvSpPr>
          <p:nvPr/>
        </p:nvSpPr>
        <p:spPr>
          <a:xfrm>
            <a:off x="2051720" y="5733256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موجب</a:t>
            </a:r>
          </a:p>
        </p:txBody>
      </p:sp>
      <p:sp>
        <p:nvSpPr>
          <p:cNvPr id="15" name="عنصر نائب للمحتوى 4"/>
          <p:cNvSpPr txBox="1">
            <a:spLocks/>
          </p:cNvSpPr>
          <p:nvPr/>
        </p:nvSpPr>
        <p:spPr>
          <a:xfrm>
            <a:off x="755576" y="5805264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تزداد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4"/>
          <p:cNvSpPr txBox="1">
            <a:spLocks/>
          </p:cNvSpPr>
          <p:nvPr/>
        </p:nvSpPr>
        <p:spPr>
          <a:xfrm>
            <a:off x="251520" y="188640"/>
            <a:ext cx="8712968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8</a:t>
            </a:r>
            <a:r>
              <a:rPr lang="ar-SA" sz="4800" b="1" dirty="0" smtClean="0">
                <a:solidFill>
                  <a:schemeClr val="bg1"/>
                </a:solidFill>
              </a:rPr>
              <a:t>/ اذكر تطبيقات قانون حفظ الطاقة </a:t>
            </a:r>
            <a:r>
              <a:rPr lang="ar-SA" sz="4800" b="1" dirty="0" err="1" smtClean="0">
                <a:solidFill>
                  <a:schemeClr val="bg1"/>
                </a:solidFill>
              </a:rPr>
              <a:t>الميكانيكية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844824"/>
            <a:ext cx="8712968" cy="26037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r>
              <a:rPr lang="ar-SA" sz="4800" b="1" dirty="0" smtClean="0">
                <a:solidFill>
                  <a:schemeClr val="bg1"/>
                </a:solidFill>
              </a:rPr>
              <a:t>- عربة قطار الملاهي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r>
              <a:rPr lang="ar-SA" sz="4800" b="1" dirty="0" smtClean="0">
                <a:solidFill>
                  <a:schemeClr val="bg1"/>
                </a:solidFill>
              </a:rPr>
              <a:t>- التزلج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r>
              <a:rPr lang="ar-SA" sz="4800" b="1" dirty="0" smtClean="0">
                <a:solidFill>
                  <a:schemeClr val="bg1"/>
                </a:solidFill>
              </a:rPr>
              <a:t>- البندول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276" y="1052736"/>
            <a:ext cx="3840724" cy="5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5292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8100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132856"/>
            <a:ext cx="4706678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635896" y="548680"/>
            <a:ext cx="20162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8028384" y="1124744"/>
            <a:ext cx="11156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971600" y="1556792"/>
            <a:ext cx="39604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2987824" y="2132856"/>
            <a:ext cx="23042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708920"/>
            <a:ext cx="2733987" cy="972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عنصر نائب للمحتوى 4"/>
          <p:cNvSpPr txBox="1">
            <a:spLocks/>
          </p:cNvSpPr>
          <p:nvPr/>
        </p:nvSpPr>
        <p:spPr>
          <a:xfrm>
            <a:off x="251520" y="2708920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ar-SA" sz="4800" b="1" baseline="-25000" dirty="0" smtClean="0">
                <a:solidFill>
                  <a:srgbClr val="FF0000"/>
                </a:solidFill>
              </a:rPr>
              <a:t>بعد</a:t>
            </a:r>
            <a:r>
              <a:rPr lang="en-US" sz="4800" b="1" dirty="0" smtClean="0">
                <a:solidFill>
                  <a:srgbClr val="FF0000"/>
                </a:solidFill>
              </a:rPr>
              <a:t>PE</a:t>
            </a:r>
            <a:r>
              <a:rPr lang="ar-SA" sz="4800" b="1" dirty="0" smtClean="0">
                <a:solidFill>
                  <a:srgbClr val="FF0000"/>
                </a:solidFill>
              </a:rPr>
              <a:t> + </a:t>
            </a:r>
            <a:r>
              <a:rPr lang="ar-SA" sz="4800" b="1" baseline="-25000" dirty="0" smtClean="0">
                <a:solidFill>
                  <a:srgbClr val="FF0000"/>
                </a:solidFill>
              </a:rPr>
              <a:t>بعد</a:t>
            </a:r>
            <a:r>
              <a:rPr lang="en-US" sz="4800" b="1" dirty="0" smtClean="0">
                <a:solidFill>
                  <a:srgbClr val="FF0000"/>
                </a:solidFill>
              </a:rPr>
              <a:t>KE</a:t>
            </a:r>
            <a:r>
              <a:rPr lang="ar-SA" sz="4800" b="1" dirty="0" smtClean="0">
                <a:solidFill>
                  <a:srgbClr val="FF0000"/>
                </a:solidFill>
              </a:rPr>
              <a:t> </a:t>
            </a: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ar-SA" sz="4800" b="1" dirty="0" smtClean="0">
                <a:solidFill>
                  <a:srgbClr val="FFFF00"/>
                </a:solidFill>
              </a:rPr>
              <a:t> </a:t>
            </a:r>
            <a:r>
              <a:rPr lang="ar-SA" sz="4800" b="1" baseline="-25000" dirty="0" smtClean="0">
                <a:solidFill>
                  <a:schemeClr val="tx1"/>
                </a:solidFill>
              </a:rPr>
              <a:t>قبل</a:t>
            </a:r>
            <a:r>
              <a:rPr lang="en-US" sz="4800" b="1" dirty="0" smtClean="0">
                <a:solidFill>
                  <a:schemeClr val="tx1"/>
                </a:solidFill>
              </a:rPr>
              <a:t>PE</a:t>
            </a:r>
            <a:r>
              <a:rPr lang="ar-SA" sz="4800" b="1" dirty="0" smtClean="0">
                <a:solidFill>
                  <a:schemeClr val="tx1"/>
                </a:solidFill>
              </a:rPr>
              <a:t> + </a:t>
            </a:r>
            <a:r>
              <a:rPr lang="ar-SA" sz="4800" b="1" baseline="-25000" dirty="0" smtClean="0">
                <a:solidFill>
                  <a:schemeClr val="tx1"/>
                </a:solidFill>
              </a:rPr>
              <a:t>قبل</a:t>
            </a:r>
            <a:r>
              <a:rPr lang="en-US" sz="4800" b="1" dirty="0" smtClean="0">
                <a:solidFill>
                  <a:schemeClr val="tx1"/>
                </a:solidFill>
              </a:rPr>
              <a:t>KE</a:t>
            </a:r>
            <a:endParaRPr lang="ar-SA" sz="4800" b="1" dirty="0" smtClean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708920"/>
            <a:ext cx="3772368" cy="8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3645024"/>
            <a:ext cx="2734790" cy="7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229200"/>
            <a:ext cx="5321207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عنصر نائب للمحتوى 4"/>
          <p:cNvSpPr txBox="1">
            <a:spLocks/>
          </p:cNvSpPr>
          <p:nvPr/>
        </p:nvSpPr>
        <p:spPr>
          <a:xfrm>
            <a:off x="251520" y="4293096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ar-SA" sz="4800" b="1" baseline="-25000" dirty="0" smtClean="0">
                <a:solidFill>
                  <a:srgbClr val="FF0000"/>
                </a:solidFill>
              </a:rPr>
              <a:t>بعد</a:t>
            </a:r>
            <a:r>
              <a:rPr lang="en-US" sz="4800" b="1" dirty="0" smtClean="0">
                <a:solidFill>
                  <a:srgbClr val="FF0000"/>
                </a:solidFill>
              </a:rPr>
              <a:t>PE</a:t>
            </a:r>
            <a:r>
              <a:rPr lang="ar-SA" sz="4800" b="1" dirty="0" smtClean="0">
                <a:solidFill>
                  <a:srgbClr val="FF0000"/>
                </a:solidFill>
              </a:rPr>
              <a:t> + </a:t>
            </a:r>
            <a:r>
              <a:rPr lang="ar-SA" sz="4800" b="1" baseline="-25000" dirty="0" smtClean="0">
                <a:solidFill>
                  <a:srgbClr val="FF0000"/>
                </a:solidFill>
              </a:rPr>
              <a:t>بعد</a:t>
            </a:r>
            <a:r>
              <a:rPr lang="en-US" sz="4800" b="1" dirty="0" smtClean="0">
                <a:solidFill>
                  <a:srgbClr val="FF0000"/>
                </a:solidFill>
              </a:rPr>
              <a:t>KE</a:t>
            </a:r>
            <a:r>
              <a:rPr lang="ar-SA" sz="4800" b="1" dirty="0" smtClean="0">
                <a:solidFill>
                  <a:srgbClr val="FF0000"/>
                </a:solidFill>
              </a:rPr>
              <a:t> </a:t>
            </a: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ar-SA" sz="4800" b="1" dirty="0" smtClean="0">
                <a:solidFill>
                  <a:srgbClr val="FFFF00"/>
                </a:solidFill>
              </a:rPr>
              <a:t> </a:t>
            </a:r>
            <a:r>
              <a:rPr lang="ar-SA" sz="4800" b="1" baseline="-25000" dirty="0" smtClean="0">
                <a:solidFill>
                  <a:schemeClr val="tx1"/>
                </a:solidFill>
              </a:rPr>
              <a:t>قبل</a:t>
            </a:r>
            <a:r>
              <a:rPr lang="en-US" sz="4800" b="1" dirty="0" smtClean="0">
                <a:solidFill>
                  <a:schemeClr val="tx1"/>
                </a:solidFill>
              </a:rPr>
              <a:t>PE</a:t>
            </a:r>
            <a:r>
              <a:rPr lang="ar-SA" sz="4800" b="1" dirty="0" smtClean="0">
                <a:solidFill>
                  <a:schemeClr val="tx1"/>
                </a:solidFill>
              </a:rPr>
              <a:t> + </a:t>
            </a:r>
            <a:r>
              <a:rPr lang="ar-SA" sz="4800" b="1" baseline="-25000" dirty="0" smtClean="0">
                <a:solidFill>
                  <a:schemeClr val="tx1"/>
                </a:solidFill>
              </a:rPr>
              <a:t>قبل</a:t>
            </a:r>
            <a:r>
              <a:rPr lang="en-US" sz="4800" b="1" dirty="0" smtClean="0">
                <a:solidFill>
                  <a:schemeClr val="tx1"/>
                </a:solidFill>
              </a:rPr>
              <a:t>KE</a:t>
            </a:r>
            <a:endParaRPr lang="ar-SA" sz="4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8" grpId="1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276" y="1052736"/>
            <a:ext cx="3840724" cy="5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5292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8100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132856"/>
            <a:ext cx="4706678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635896" y="548680"/>
            <a:ext cx="20162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8028384" y="1124744"/>
            <a:ext cx="11156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971600" y="1556792"/>
            <a:ext cx="39604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2987824" y="2132856"/>
            <a:ext cx="23042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780928"/>
            <a:ext cx="5321207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3" name="رابط كسهم مستقيم 22"/>
          <p:cNvCxnSpPr/>
          <p:nvPr/>
        </p:nvCxnSpPr>
        <p:spPr>
          <a:xfrm flipH="1">
            <a:off x="1835696" y="2780928"/>
            <a:ext cx="576064" cy="936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1475656" y="3573016"/>
            <a:ext cx="4320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0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884368" y="1556792"/>
            <a:ext cx="683568" cy="5040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1043608" y="1556792"/>
            <a:ext cx="1259632" cy="5040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0" name="رابط كسهم مستقيم 29"/>
          <p:cNvCxnSpPr/>
          <p:nvPr/>
        </p:nvCxnSpPr>
        <p:spPr>
          <a:xfrm flipH="1">
            <a:off x="3347864" y="2780928"/>
            <a:ext cx="576064" cy="936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3059832" y="3573016"/>
            <a:ext cx="4320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0</a:t>
            </a:r>
            <a:endParaRPr lang="ar-SA" sz="4400" dirty="0">
              <a:solidFill>
                <a:srgbClr val="FF0000"/>
              </a:solidFill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708920"/>
            <a:ext cx="2696936" cy="9100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789040"/>
            <a:ext cx="2673954" cy="8002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293096"/>
            <a:ext cx="53125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رابط مستقيم 34"/>
          <p:cNvCxnSpPr/>
          <p:nvPr/>
        </p:nvCxnSpPr>
        <p:spPr>
          <a:xfrm>
            <a:off x="5868144" y="2708920"/>
            <a:ext cx="0" cy="21602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5301208"/>
            <a:ext cx="2610804" cy="12950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5373216"/>
            <a:ext cx="189455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9752" y="5589240"/>
            <a:ext cx="172634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رابط مستقيم 40"/>
          <p:cNvCxnSpPr/>
          <p:nvPr/>
        </p:nvCxnSpPr>
        <p:spPr>
          <a:xfrm flipH="1">
            <a:off x="1403648" y="5589240"/>
            <a:ext cx="360040" cy="7200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2987824" y="5661248"/>
            <a:ext cx="360040" cy="7200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610804" cy="12950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2215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1729531" cy="6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لمحتوى 4"/>
          <p:cNvSpPr txBox="1">
            <a:spLocks/>
          </p:cNvSpPr>
          <p:nvPr/>
        </p:nvSpPr>
        <p:spPr>
          <a:xfrm>
            <a:off x="251520" y="548680"/>
            <a:ext cx="87129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9</a:t>
            </a:r>
            <a:r>
              <a:rPr lang="ar-SA" sz="4800" b="1" dirty="0" smtClean="0">
                <a:solidFill>
                  <a:schemeClr val="bg1"/>
                </a:solidFill>
              </a:rPr>
              <a:t>/ عرف التصادم فوق </a:t>
            </a:r>
            <a:r>
              <a:rPr lang="ar-SA" sz="4800" b="1" dirty="0" err="1" smtClean="0">
                <a:solidFill>
                  <a:schemeClr val="bg1"/>
                </a:solidFill>
              </a:rPr>
              <a:t>المرن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556792"/>
            <a:ext cx="871296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هو التصادم الذي تزيد فيه الطاقة الحركية ويسمى </a:t>
            </a:r>
            <a:r>
              <a:rPr lang="ar-SA" sz="4800" b="1" dirty="0" err="1" smtClean="0">
                <a:solidFill>
                  <a:schemeClr val="bg1"/>
                </a:solidFill>
              </a:rPr>
              <a:t>بالإنفجاري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4" y="3429000"/>
            <a:ext cx="89146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38493" cy="6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7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1997124" cy="6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2285421" cy="5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9144000" cy="79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1800200" cy="5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1997124" cy="6516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1800200" cy="5870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4"/>
          <p:cNvSpPr txBox="1">
            <a:spLocks/>
          </p:cNvSpPr>
          <p:nvPr/>
        </p:nvSpPr>
        <p:spPr>
          <a:xfrm>
            <a:off x="251520" y="260648"/>
            <a:ext cx="87129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10</a:t>
            </a:r>
            <a:r>
              <a:rPr lang="ar-SA" sz="4800" b="1" dirty="0" smtClean="0">
                <a:solidFill>
                  <a:schemeClr val="bg1"/>
                </a:solidFill>
              </a:rPr>
              <a:t>/ عرف التصادم </a:t>
            </a:r>
            <a:r>
              <a:rPr lang="ar-SA" sz="4800" b="1" dirty="0" err="1" smtClean="0">
                <a:solidFill>
                  <a:schemeClr val="bg1"/>
                </a:solidFill>
              </a:rPr>
              <a:t>المرن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196752"/>
            <a:ext cx="871296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هو التصادم الذي تكون الطاقة الحركية بعد التصادم كما هي قبل التصادم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30" y="2996952"/>
            <a:ext cx="87220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38493" cy="6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7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1997124" cy="6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2285421" cy="5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1997124" cy="6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1997124" cy="6516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1997124" cy="6516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4"/>
          <p:cNvSpPr txBox="1">
            <a:spLocks/>
          </p:cNvSpPr>
          <p:nvPr/>
        </p:nvSpPr>
        <p:spPr>
          <a:xfrm>
            <a:off x="179512" y="260648"/>
            <a:ext cx="87129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11</a:t>
            </a:r>
            <a:r>
              <a:rPr lang="ar-SA" sz="4800" b="1" dirty="0" smtClean="0">
                <a:solidFill>
                  <a:schemeClr val="bg1"/>
                </a:solidFill>
              </a:rPr>
              <a:t>/ عرف التصادم عديم </a:t>
            </a:r>
            <a:r>
              <a:rPr lang="ar-SA" sz="4800" b="1" dirty="0" err="1" smtClean="0">
                <a:solidFill>
                  <a:schemeClr val="bg1"/>
                </a:solidFill>
              </a:rPr>
              <a:t>المرونه</a:t>
            </a:r>
            <a:r>
              <a:rPr lang="ar-SA" sz="4800" b="1" dirty="0" smtClean="0">
                <a:solidFill>
                  <a:schemeClr val="bg1"/>
                </a:solidFill>
              </a:rPr>
              <a:t> </a:t>
            </a:r>
            <a:r>
              <a:rPr lang="ar-SA" sz="4800" b="1" dirty="0" err="1" smtClean="0">
                <a:solidFill>
                  <a:schemeClr val="bg1"/>
                </a:solidFill>
              </a:rPr>
              <a:t>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179512" y="1196752"/>
            <a:ext cx="8712968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هو التصادم الذي تقل فيه الطاقة الحركية بعد التصادم عنها قبل التصادم وتحول جزء منها إلى طاقة </a:t>
            </a:r>
            <a:r>
              <a:rPr lang="ar-SA" sz="4800" b="1" dirty="0" err="1" smtClean="0">
                <a:solidFill>
                  <a:schemeClr val="bg1"/>
                </a:solidFill>
              </a:rPr>
              <a:t>حرارية .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1" y="3645024"/>
            <a:ext cx="88255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38493" cy="6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7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1997124" cy="6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2285421" cy="5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501008"/>
            <a:ext cx="9144000" cy="80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437112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1997124" cy="6516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437112"/>
            <a:ext cx="1944216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24379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5183557" cy="92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56988"/>
            <a:ext cx="2016224" cy="56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356992"/>
            <a:ext cx="1517961" cy="5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780927"/>
            <a:ext cx="3511168" cy="20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57192"/>
            <a:ext cx="88924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عنصر نائب للمحتوى 4"/>
          <p:cNvSpPr txBox="1">
            <a:spLocks/>
          </p:cNvSpPr>
          <p:nvPr/>
        </p:nvSpPr>
        <p:spPr>
          <a:xfrm>
            <a:off x="1979712" y="5157192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سالب</a:t>
            </a:r>
          </a:p>
        </p:txBody>
      </p:sp>
      <p:sp>
        <p:nvSpPr>
          <p:cNvPr id="11" name="عنصر نائب للمحتوى 4"/>
          <p:cNvSpPr txBox="1">
            <a:spLocks/>
          </p:cNvSpPr>
          <p:nvPr/>
        </p:nvSpPr>
        <p:spPr>
          <a:xfrm>
            <a:off x="683568" y="5157192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تقل</a:t>
            </a:r>
          </a:p>
        </p:txBody>
      </p:sp>
      <p:sp>
        <p:nvSpPr>
          <p:cNvPr id="13" name="عنصر نائب للمحتوى 4"/>
          <p:cNvSpPr txBox="1">
            <a:spLocks/>
          </p:cNvSpPr>
          <p:nvPr/>
        </p:nvSpPr>
        <p:spPr>
          <a:xfrm>
            <a:off x="6948264" y="260648"/>
            <a:ext cx="1800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  <a:hlinkClick r:id="rId8" action="ppaction://hlinkfile"/>
              </a:rPr>
              <a:t>نشاط</a:t>
            </a:r>
            <a:r>
              <a:rPr lang="en-US" sz="4800" b="1" dirty="0" smtClean="0">
                <a:solidFill>
                  <a:schemeClr val="bg1"/>
                </a:solidFill>
                <a:hlinkClick r:id="rId8" action="ppaction://hlinkfile"/>
              </a:rPr>
              <a:t>3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0"/>
            <a:ext cx="7877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84" y="692696"/>
            <a:ext cx="84599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محتوى 4"/>
          <p:cNvSpPr txBox="1">
            <a:spLocks/>
          </p:cNvSpPr>
          <p:nvPr/>
        </p:nvSpPr>
        <p:spPr>
          <a:xfrm>
            <a:off x="179512" y="2132856"/>
            <a:ext cx="871296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الأرض نظام مغلق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179512" y="2996952"/>
            <a:ext cx="871296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الأرض ليست نظاماً معزولاً   </a:t>
            </a:r>
            <a:r>
              <a:rPr lang="ar-SA" sz="4800" b="1" dirty="0" err="1" smtClean="0">
                <a:solidFill>
                  <a:srgbClr val="FFFF00"/>
                </a:solidFill>
              </a:rPr>
              <a:t>لماذا؟</a:t>
            </a:r>
            <a:endParaRPr lang="ar-SA" sz="4800" b="1" dirty="0" smtClean="0">
              <a:solidFill>
                <a:srgbClr val="FFFF00"/>
              </a:solidFill>
            </a:endParaRPr>
          </a:p>
        </p:txBody>
      </p:sp>
      <p:sp>
        <p:nvSpPr>
          <p:cNvPr id="8" name="عنصر نائب للمحتوى 4"/>
          <p:cNvSpPr txBox="1">
            <a:spLocks/>
          </p:cNvSpPr>
          <p:nvPr/>
        </p:nvSpPr>
        <p:spPr>
          <a:xfrm>
            <a:off x="179512" y="3861048"/>
            <a:ext cx="871296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لأنها تتأثر بالطاقة المشعة من </a:t>
            </a:r>
            <a:r>
              <a:rPr lang="ar-SA" sz="4800" b="1" dirty="0" err="1" smtClean="0">
                <a:solidFill>
                  <a:schemeClr val="bg1"/>
                </a:solidFill>
              </a:rPr>
              <a:t>الشمس .</a:t>
            </a:r>
            <a:endParaRPr lang="ar-SA" sz="4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956376" cy="549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6804248" y="544522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 smtClean="0"/>
              <a:t>1</a:t>
            </a:r>
            <a:endParaRPr lang="ar-SA" sz="5400" dirty="0"/>
          </a:p>
        </p:txBody>
      </p:sp>
      <p:sp>
        <p:nvSpPr>
          <p:cNvPr id="9" name="شكل بيضاوي 8"/>
          <p:cNvSpPr/>
          <p:nvPr/>
        </p:nvSpPr>
        <p:spPr>
          <a:xfrm>
            <a:off x="4932040" y="544522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 smtClean="0"/>
              <a:t>2</a:t>
            </a:r>
            <a:endParaRPr lang="ar-SA" sz="5400" dirty="0"/>
          </a:p>
        </p:txBody>
      </p:sp>
      <p:sp>
        <p:nvSpPr>
          <p:cNvPr id="10" name="شكل بيضاوي 9"/>
          <p:cNvSpPr/>
          <p:nvPr/>
        </p:nvSpPr>
        <p:spPr>
          <a:xfrm>
            <a:off x="1907704" y="3861048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 smtClean="0"/>
              <a:t>3</a:t>
            </a:r>
            <a:endParaRPr lang="ar-SA" sz="5400" dirty="0"/>
          </a:p>
        </p:txBody>
      </p:sp>
      <p:sp>
        <p:nvSpPr>
          <p:cNvPr id="11" name="شكل بيضاوي 10"/>
          <p:cNvSpPr/>
          <p:nvPr/>
        </p:nvSpPr>
        <p:spPr>
          <a:xfrm>
            <a:off x="6732240" y="5445224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الجاذبية</a:t>
            </a:r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860032" y="5445224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rgbClr val="FFFF00"/>
                </a:solidFill>
              </a:rPr>
              <a:t>المرونية</a:t>
            </a:r>
            <a:endParaRPr lang="ar-SA" sz="2800" b="1" dirty="0">
              <a:solidFill>
                <a:srgbClr val="FFFF00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835696" y="3861048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حركية</a:t>
            </a:r>
            <a:endParaRPr lang="ar-S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1015" cy="13681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مستطيل 3"/>
          <p:cNvSpPr/>
          <p:nvPr/>
        </p:nvSpPr>
        <p:spPr>
          <a:xfrm>
            <a:off x="3707904" y="476672"/>
            <a:ext cx="2232248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971600" y="476672"/>
            <a:ext cx="273630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5796136" y="1844824"/>
            <a:ext cx="23042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854614" cy="9867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16832"/>
            <a:ext cx="4777691" cy="97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80928"/>
            <a:ext cx="2606810" cy="7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8422332" cy="12347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مستطيل 10"/>
          <p:cNvSpPr/>
          <p:nvPr/>
        </p:nvSpPr>
        <p:spPr>
          <a:xfrm>
            <a:off x="6588224" y="4365104"/>
            <a:ext cx="165618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691680" y="4365104"/>
            <a:ext cx="302433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2854614" cy="9867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085184"/>
            <a:ext cx="3892999" cy="103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6165304"/>
            <a:ext cx="269461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رابط مستقيم 15"/>
          <p:cNvCxnSpPr/>
          <p:nvPr/>
        </p:nvCxnSpPr>
        <p:spPr>
          <a:xfrm flipH="1">
            <a:off x="4572000" y="4293096"/>
            <a:ext cx="30243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62" y="188640"/>
            <a:ext cx="8676964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854614" cy="9867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3095107" cy="12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84984"/>
            <a:ext cx="5026483" cy="11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437112"/>
            <a:ext cx="1682956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1979712" y="188640"/>
            <a:ext cx="144016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5724128" y="836712"/>
            <a:ext cx="144016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987824" y="908720"/>
            <a:ext cx="1656184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5220072" y="2060848"/>
            <a:ext cx="28083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526" y="260648"/>
            <a:ext cx="7823572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613492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مستطيل 5"/>
          <p:cNvSpPr/>
          <p:nvPr/>
        </p:nvSpPr>
        <p:spPr>
          <a:xfrm>
            <a:off x="5220072" y="332656"/>
            <a:ext cx="1152128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187624" y="332656"/>
            <a:ext cx="2952328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5436096" y="1772816"/>
            <a:ext cx="28083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2854614" cy="9867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204864"/>
            <a:ext cx="3789593" cy="8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276872"/>
            <a:ext cx="27723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212976"/>
            <a:ext cx="7767017" cy="11694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مستطيل 13"/>
          <p:cNvSpPr/>
          <p:nvPr/>
        </p:nvSpPr>
        <p:spPr>
          <a:xfrm>
            <a:off x="2555776" y="3212976"/>
            <a:ext cx="1512168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5436096" y="4509120"/>
            <a:ext cx="28083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2854614" cy="9867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7" y="4653137"/>
            <a:ext cx="3528392" cy="7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5445224"/>
            <a:ext cx="233647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501955" cy="15299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1515706" cy="1144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2854836" cy="10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060848"/>
            <a:ext cx="654174" cy="100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276872"/>
            <a:ext cx="591877" cy="4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8641"/>
            <a:ext cx="7920880" cy="2160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مستطيل 4"/>
          <p:cNvSpPr/>
          <p:nvPr/>
        </p:nvSpPr>
        <p:spPr>
          <a:xfrm>
            <a:off x="2699792" y="188640"/>
            <a:ext cx="216024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932040" y="764704"/>
            <a:ext cx="158417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427984" y="1340768"/>
            <a:ext cx="122413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468852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068960"/>
            <a:ext cx="3959216" cy="6755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861048"/>
            <a:ext cx="3249285" cy="7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6228184" y="1916832"/>
            <a:ext cx="1656184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653136"/>
            <a:ext cx="6116495" cy="9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589241"/>
            <a:ext cx="2232248" cy="651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8641"/>
            <a:ext cx="7920880" cy="2160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مستطيل 4"/>
          <p:cNvSpPr/>
          <p:nvPr/>
        </p:nvSpPr>
        <p:spPr>
          <a:xfrm>
            <a:off x="2699792" y="188640"/>
            <a:ext cx="216024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932040" y="764704"/>
            <a:ext cx="158417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427984" y="1340768"/>
            <a:ext cx="122413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6228184" y="1916832"/>
            <a:ext cx="1656184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301018" cy="6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2053308" cy="5892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212976"/>
            <a:ext cx="2184023" cy="66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3581" y="4077072"/>
            <a:ext cx="60198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725144"/>
            <a:ext cx="1808136" cy="5844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653136"/>
            <a:ext cx="1326512" cy="10153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157192"/>
            <a:ext cx="344953" cy="4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4653136"/>
            <a:ext cx="152897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4869160"/>
            <a:ext cx="1734943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5949280"/>
            <a:ext cx="86536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8475290" cy="25922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مستطيل 7"/>
          <p:cNvSpPr/>
          <p:nvPr/>
        </p:nvSpPr>
        <p:spPr>
          <a:xfrm>
            <a:off x="2987824" y="332656"/>
            <a:ext cx="201622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71800" y="908720"/>
            <a:ext cx="1152128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6948264" y="1484784"/>
            <a:ext cx="1296144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5508104" y="2780928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2069912" cy="5987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1946178" cy="5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1326511" cy="50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212976"/>
            <a:ext cx="17723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212976"/>
            <a:ext cx="722464" cy="4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3" y="3861048"/>
            <a:ext cx="424847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509120"/>
            <a:ext cx="127694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043242" cy="1221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مستطيل 4"/>
          <p:cNvSpPr/>
          <p:nvPr/>
        </p:nvSpPr>
        <p:spPr>
          <a:xfrm>
            <a:off x="827584" y="260648"/>
            <a:ext cx="2160240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5321207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6" name="رابط كسهم مستقيم 15"/>
          <p:cNvCxnSpPr/>
          <p:nvPr/>
        </p:nvCxnSpPr>
        <p:spPr>
          <a:xfrm flipH="1">
            <a:off x="899592" y="1556792"/>
            <a:ext cx="576064" cy="936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539552" y="2348880"/>
            <a:ext cx="4320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0</a:t>
            </a:r>
            <a:endParaRPr lang="ar-SA" sz="4400" dirty="0">
              <a:solidFill>
                <a:srgbClr val="FF0000"/>
              </a:solidFill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flipH="1">
            <a:off x="5076056" y="1556792"/>
            <a:ext cx="576064" cy="936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4788024" y="2348880"/>
            <a:ext cx="4320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0</a:t>
            </a:r>
            <a:endParaRPr lang="ar-SA" sz="4400" dirty="0">
              <a:solidFill>
                <a:srgbClr val="FF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068960"/>
            <a:ext cx="2176238" cy="72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068960"/>
            <a:ext cx="2798023" cy="81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1" y="3284984"/>
            <a:ext cx="432047" cy="3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077072"/>
            <a:ext cx="260772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149080"/>
            <a:ext cx="2088233" cy="77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941168"/>
            <a:ext cx="3744416" cy="71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5661248"/>
            <a:ext cx="292146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429583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2051720" y="1412776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موجب</a:t>
            </a:r>
          </a:p>
        </p:txBody>
      </p:sp>
      <p:sp>
        <p:nvSpPr>
          <p:cNvPr id="8" name="عنصر نائب للمحتوى 4"/>
          <p:cNvSpPr txBox="1">
            <a:spLocks/>
          </p:cNvSpPr>
          <p:nvPr/>
        </p:nvSpPr>
        <p:spPr>
          <a:xfrm>
            <a:off x="899592" y="1412776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تزداد</a:t>
            </a:r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2123728" y="2276872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سالب</a:t>
            </a:r>
          </a:p>
        </p:txBody>
      </p:sp>
      <p:sp>
        <p:nvSpPr>
          <p:cNvPr id="10" name="عنصر نائب للمحتوى 4"/>
          <p:cNvSpPr txBox="1">
            <a:spLocks/>
          </p:cNvSpPr>
          <p:nvPr/>
        </p:nvSpPr>
        <p:spPr>
          <a:xfrm>
            <a:off x="899592" y="2276872"/>
            <a:ext cx="115212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تقل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5724128" cy="5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913124" cy="20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826" y="836712"/>
            <a:ext cx="5530614" cy="504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7092280" y="1412776"/>
            <a:ext cx="18002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نعم</a:t>
            </a:r>
          </a:p>
        </p:txBody>
      </p:sp>
      <p:sp>
        <p:nvSpPr>
          <p:cNvPr id="8" name="عنصر نائب للمحتوى 4"/>
          <p:cNvSpPr txBox="1">
            <a:spLocks/>
          </p:cNvSpPr>
          <p:nvPr/>
        </p:nvSpPr>
        <p:spPr>
          <a:xfrm>
            <a:off x="3059832" y="2276872"/>
            <a:ext cx="583264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لكي يدور البلبل يحتاج بذل شغل عليه</a:t>
            </a:r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251520" y="3861048"/>
            <a:ext cx="86409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rgbClr val="FFFF00"/>
                </a:solidFill>
              </a:rPr>
              <a:t>لذا لابد أن يكون للبلبل طاقة حركة </a:t>
            </a:r>
            <a:r>
              <a:rPr lang="ar-SA" sz="4800" b="1" dirty="0" err="1" smtClean="0">
                <a:solidFill>
                  <a:srgbClr val="FFFF00"/>
                </a:solidFill>
              </a:rPr>
              <a:t>دورانية</a:t>
            </a:r>
            <a:endParaRPr lang="ar-SA" sz="4800" b="1" dirty="0" smtClean="0">
              <a:solidFill>
                <a:srgbClr val="FFFF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659" y="4941168"/>
            <a:ext cx="8183063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661248"/>
            <a:ext cx="5104968" cy="5796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92" y="620688"/>
            <a:ext cx="870763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220072" y="620688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979712" y="620688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23528" y="620688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539552" y="1700808"/>
            <a:ext cx="4248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4355976" y="2276872"/>
            <a:ext cx="3888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3842117" cy="5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2696936" cy="9100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212976"/>
            <a:ext cx="3895110" cy="94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284984"/>
            <a:ext cx="3085878" cy="7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221088"/>
            <a:ext cx="38276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93096"/>
            <a:ext cx="3015864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2" name="رابط مستقيم 21"/>
          <p:cNvCxnSpPr/>
          <p:nvPr/>
        </p:nvCxnSpPr>
        <p:spPr>
          <a:xfrm flipH="1">
            <a:off x="395536" y="4149080"/>
            <a:ext cx="8424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5229200"/>
            <a:ext cx="3456384" cy="7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5301208"/>
            <a:ext cx="2808312" cy="73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رابط مستقيم 26"/>
          <p:cNvCxnSpPr/>
          <p:nvPr/>
        </p:nvCxnSpPr>
        <p:spPr>
          <a:xfrm flipH="1">
            <a:off x="467544" y="5949280"/>
            <a:ext cx="8424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130921" cy="57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730872" cy="7618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5304583" cy="6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7"/>
            <a:ext cx="30497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912" y="0"/>
            <a:ext cx="3078088" cy="5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323528" y="620688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r>
              <a:rPr lang="ar-SA" sz="4800" b="1" dirty="0" smtClean="0">
                <a:solidFill>
                  <a:schemeClr val="bg1"/>
                </a:solidFill>
              </a:rPr>
              <a:t>/ عرف طاقة وضع </a:t>
            </a:r>
            <a:r>
              <a:rPr lang="ar-SA" sz="4800" b="1" dirty="0" err="1" smtClean="0">
                <a:solidFill>
                  <a:schemeClr val="bg1"/>
                </a:solidFill>
              </a:rPr>
              <a:t>الجاذبية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611716" cy="171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467836" cy="512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عنصر نائب للمحتوى 4"/>
          <p:cNvSpPr txBox="1">
            <a:spLocks/>
          </p:cNvSpPr>
          <p:nvPr/>
        </p:nvSpPr>
        <p:spPr>
          <a:xfrm>
            <a:off x="323528" y="3933056"/>
            <a:ext cx="86409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rgbClr val="FFFF00"/>
                </a:solidFill>
              </a:rPr>
              <a:t>تقاس الطاقة بوحدة </a:t>
            </a:r>
            <a:r>
              <a:rPr lang="ar-SA" sz="4800" b="1" dirty="0" err="1" smtClean="0">
                <a:solidFill>
                  <a:srgbClr val="FFFF00"/>
                </a:solidFill>
              </a:rPr>
              <a:t>الجول</a:t>
            </a:r>
            <a:endParaRPr lang="ar-SA" sz="4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 txBox="1">
            <a:spLocks/>
          </p:cNvSpPr>
          <p:nvPr/>
        </p:nvSpPr>
        <p:spPr>
          <a:xfrm>
            <a:off x="251520" y="188640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chemeClr val="bg1"/>
                </a:solidFill>
              </a:rPr>
              <a:t>س</a:t>
            </a:r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r>
              <a:rPr lang="ar-SA" sz="4800" b="1" dirty="0" smtClean="0">
                <a:solidFill>
                  <a:schemeClr val="bg1"/>
                </a:solidFill>
              </a:rPr>
              <a:t>/ عرف مستوى </a:t>
            </a:r>
            <a:r>
              <a:rPr lang="ar-SA" sz="4800" b="1" dirty="0" err="1" smtClean="0">
                <a:solidFill>
                  <a:schemeClr val="bg1"/>
                </a:solidFill>
              </a:rPr>
              <a:t>الإسناد ؟</a:t>
            </a:r>
            <a:endParaRPr lang="ar-SA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عنصر نائب للمحتوى 4"/>
          <p:cNvSpPr txBox="1">
            <a:spLocks/>
          </p:cNvSpPr>
          <p:nvPr/>
        </p:nvSpPr>
        <p:spPr>
          <a:xfrm>
            <a:off x="251520" y="1052736"/>
            <a:ext cx="8640960" cy="17173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800" b="1" dirty="0" smtClean="0">
                <a:solidFill>
                  <a:srgbClr val="FFFF00"/>
                </a:solidFill>
              </a:rPr>
              <a:t>هو المستوى الذي يقاس منه </a:t>
            </a:r>
            <a:r>
              <a:rPr lang="ar-SA" sz="4800" b="1" dirty="0" err="1" smtClean="0">
                <a:solidFill>
                  <a:srgbClr val="FFFF00"/>
                </a:solidFill>
              </a:rPr>
              <a:t>الإرتفاع</a:t>
            </a:r>
            <a:r>
              <a:rPr lang="ar-SA" sz="4800" b="1" dirty="0" smtClean="0">
                <a:solidFill>
                  <a:srgbClr val="FFFF00"/>
                </a:solidFill>
              </a:rPr>
              <a:t> </a:t>
            </a:r>
            <a:r>
              <a:rPr lang="ar-SA" sz="4800" b="1" dirty="0" err="1" smtClean="0">
                <a:solidFill>
                  <a:srgbClr val="FFFF00"/>
                </a:solidFill>
              </a:rPr>
              <a:t>,</a:t>
            </a:r>
            <a:endParaRPr lang="ar-SA" sz="4800" b="1" dirty="0" smtClean="0">
              <a:solidFill>
                <a:srgbClr val="FFFF0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ar-SA" sz="4800" b="1" dirty="0" smtClean="0">
                <a:solidFill>
                  <a:srgbClr val="FFFF00"/>
                </a:solidFill>
              </a:rPr>
              <a:t>والذي يكون عنده </a:t>
            </a:r>
            <a:r>
              <a:rPr lang="ar-SA" sz="4800" b="1" dirty="0" err="1" smtClean="0">
                <a:solidFill>
                  <a:srgbClr val="FFFF00"/>
                </a:solidFill>
              </a:rPr>
              <a:t>الإرتفاع</a:t>
            </a:r>
            <a:r>
              <a:rPr lang="ar-SA" sz="4800" b="1" dirty="0" smtClean="0">
                <a:solidFill>
                  <a:srgbClr val="FFFF00"/>
                </a:solidFill>
              </a:rPr>
              <a:t> بصفر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371</Words>
  <Application>Microsoft Office PowerPoint</Application>
  <PresentationFormat>عرض على الشاشة (3:4)‏</PresentationFormat>
  <Paragraphs>65</Paragraphs>
  <Slides>39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144</cp:revision>
  <dcterms:modified xsi:type="dcterms:W3CDTF">2014-01-05T12:06:00Z</dcterms:modified>
</cp:coreProperties>
</file>