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9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7" r:id="rId11"/>
    <p:sldId id="298" r:id="rId12"/>
    <p:sldId id="299" r:id="rId13"/>
    <p:sldId id="265" r:id="rId14"/>
    <p:sldId id="266" r:id="rId15"/>
    <p:sldId id="267" r:id="rId16"/>
    <p:sldId id="294" r:id="rId17"/>
    <p:sldId id="295" r:id="rId18"/>
    <p:sldId id="269" r:id="rId19"/>
    <p:sldId id="277" r:id="rId20"/>
    <p:sldId id="270" r:id="rId21"/>
    <p:sldId id="285" r:id="rId22"/>
    <p:sldId id="278" r:id="rId23"/>
    <p:sldId id="271" r:id="rId24"/>
    <p:sldId id="280" r:id="rId25"/>
    <p:sldId id="287" r:id="rId26"/>
    <p:sldId id="289" r:id="rId27"/>
    <p:sldId id="288" r:id="rId28"/>
    <p:sldId id="290" r:id="rId29"/>
    <p:sldId id="286" r:id="rId30"/>
    <p:sldId id="291" r:id="rId31"/>
    <p:sldId id="273" r:id="rId32"/>
    <p:sldId id="292" r:id="rId33"/>
    <p:sldId id="293" r:id="rId34"/>
    <p:sldId id="274" r:id="rId35"/>
    <p:sldId id="283" r:id="rId36"/>
    <p:sldId id="284" r:id="rId37"/>
    <p:sldId id="275" r:id="rId38"/>
    <p:sldId id="276" r:id="rId39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3333FF"/>
    <a:srgbClr val="00FF00"/>
    <a:srgbClr val="000099"/>
    <a:srgbClr val="996600"/>
    <a:srgbClr val="6600FF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2895" autoAdjust="0"/>
    <p:restoredTop sz="94660"/>
  </p:normalViewPr>
  <p:slideViewPr>
    <p:cSldViewPr>
      <p:cViewPr varScale="1">
        <p:scale>
          <a:sx n="66" d="100"/>
          <a:sy n="66" d="100"/>
        </p:scale>
        <p:origin x="-1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395772-2B8F-4D9B-B002-D0D8F6D98FCC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603CC1-C06E-496C-ADF9-1013ACEEA7A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198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CBAD2-9DCF-45E5-9683-4E54A3CE4C46}" type="slidenum">
              <a:rPr lang="ar-SA" smtClean="0"/>
              <a:pPr/>
              <a:t>2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ar-EG" b="1" smtClean="0"/>
              <a:t>رقم السؤال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5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6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7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8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اللفظية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خمسة ألاف وسبعمائة و تسعة وثمانون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ثمانية عشر ألف و ستة وأربعون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تسعة وأربعون ألف وتسعمائة وتسعه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مائتان وسبعون ألف وستة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التحليلية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9 +80+700+5000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6+40+8000+10000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9+900+9000+40000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ar-EG" b="1" smtClean="0"/>
              <a:t>6+70000+200000</a:t>
            </a:r>
            <a:endParaRPr lang="en-US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301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AFB5D7-A1C3-45BA-8CE0-89AFED09FBBF}" type="slidenum">
              <a:rPr lang="ar-SA" smtClean="0"/>
              <a:pPr/>
              <a:t>19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FE7BC-FAF1-46BD-9DD6-C9491AF43999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53279-22C2-4F3F-9631-A58C3BE6DE7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390D3-35E1-423A-9FAF-B4AF359325D5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56DCD-A886-4492-83F6-B85CFF59DDA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E842-F78A-4FE8-8FAF-F186A129F611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57830-33D0-452E-A5E2-15615002A11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18CE-07AA-4CBD-A9FE-12A6D9C5DC14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EFCA7-1567-47F0-A490-B35B19F1E02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6C8BB-A510-4B45-AD6E-B4BC43C88BF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1220F-5CA2-4017-B7E2-F4D2ADD82B8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70AE-EDDE-47BC-96E8-51E700729A12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D976E-037B-4A05-8183-C382A550DDD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75901-4A1D-465E-A107-E40D551E4ABA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0A64-ED7A-43D8-AA0B-9E4549171C2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F2252-F96B-4295-8115-4C64C2595FC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AF7A-F005-4ED9-B457-BA827762F8D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0C2AE-3F64-407A-BEB9-9EFCE1CDB902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38A6-6D8F-401F-AD29-4928ECC6D5A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436C9-C251-4CC0-A5F6-862621F5AC9A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FB52-8CA0-4E4D-A16A-92D157DBCF5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2F3E2-AF76-48CF-A1CF-8C4D8C8CEA2E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BC4A-5586-435E-B3D0-2FDD2446C92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cached_alert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00756A-02FF-4EC4-A6C5-317811B39DD8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49C42E-BDE1-40DC-B881-A7BAF8CDF7C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cached_alert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audio" Target="../media/audio5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38.wav"/><Relationship Id="rId3" Type="http://schemas.openxmlformats.org/officeDocument/2006/relationships/audio" Target="../media/audio60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audio" Target="../media/audio40.wav"/><Relationship Id="rId2" Type="http://schemas.openxmlformats.org/officeDocument/2006/relationships/audio" Target="../media/audio1.wav"/><Relationship Id="rId16" Type="http://schemas.openxmlformats.org/officeDocument/2006/relationships/audio" Target="../media/audio4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3.wav"/><Relationship Id="rId11" Type="http://schemas.openxmlformats.org/officeDocument/2006/relationships/audio" Target="../media/audio65.wav"/><Relationship Id="rId5" Type="http://schemas.openxmlformats.org/officeDocument/2006/relationships/audio" Target="../media/audio62.wav"/><Relationship Id="rId15" Type="http://schemas.openxmlformats.org/officeDocument/2006/relationships/audio" Target="../media/audio67.wav"/><Relationship Id="rId10" Type="http://schemas.openxmlformats.org/officeDocument/2006/relationships/audio" Target="../media/audio37.wav"/><Relationship Id="rId4" Type="http://schemas.openxmlformats.org/officeDocument/2006/relationships/audio" Target="../media/audio61.wav"/><Relationship Id="rId9" Type="http://schemas.openxmlformats.org/officeDocument/2006/relationships/audio" Target="../media/audio43.wav"/><Relationship Id="rId14" Type="http://schemas.openxmlformats.org/officeDocument/2006/relationships/audio" Target="../media/audio6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2.wav"/><Relationship Id="rId5" Type="http://schemas.openxmlformats.org/officeDocument/2006/relationships/audio" Target="../media/audio71.wav"/><Relationship Id="rId4" Type="http://schemas.openxmlformats.org/officeDocument/2006/relationships/audio" Target="../media/audio7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13" Type="http://schemas.openxmlformats.org/officeDocument/2006/relationships/audio" Target="../media/audio82.wav"/><Relationship Id="rId3" Type="http://schemas.openxmlformats.org/officeDocument/2006/relationships/audio" Target="../media/audio73.wav"/><Relationship Id="rId7" Type="http://schemas.openxmlformats.org/officeDocument/2006/relationships/audio" Target="../media/audio76.wav"/><Relationship Id="rId12" Type="http://schemas.openxmlformats.org/officeDocument/2006/relationships/audio" Target="../media/audio8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5.wav"/><Relationship Id="rId11" Type="http://schemas.openxmlformats.org/officeDocument/2006/relationships/audio" Target="../media/audio80.wav"/><Relationship Id="rId5" Type="http://schemas.openxmlformats.org/officeDocument/2006/relationships/audio" Target="../media/audio33.wav"/><Relationship Id="rId10" Type="http://schemas.openxmlformats.org/officeDocument/2006/relationships/audio" Target="../media/audio79.wav"/><Relationship Id="rId4" Type="http://schemas.openxmlformats.org/officeDocument/2006/relationships/audio" Target="../media/audio74.wav"/><Relationship Id="rId9" Type="http://schemas.openxmlformats.org/officeDocument/2006/relationships/audio" Target="../media/audio78.wav"/><Relationship Id="rId1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7.wav"/><Relationship Id="rId13" Type="http://schemas.openxmlformats.org/officeDocument/2006/relationships/audio" Target="../media/audio92.wav"/><Relationship Id="rId3" Type="http://schemas.openxmlformats.org/officeDocument/2006/relationships/audio" Target="../media/audio1.wav"/><Relationship Id="rId7" Type="http://schemas.openxmlformats.org/officeDocument/2006/relationships/audio" Target="../media/audio86.wav"/><Relationship Id="rId12" Type="http://schemas.openxmlformats.org/officeDocument/2006/relationships/audio" Target="../media/audio91.wav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9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5.wav"/><Relationship Id="rId11" Type="http://schemas.openxmlformats.org/officeDocument/2006/relationships/audio" Target="../media/audio90.wav"/><Relationship Id="rId5" Type="http://schemas.openxmlformats.org/officeDocument/2006/relationships/audio" Target="../media/audio84.wav"/><Relationship Id="rId15" Type="http://schemas.openxmlformats.org/officeDocument/2006/relationships/audio" Target="../media/audio94.wav"/><Relationship Id="rId10" Type="http://schemas.openxmlformats.org/officeDocument/2006/relationships/audio" Target="../media/audio89.wav"/><Relationship Id="rId4" Type="http://schemas.openxmlformats.org/officeDocument/2006/relationships/audio" Target="../media/audio83.wav"/><Relationship Id="rId9" Type="http://schemas.openxmlformats.org/officeDocument/2006/relationships/audio" Target="../media/audio88.wav"/><Relationship Id="rId14" Type="http://schemas.openxmlformats.org/officeDocument/2006/relationships/audio" Target="../media/audio9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7" Type="http://schemas.openxmlformats.org/officeDocument/2006/relationships/audio" Target="../media/audio10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9.wav"/><Relationship Id="rId5" Type="http://schemas.openxmlformats.org/officeDocument/2006/relationships/audio" Target="../media/audio98.wav"/><Relationship Id="rId4" Type="http://schemas.openxmlformats.org/officeDocument/2006/relationships/audio" Target="../media/audio9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2.wav"/><Relationship Id="rId4" Type="http://schemas.openxmlformats.org/officeDocument/2006/relationships/audio" Target="../media/audio10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3" Type="http://schemas.openxmlformats.org/officeDocument/2006/relationships/audio" Target="../media/audio96.wav"/><Relationship Id="rId7" Type="http://schemas.openxmlformats.org/officeDocument/2006/relationships/audio" Target="../media/audio10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5" Type="http://schemas.openxmlformats.org/officeDocument/2006/relationships/audio" Target="../media/audio104.wav"/><Relationship Id="rId4" Type="http://schemas.openxmlformats.org/officeDocument/2006/relationships/audio" Target="../media/audio10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3.wav"/><Relationship Id="rId3" Type="http://schemas.openxmlformats.org/officeDocument/2006/relationships/audio" Target="../media/audio108.wav"/><Relationship Id="rId7" Type="http://schemas.openxmlformats.org/officeDocument/2006/relationships/audio" Target="../media/audio1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1.wav"/><Relationship Id="rId11" Type="http://schemas.openxmlformats.org/officeDocument/2006/relationships/image" Target="../media/image11.jpeg"/><Relationship Id="rId5" Type="http://schemas.openxmlformats.org/officeDocument/2006/relationships/audio" Target="../media/audio110.wav"/><Relationship Id="rId10" Type="http://schemas.openxmlformats.org/officeDocument/2006/relationships/image" Target="../media/image10.gif"/><Relationship Id="rId4" Type="http://schemas.openxmlformats.org/officeDocument/2006/relationships/audio" Target="../media/audio109.wav"/><Relationship Id="rId9" Type="http://schemas.openxmlformats.org/officeDocument/2006/relationships/audio" Target="../media/audio11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15.wav"/><Relationship Id="rId7" Type="http://schemas.openxmlformats.org/officeDocument/2006/relationships/audio" Target="../media/audio1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7.wav"/><Relationship Id="rId5" Type="http://schemas.openxmlformats.org/officeDocument/2006/relationships/audio" Target="../media/audio21.wav"/><Relationship Id="rId4" Type="http://schemas.openxmlformats.org/officeDocument/2006/relationships/audio" Target="../media/audio116.wav"/><Relationship Id="rId9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19.wav"/><Relationship Id="rId7" Type="http://schemas.openxmlformats.org/officeDocument/2006/relationships/audio" Target="../media/audio1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2.wav"/><Relationship Id="rId5" Type="http://schemas.openxmlformats.org/officeDocument/2006/relationships/audio" Target="../media/audio121.wav"/><Relationship Id="rId4" Type="http://schemas.openxmlformats.org/officeDocument/2006/relationships/audio" Target="../media/audio120.wav"/><Relationship Id="rId9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20.wav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6.wav"/><Relationship Id="rId5" Type="http://schemas.openxmlformats.org/officeDocument/2006/relationships/audio" Target="../media/audio125.wav"/><Relationship Id="rId4" Type="http://schemas.openxmlformats.org/officeDocument/2006/relationships/audio" Target="../media/audio12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20.wav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9.wav"/><Relationship Id="rId5" Type="http://schemas.openxmlformats.org/officeDocument/2006/relationships/audio" Target="../media/audio128.wav"/><Relationship Id="rId4" Type="http://schemas.openxmlformats.org/officeDocument/2006/relationships/audio" Target="../media/audio127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20.wav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2.wav"/><Relationship Id="rId5" Type="http://schemas.openxmlformats.org/officeDocument/2006/relationships/audio" Target="../media/audio131.wav"/><Relationship Id="rId4" Type="http://schemas.openxmlformats.org/officeDocument/2006/relationships/audio" Target="../media/audio130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33.wav"/><Relationship Id="rId7" Type="http://schemas.openxmlformats.org/officeDocument/2006/relationships/audio" Target="../media/audio13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5.wav"/><Relationship Id="rId5" Type="http://schemas.openxmlformats.org/officeDocument/2006/relationships/audio" Target="../media/audio134.wav"/><Relationship Id="rId4" Type="http://schemas.openxmlformats.org/officeDocument/2006/relationships/audio" Target="../media/audio9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0" Type="http://schemas.openxmlformats.org/officeDocument/2006/relationships/audio" Target="../media/audio25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9.wav"/><Relationship Id="rId5" Type="http://schemas.openxmlformats.org/officeDocument/2006/relationships/audio" Target="../media/audio138.wav"/><Relationship Id="rId4" Type="http://schemas.openxmlformats.org/officeDocument/2006/relationships/audio" Target="../media/audio13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0.wav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3.wav"/><Relationship Id="rId5" Type="http://schemas.openxmlformats.org/officeDocument/2006/relationships/audio" Target="../media/audio142.wav"/><Relationship Id="rId4" Type="http://schemas.openxmlformats.org/officeDocument/2006/relationships/audio" Target="../media/audio14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audio" Target="../media/audio146.wav"/><Relationship Id="rId4" Type="http://schemas.openxmlformats.org/officeDocument/2006/relationships/audio" Target="../media/audio145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audio" Target="../media/audio149.wav"/><Relationship Id="rId4" Type="http://schemas.openxmlformats.org/officeDocument/2006/relationships/audio" Target="../media/audio148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50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3.wav"/><Relationship Id="rId5" Type="http://schemas.openxmlformats.org/officeDocument/2006/relationships/audio" Target="../media/audio152.wav"/><Relationship Id="rId4" Type="http://schemas.openxmlformats.org/officeDocument/2006/relationships/audio" Target="../media/audio151.wav"/><Relationship Id="rId9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4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55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56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audio" Target="../media/audio158.wav"/><Relationship Id="rId4" Type="http://schemas.openxmlformats.org/officeDocument/2006/relationships/audio" Target="../media/audio157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7" Type="http://schemas.openxmlformats.org/officeDocument/2006/relationships/audio" Target="../media/audio1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1.wav"/><Relationship Id="rId5" Type="http://schemas.openxmlformats.org/officeDocument/2006/relationships/audio" Target="../media/audio160.wav"/><Relationship Id="rId4" Type="http://schemas.openxmlformats.org/officeDocument/2006/relationships/audio" Target="../media/audio96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96.wav"/><Relationship Id="rId7" Type="http://schemas.openxmlformats.org/officeDocument/2006/relationships/audio" Target="../media/audio1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4.wav"/><Relationship Id="rId5" Type="http://schemas.openxmlformats.org/officeDocument/2006/relationships/audio" Target="../media/audio98.wav"/><Relationship Id="rId4" Type="http://schemas.openxmlformats.org/officeDocument/2006/relationships/audio" Target="../media/audio16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8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audio" Target="../media/audio35.wav"/><Relationship Id="rId10" Type="http://schemas.openxmlformats.org/officeDocument/2006/relationships/audio" Target="../media/audio40.wav"/><Relationship Id="rId4" Type="http://schemas.openxmlformats.org/officeDocument/2006/relationships/audio" Target="../media/audio34.wav"/><Relationship Id="rId9" Type="http://schemas.openxmlformats.org/officeDocument/2006/relationships/audio" Target="../media/audio3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10" Type="http://schemas.openxmlformats.org/officeDocument/2006/relationships/image" Target="../media/image6.gif"/><Relationship Id="rId4" Type="http://schemas.openxmlformats.org/officeDocument/2006/relationships/audio" Target="../media/audio45.wav"/><Relationship Id="rId9" Type="http://schemas.openxmlformats.org/officeDocument/2006/relationships/audio" Target="../media/audio5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5722" y="1214422"/>
          <a:ext cx="8643996" cy="37147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666"/>
                <a:gridCol w="1440666"/>
                <a:gridCol w="1440666"/>
                <a:gridCol w="1440666"/>
                <a:gridCol w="1440666"/>
                <a:gridCol w="1440666"/>
              </a:tblGrid>
              <a:tr h="1238259">
                <a:tc gridSpan="3">
                  <a:txBody>
                    <a:bodyPr/>
                    <a:lstStyle/>
                    <a:p>
                      <a:pPr algn="ctr" rtl="1"/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دورةُ </a:t>
                      </a:r>
                      <a:r>
                        <a:rPr lang="ar-EG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ال</a:t>
                      </a:r>
                      <a:r>
                        <a:rPr lang="ar-SA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وا</a:t>
                      </a:r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حدِ</a:t>
                      </a:r>
                      <a:r>
                        <a:rPr lang="ar-SA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ات</a:t>
                      </a:r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دورةُ الألوفِ</a:t>
                      </a:r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آحاد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عشرات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مئات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chemeClr val="bg1"/>
                          </a:solidFill>
                        </a:rPr>
                        <a:t>آحاد</a:t>
                      </a:r>
                      <a:endParaRPr lang="ar-EG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عشرات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مئات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0 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3</a:t>
                      </a:r>
                      <a:r>
                        <a:rPr lang="ar-EG" sz="4000" baseline="0" dirty="0" smtClean="0">
                          <a:solidFill>
                            <a:srgbClr val="00FF00"/>
                          </a:solidFill>
                        </a:rPr>
                        <a:t> 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6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EG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1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1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3357563" y="2571750"/>
            <a:ext cx="1071562" cy="221456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newsflash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28688" y="3786188"/>
            <a:ext cx="7072312" cy="1785937"/>
            <a:chOff x="642910" y="4643446"/>
            <a:chExt cx="7072362" cy="1785950"/>
          </a:xfrm>
        </p:grpSpPr>
        <p:sp>
          <p:nvSpPr>
            <p:cNvPr id="15" name="Wave 14"/>
            <p:cNvSpPr/>
            <p:nvPr/>
          </p:nvSpPr>
          <p:spPr>
            <a:xfrm rot="5400000">
              <a:off x="3286116" y="2000240"/>
              <a:ext cx="1785950" cy="7072362"/>
            </a:xfrm>
            <a:prstGeom prst="wave">
              <a:avLst>
                <a:gd name="adj1" fmla="val 2328"/>
                <a:gd name="adj2" fmla="val 0"/>
              </a:avLst>
            </a:prstGeom>
            <a:blipFill dpi="0" rotWithShape="1">
              <a:blip r:embed="rId5">
                <a:alphaModFix amt="71000"/>
              </a:blip>
              <a:srcRect/>
              <a:stretch>
                <a:fillRect l="-15000" t="-18000" r="-26000" b="-24000"/>
              </a:stretch>
            </a:blipFill>
            <a:ln w="76200">
              <a:solidFill>
                <a:schemeClr val="tx1"/>
              </a:solidFill>
            </a:ln>
            <a:effectLst>
              <a:innerShdw blurRad="1270000">
                <a:srgbClr val="00FF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295" name="Rectangle 6"/>
            <p:cNvSpPr>
              <a:spLocks noChangeArrowheads="1"/>
            </p:cNvSpPr>
            <p:nvPr/>
          </p:nvSpPr>
          <p:spPr bwMode="auto">
            <a:xfrm>
              <a:off x="1000076" y="4786322"/>
              <a:ext cx="6215132" cy="1569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ضعْ أصفارًا بدلاً من الأرقامِ الواقعةِ </a:t>
              </a:r>
              <a:r>
                <a:rPr lang="ar-SA" sz="3200" b="1">
                  <a:latin typeface="Calibri" pitchFamily="34" charset="0"/>
                </a:rPr>
                <a:t>عن </a:t>
              </a:r>
              <a:r>
                <a:rPr lang="ar-EG" sz="3200" b="1">
                  <a:latin typeface="Calibri" pitchFamily="34" charset="0"/>
                </a:rPr>
                <a:t>يمينِ الرقْمِ 2.</a:t>
              </a:r>
              <a:r>
                <a:rPr lang="ar-SA" sz="3200" b="1">
                  <a:latin typeface="Calibri" pitchFamily="34" charset="0"/>
                </a:rPr>
                <a:t> </a:t>
              </a:r>
              <a:r>
                <a:rPr lang="ar-EG" sz="3200" b="1">
                  <a:latin typeface="Calibri" pitchFamily="34" charset="0"/>
                </a:rPr>
                <a:t>فتكونُ القِيمةُ المنزِليَّة للرَّقمِ </a:t>
              </a:r>
              <a:r>
                <a:rPr lang="ar-SA" sz="3200" b="1">
                  <a:latin typeface="Calibri" pitchFamily="34" charset="0"/>
                </a:rPr>
                <a:t>2</a:t>
              </a:r>
              <a:r>
                <a:rPr lang="ar-EG" sz="3200" b="1">
                  <a:latin typeface="Calibri" pitchFamily="34" charset="0"/>
                </a:rPr>
                <a:t> هي 2000؛ وذلكَ لأنَّه يقعُ في منزلةِ</a:t>
              </a:r>
              <a:r>
                <a:rPr lang="ar-SA" sz="3200" b="1">
                  <a:latin typeface="Calibri" pitchFamily="34" charset="0"/>
                </a:rPr>
                <a:t> آحاد</a:t>
              </a:r>
              <a:r>
                <a:rPr lang="ar-EG" sz="3200" b="1">
                  <a:latin typeface="Calibri" pitchFamily="34" charset="0"/>
                </a:rPr>
                <a:t> الألوفِ.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 rot="21008824">
            <a:off x="5558769" y="1322156"/>
            <a:ext cx="3009920" cy="938218"/>
            <a:chOff x="5857884" y="3500438"/>
            <a:chExt cx="3009920" cy="938218"/>
          </a:xfr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grpSpPr>
        <p:sp>
          <p:nvSpPr>
            <p:cNvPr id="12" name="Flowchart: Stored Data 11"/>
            <p:cNvSpPr/>
            <p:nvPr/>
          </p:nvSpPr>
          <p:spPr>
            <a:xfrm>
              <a:off x="6010284" y="3724276"/>
              <a:ext cx="2857520" cy="714380"/>
            </a:xfrm>
            <a:prstGeom prst="flowChartOnlineStorage">
              <a:avLst/>
            </a:prstGeom>
            <a:solidFill>
              <a:srgbClr val="003300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 dirty="0"/>
            </a:p>
          </p:txBody>
        </p:sp>
        <p:sp>
          <p:nvSpPr>
            <p:cNvPr id="13" name="Flowchart: Stored Data 12"/>
            <p:cNvSpPr/>
            <p:nvPr/>
          </p:nvSpPr>
          <p:spPr>
            <a:xfrm>
              <a:off x="5857884" y="3500438"/>
              <a:ext cx="2857520" cy="714380"/>
            </a:xfrm>
            <a:prstGeom prst="flowChartOnlineStorage">
              <a:avLst/>
            </a:prstGeom>
            <a:grp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/>
                <a:t>الخْطُوْةَ 3:</a:t>
              </a:r>
            </a:p>
          </p:txBody>
        </p:sp>
      </p:grpSp>
    </p:spTree>
  </p:cSld>
  <p:clrMapOvr>
    <a:masterClrMapping/>
  </p:clrMapOvr>
  <p:transition>
    <p:push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ْطُوْةَ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ضعْ أصفارًا بدلاً من الأرقامِ الواقعةِ ع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5722" y="1214422"/>
          <a:ext cx="8643996" cy="37147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666"/>
                <a:gridCol w="1440666"/>
                <a:gridCol w="1440666"/>
                <a:gridCol w="1440666"/>
                <a:gridCol w="1440666"/>
                <a:gridCol w="1440666"/>
              </a:tblGrid>
              <a:tr h="1238259">
                <a:tc gridSpan="3">
                  <a:txBody>
                    <a:bodyPr/>
                    <a:lstStyle/>
                    <a:p>
                      <a:pPr algn="ctr" rtl="1"/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دورةُ </a:t>
                      </a:r>
                      <a:r>
                        <a:rPr lang="ar-EG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ال</a:t>
                      </a:r>
                      <a:r>
                        <a:rPr lang="ar-SA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وا</a:t>
                      </a:r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حدِ</a:t>
                      </a:r>
                      <a:r>
                        <a:rPr lang="ar-SA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ات</a:t>
                      </a:r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دورةُ الألوفِ</a:t>
                      </a:r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آحاد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عشرات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مئات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chemeClr val="bg1"/>
                          </a:solidFill>
                        </a:rPr>
                        <a:t>آحاد</a:t>
                      </a:r>
                      <a:endParaRPr lang="ar-EG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عشرات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مئات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0 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0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0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EG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1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1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3429000" y="3857625"/>
            <a:ext cx="1000125" cy="85725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</p:spTree>
  </p:cSld>
  <p:clrMapOvr>
    <a:masterClrMapping/>
  </p:clrMapOvr>
  <p:transition>
    <p:newsflash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071563" y="928688"/>
            <a:ext cx="6929437" cy="4857750"/>
            <a:chOff x="1142978" y="642916"/>
            <a:chExt cx="6929486" cy="4857784"/>
          </a:xfrm>
        </p:grpSpPr>
        <p:sp>
          <p:nvSpPr>
            <p:cNvPr id="3" name="Flowchart: Stored Data 2"/>
            <p:cNvSpPr/>
            <p:nvPr/>
          </p:nvSpPr>
          <p:spPr>
            <a:xfrm rot="16200000">
              <a:off x="2178830" y="-392936"/>
              <a:ext cx="4857784" cy="6929486"/>
            </a:xfrm>
            <a:prstGeom prst="flowChartOnlineStorag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FF0000"/>
                </a:gs>
                <a:gs pos="100000">
                  <a:srgbClr val="C00000"/>
                </a:gs>
              </a:gsLst>
              <a:lin ang="18900000" scaled="1"/>
              <a:tileRect/>
            </a:gra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85854" y="1636698"/>
              <a:ext cx="6500858" cy="32924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تُسمَّى الطَّريقةُ المألوفةُ لكتابةِ العددِ باستعمالِ أرقامِه </a:t>
              </a:r>
              <a:r>
                <a:rPr lang="ar-EG" sz="3600" b="1" dirty="0">
                  <a:solidFill>
                    <a:srgbClr val="FFFF00"/>
                  </a:solidFill>
                  <a:latin typeface="+mn-lt"/>
                  <a:cs typeface="+mn-cs"/>
                </a:rPr>
                <a:t>الصِّيغةَ القِياسيَّةَ</a:t>
              </a: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. أمَّا الطَّريقةُ الَّتي نكتبُ بها العددَ بالكلماتِ فَتُسمَّى </a:t>
              </a:r>
              <a:r>
                <a:rPr lang="ar-EG" sz="3600" b="1" dirty="0">
                  <a:solidFill>
                    <a:srgbClr val="FFFF00"/>
                  </a:solidFill>
                  <a:latin typeface="+mn-lt"/>
                  <a:cs typeface="+mn-cs"/>
                </a:rPr>
                <a:t>الصِّيغةَ اللَّفظِيَّةَ</a:t>
              </a: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. ويمكنُنا كتابةُ العددِ بطريقة أُخرى تسمَّى </a:t>
              </a:r>
              <a:r>
                <a:rPr lang="ar-EG" sz="3600" b="1" dirty="0">
                  <a:solidFill>
                    <a:srgbClr val="FFFF00"/>
                  </a:solidFill>
                  <a:latin typeface="+mn-lt"/>
                  <a:cs typeface="+mn-cs"/>
                </a:rPr>
                <a:t>الصِّيغةَ التَّحليليَّةَ</a:t>
              </a: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، حيثُ </a:t>
              </a:r>
              <a:r>
                <a:rPr lang="ar-SA" sz="3200" b="1" dirty="0">
                  <a:solidFill>
                    <a:schemeClr val="bg1"/>
                  </a:solidFill>
                  <a:latin typeface="+mn-lt"/>
                  <a:cs typeface="+mn-cs"/>
                </a:rPr>
                <a:t>يتم تمثيل العدد في صورة مجموع يظهر</a:t>
              </a:r>
              <a:r>
                <a:rPr lang="ar-EG" sz="3200" b="1" dirty="0">
                  <a:solidFill>
                    <a:schemeClr val="bg1"/>
                  </a:solidFill>
                  <a:latin typeface="+mn-lt"/>
                  <a:cs typeface="+mn-cs"/>
                </a:rPr>
                <a:t> قيمةُ كلِّ رقمٍ.</a:t>
              </a:r>
            </a:p>
          </p:txBody>
        </p:sp>
      </p:grpSp>
    </p:spTree>
  </p:cSld>
  <p:clrMapOvr>
    <a:masterClrMapping/>
  </p:clrMapOvr>
  <p:transition>
    <p:randomBar dir="vert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ُسمَّى الطَّريقةُ المألوفةُ لكتابةِ العددِ باستعمال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5357818" y="1000132"/>
            <a:ext cx="2357454" cy="1857364"/>
          </a:xfrm>
          <a:prstGeom prst="downArrowCallout">
            <a:avLst/>
          </a:prstGeom>
          <a:solidFill>
            <a:srgbClr val="6600FF"/>
          </a:solidFill>
          <a:ln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15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/>
              <a:t>تذكر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3" y="4034387"/>
            <a:ext cx="7000889" cy="132343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2060"/>
                </a:solidFill>
              </a:rPr>
              <a:t>الصيغ القياسية واللفظية والتحليلية هي طرق مختلفة لكتابة الأعداد.</a:t>
            </a:r>
          </a:p>
        </p:txBody>
      </p:sp>
    </p:spTree>
  </p:cSld>
  <p:clrMapOvr>
    <a:masterClrMapping/>
  </p:clrMapOvr>
  <p:transition>
    <p:dissolve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ذ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 القياسية واللفظية والتحليلية هي طرق مختل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86500" y="285750"/>
            <a:ext cx="2643188" cy="1357313"/>
            <a:chOff x="5857884" y="357166"/>
            <a:chExt cx="2643206" cy="1357322"/>
          </a:xfrm>
        </p:grpSpPr>
        <p:sp>
          <p:nvSpPr>
            <p:cNvPr id="2" name="Heart 1"/>
            <p:cNvSpPr/>
            <p:nvPr/>
          </p:nvSpPr>
          <p:spPr>
            <a:xfrm>
              <a:off x="5857884" y="357166"/>
              <a:ext cx="2643206" cy="1357322"/>
            </a:xfrm>
            <a:prstGeom prst="heart">
              <a:avLst/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18900000" scaled="0"/>
            </a:gra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215074" y="428604"/>
              <a:ext cx="1824049" cy="1108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rgbClr val="FFFF00"/>
                  </a:solidFill>
                  <a:latin typeface="+mn-lt"/>
                  <a:cs typeface="+mn-cs"/>
                </a:rPr>
                <a:t>مثالان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42950" y="1000125"/>
            <a:ext cx="504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rgbClr val="FF0000"/>
                </a:solidFill>
                <a:latin typeface="+mn-lt"/>
                <a:cs typeface="+mn-cs"/>
              </a:rPr>
              <a:t>قراءةُ الأعدادِ وكتابتُها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57188" y="2000250"/>
            <a:ext cx="7286625" cy="928688"/>
            <a:chOff x="357158" y="2143116"/>
            <a:chExt cx="7286676" cy="928694"/>
          </a:xfrm>
        </p:grpSpPr>
        <p:sp>
          <p:nvSpPr>
            <p:cNvPr id="10" name="Rounded Rectangle 9"/>
            <p:cNvSpPr/>
            <p:nvPr/>
          </p:nvSpPr>
          <p:spPr>
            <a:xfrm>
              <a:off x="357158" y="2143116"/>
              <a:ext cx="7286676" cy="928694"/>
            </a:xfrm>
            <a:prstGeom prst="roundRect">
              <a:avLst/>
            </a:prstGeom>
            <a:solidFill>
              <a:srgbClr val="00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6412" name="TextBox 7"/>
            <p:cNvSpPr txBox="1">
              <a:spLocks noChangeArrowheads="1"/>
            </p:cNvSpPr>
            <p:nvPr/>
          </p:nvSpPr>
          <p:spPr bwMode="auto">
            <a:xfrm>
              <a:off x="357158" y="2357430"/>
              <a:ext cx="721523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اكتب العدد 628371 بالصيغتين اللفظية والتحليلية:</a:t>
              </a: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4282" y="3357562"/>
          <a:ext cx="8643996" cy="25717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666"/>
                <a:gridCol w="1440666"/>
                <a:gridCol w="1440666"/>
                <a:gridCol w="1440666"/>
                <a:gridCol w="1440666"/>
                <a:gridCol w="1440666"/>
              </a:tblGrid>
              <a:tr h="857256">
                <a:tc gridSpan="3">
                  <a:txBody>
                    <a:bodyPr/>
                    <a:lstStyle/>
                    <a:p>
                      <a:pPr algn="ctr" rtl="1"/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857256"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99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929563" y="1928813"/>
            <a:ext cx="714375" cy="1395412"/>
            <a:chOff x="7929586" y="3071810"/>
            <a:chExt cx="714380" cy="1394861"/>
          </a:xfrm>
        </p:grpSpPr>
        <p:grpSp>
          <p:nvGrpSpPr>
            <p:cNvPr id="16405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20" name="Curved Down Arrow 19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2</a:t>
                </a:r>
              </a:p>
            </p:txBody>
          </p:sp>
        </p:grpSp>
      </p:grp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429250" y="3425825"/>
            <a:ext cx="2355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>
                <a:solidFill>
                  <a:srgbClr val="FFFFFF"/>
                </a:solidFill>
              </a:rPr>
              <a:t>دورةُ ال</a:t>
            </a:r>
            <a:r>
              <a:rPr lang="ar-SA" sz="3600" b="1">
                <a:solidFill>
                  <a:srgbClr val="FFFFFF"/>
                </a:solidFill>
              </a:rPr>
              <a:t>وا</a:t>
            </a:r>
            <a:r>
              <a:rPr lang="ar-EG" sz="3600" b="1">
                <a:solidFill>
                  <a:srgbClr val="FFFFFF"/>
                </a:solidFill>
              </a:rPr>
              <a:t>حدِ</a:t>
            </a:r>
            <a:r>
              <a:rPr lang="ar-SA" sz="3600" b="1">
                <a:solidFill>
                  <a:srgbClr val="FFFFFF"/>
                </a:solidFill>
              </a:rPr>
              <a:t>ات</a:t>
            </a:r>
            <a:endParaRPr lang="ar-EG" sz="3600" b="1"/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1214438" y="3425825"/>
            <a:ext cx="2030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>
                <a:solidFill>
                  <a:srgbClr val="FFFFFF"/>
                </a:solidFill>
              </a:rPr>
              <a:t>دورةُ الألوفِ</a:t>
            </a:r>
            <a:endParaRPr lang="ar-EG" sz="3600" b="1"/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7786688" y="4425950"/>
            <a:ext cx="80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آحاد</a:t>
            </a: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6024563" y="4425950"/>
            <a:ext cx="1316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عشرات</a:t>
            </a: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4733925" y="4425950"/>
            <a:ext cx="909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مئات</a:t>
            </a: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3409950" y="4425950"/>
            <a:ext cx="804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آحاد</a:t>
            </a: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1685925" y="4425950"/>
            <a:ext cx="1314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عشرات</a:t>
            </a: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439738" y="4425950"/>
            <a:ext cx="909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مئات</a:t>
            </a: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7742238" y="5214938"/>
            <a:ext cx="44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1</a:t>
            </a: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6489700" y="5214938"/>
            <a:ext cx="44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7</a:t>
            </a: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4929188" y="5214938"/>
            <a:ext cx="44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3</a:t>
            </a: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3484563" y="5214938"/>
            <a:ext cx="44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8</a:t>
            </a:r>
          </a:p>
        </p:txBody>
      </p:sp>
      <p:sp>
        <p:nvSpPr>
          <p:cNvPr id="34" name="مستطيل 33"/>
          <p:cNvSpPr>
            <a:spLocks noChangeArrowheads="1"/>
          </p:cNvSpPr>
          <p:nvPr/>
        </p:nvSpPr>
        <p:spPr bwMode="auto">
          <a:xfrm>
            <a:off x="2151063" y="5214938"/>
            <a:ext cx="44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2</a:t>
            </a:r>
          </a:p>
        </p:txBody>
      </p:sp>
      <p:sp>
        <p:nvSpPr>
          <p:cNvPr id="35" name="مستطيل 34"/>
          <p:cNvSpPr>
            <a:spLocks noChangeArrowheads="1"/>
          </p:cNvSpPr>
          <p:nvPr/>
        </p:nvSpPr>
        <p:spPr bwMode="auto">
          <a:xfrm>
            <a:off x="698500" y="5214938"/>
            <a:ext cx="44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6</a:t>
            </a:r>
          </a:p>
        </p:txBody>
      </p:sp>
    </p:spTree>
  </p:cSld>
  <p:clrMapOvr>
    <a:masterClrMapping/>
  </p:clrMapOvr>
  <p:transition>
    <p:circle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راءةُ الأعدادِ وكتابت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كتب العدد 628371 بالصيغتين اللفظية و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كتب العدد 628371 بالصيغتين اللفظية و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ورةُ الواحدِ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آحادش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دورةُ الألوفِ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آحادش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6286500" y="285750"/>
            <a:ext cx="2643188" cy="1357313"/>
            <a:chOff x="5857884" y="357166"/>
            <a:chExt cx="2643206" cy="1357322"/>
          </a:xfrm>
        </p:grpSpPr>
        <p:sp>
          <p:nvSpPr>
            <p:cNvPr id="2" name="Heart 1"/>
            <p:cNvSpPr/>
            <p:nvPr/>
          </p:nvSpPr>
          <p:spPr>
            <a:xfrm>
              <a:off x="5857884" y="357166"/>
              <a:ext cx="2643206" cy="1357322"/>
            </a:xfrm>
            <a:prstGeom prst="heart">
              <a:avLst/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18900000" scaled="0"/>
            </a:gra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215074" y="428604"/>
              <a:ext cx="1824049" cy="1108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rgbClr val="FFFF00"/>
                  </a:solidFill>
                  <a:latin typeface="+mn-lt"/>
                  <a:cs typeface="+mn-cs"/>
                </a:rPr>
                <a:t>مثالان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7188" y="1000125"/>
            <a:ext cx="54292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rgbClr val="FF0000"/>
                </a:solidFill>
                <a:latin typeface="+mn-lt"/>
                <a:cs typeface="+mn-cs"/>
              </a:rPr>
              <a:t>قراءةُ الأعدادِ وكتابتُها</a:t>
            </a:r>
          </a:p>
        </p:txBody>
      </p:sp>
      <p:grpSp>
        <p:nvGrpSpPr>
          <p:cNvPr id="17412" name="Group 10"/>
          <p:cNvGrpSpPr>
            <a:grpSpLocks/>
          </p:cNvGrpSpPr>
          <p:nvPr/>
        </p:nvGrpSpPr>
        <p:grpSpPr bwMode="auto">
          <a:xfrm>
            <a:off x="357188" y="2000250"/>
            <a:ext cx="7286625" cy="928688"/>
            <a:chOff x="357158" y="2143116"/>
            <a:chExt cx="7286676" cy="928694"/>
          </a:xfrm>
        </p:grpSpPr>
        <p:sp>
          <p:nvSpPr>
            <p:cNvPr id="10" name="Rounded Rectangle 9"/>
            <p:cNvSpPr/>
            <p:nvPr/>
          </p:nvSpPr>
          <p:spPr>
            <a:xfrm>
              <a:off x="357158" y="2143116"/>
              <a:ext cx="7286676" cy="928694"/>
            </a:xfrm>
            <a:prstGeom prst="roundRect">
              <a:avLst/>
            </a:prstGeom>
            <a:solidFill>
              <a:srgbClr val="00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7423" name="TextBox 7"/>
            <p:cNvSpPr txBox="1">
              <a:spLocks noChangeArrowheads="1"/>
            </p:cNvSpPr>
            <p:nvPr/>
          </p:nvSpPr>
          <p:spPr bwMode="auto">
            <a:xfrm>
              <a:off x="357158" y="2357430"/>
              <a:ext cx="721523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أكتب العدد 628371 بالصيغتين اللفظية والتحليلية:</a:t>
              </a:r>
            </a:p>
          </p:txBody>
        </p:sp>
      </p:grpSp>
      <p:grpSp>
        <p:nvGrpSpPr>
          <p:cNvPr id="17413" name="Group 14"/>
          <p:cNvGrpSpPr>
            <a:grpSpLocks/>
          </p:cNvGrpSpPr>
          <p:nvPr/>
        </p:nvGrpSpPr>
        <p:grpSpPr bwMode="auto">
          <a:xfrm>
            <a:off x="7929563" y="1928813"/>
            <a:ext cx="714375" cy="1395412"/>
            <a:chOff x="7929586" y="3071810"/>
            <a:chExt cx="714380" cy="1394861"/>
          </a:xfrm>
        </p:grpSpPr>
        <p:grpSp>
          <p:nvGrpSpPr>
            <p:cNvPr id="1741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20" name="Curved Down Arrow 19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1741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2</a:t>
                </a:r>
              </a:p>
            </p:txBody>
          </p:sp>
        </p:grpSp>
      </p:grpSp>
      <p:sp>
        <p:nvSpPr>
          <p:cNvPr id="37" name="Flowchart: Off-page Connector 13"/>
          <p:cNvSpPr/>
          <p:nvPr/>
        </p:nvSpPr>
        <p:spPr bwMode="auto">
          <a:xfrm>
            <a:off x="285750" y="4143375"/>
            <a:ext cx="8286750" cy="1285875"/>
          </a:xfrm>
          <a:prstGeom prst="flowChartOffpageConnector">
            <a:avLst/>
          </a:prstGeom>
          <a:solidFill>
            <a:srgbClr val="00FF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320" name="Rectangle 1"/>
          <p:cNvSpPr>
            <a:spLocks noChangeArrowheads="1"/>
          </p:cNvSpPr>
          <p:nvPr/>
        </p:nvSpPr>
        <p:spPr bwMode="auto">
          <a:xfrm>
            <a:off x="357188" y="4241800"/>
            <a:ext cx="800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400" b="1">
                <a:solidFill>
                  <a:srgbClr val="C00000"/>
                </a:solidFill>
                <a:latin typeface="Calibri" pitchFamily="34" charset="0"/>
              </a:rPr>
              <a:t>الصِّيغةُ اللَّفظِيَّةُ: </a:t>
            </a:r>
            <a:r>
              <a:rPr lang="ar-EG" sz="2400" b="1">
                <a:latin typeface="Calibri" pitchFamily="34" charset="0"/>
              </a:rPr>
              <a:t>ستُّ مئةٍ وثمانيةٌ وعِشرونَ ألفاً وثلاثُ مئةٍ وواحدٌ وسبعُونَ.</a:t>
            </a:r>
          </a:p>
          <a:p>
            <a:pPr algn="r" rtl="1"/>
            <a:r>
              <a:rPr lang="ar-EG" sz="2400" b="1">
                <a:solidFill>
                  <a:srgbClr val="C00000"/>
                </a:solidFill>
                <a:latin typeface="Calibri" pitchFamily="34" charset="0"/>
              </a:rPr>
              <a:t>الصِّيغة التَّحليليَّةُ: </a:t>
            </a:r>
            <a:r>
              <a:rPr lang="ar-EG" sz="2400" b="1">
                <a:latin typeface="Calibri" pitchFamily="34" charset="0"/>
              </a:rPr>
              <a:t>1 + 70 + 300 + 8000 + 20000 + 600000 </a:t>
            </a:r>
            <a:endParaRPr lang="ar-EG" sz="2400">
              <a:latin typeface="Calibri" pitchFamily="34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صِّيغةُ اللَّفظِيَّةُ 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ِّيغة التَّحليليَّةُ1+70ش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32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6286500" y="285750"/>
            <a:ext cx="2643188" cy="1357313"/>
            <a:chOff x="5857884" y="357166"/>
            <a:chExt cx="2643206" cy="1357322"/>
          </a:xfrm>
        </p:grpSpPr>
        <p:sp>
          <p:nvSpPr>
            <p:cNvPr id="2" name="Heart 1"/>
            <p:cNvSpPr/>
            <p:nvPr/>
          </p:nvSpPr>
          <p:spPr>
            <a:xfrm>
              <a:off x="5857884" y="357166"/>
              <a:ext cx="2643206" cy="1357322"/>
            </a:xfrm>
            <a:prstGeom prst="heart">
              <a:avLst/>
            </a:prstGeom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18900000" scaled="0"/>
            </a:gra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215074" y="428604"/>
              <a:ext cx="1824049" cy="1108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rgbClr val="FFFF00"/>
                  </a:solidFill>
                  <a:latin typeface="+mn-lt"/>
                  <a:cs typeface="+mn-cs"/>
                </a:rPr>
                <a:t>مثالان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42950" y="1000125"/>
            <a:ext cx="50434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rgbClr val="FF0000"/>
                </a:solidFill>
                <a:latin typeface="+mn-lt"/>
                <a:cs typeface="+mn-cs"/>
              </a:rPr>
              <a:t>قراءةُ الأعدادِ وكتابتُها</a:t>
            </a:r>
          </a:p>
        </p:txBody>
      </p:sp>
      <p:sp>
        <p:nvSpPr>
          <p:cNvPr id="23" name="Round Same Side Corner Rectangle 4"/>
          <p:cNvSpPr/>
          <p:nvPr/>
        </p:nvSpPr>
        <p:spPr bwMode="auto">
          <a:xfrm>
            <a:off x="500063" y="2786063"/>
            <a:ext cx="6643687" cy="2357437"/>
          </a:xfrm>
          <a:prstGeom prst="round2Same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42938" y="3041650"/>
            <a:ext cx="6143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800" b="1">
                <a:latin typeface="Calibri" pitchFamily="34" charset="0"/>
              </a:rPr>
              <a:t>اُكتبِ العددَ «مئةً وخمسةَ آلافٍ وستةً وعشرين» بالصِّيغتينِ القياسيةِ والتحليليةِ. </a:t>
            </a:r>
          </a:p>
          <a:p>
            <a:pPr algn="r" rtl="1"/>
            <a:r>
              <a:rPr lang="ar-EG" sz="2800" b="1">
                <a:solidFill>
                  <a:srgbClr val="C00000"/>
                </a:solidFill>
                <a:latin typeface="Calibri" pitchFamily="34" charset="0"/>
              </a:rPr>
              <a:t>الصِّيغةُ القياسيةُ: </a:t>
            </a:r>
            <a:r>
              <a:rPr lang="ar-EG" sz="2800" b="1">
                <a:solidFill>
                  <a:srgbClr val="0000FF"/>
                </a:solidFill>
                <a:latin typeface="Calibri" pitchFamily="34" charset="0"/>
              </a:rPr>
              <a:t>105026</a:t>
            </a:r>
          </a:p>
          <a:p>
            <a:pPr algn="r" rtl="1"/>
            <a:r>
              <a:rPr lang="ar-EG" sz="2800" b="1">
                <a:solidFill>
                  <a:srgbClr val="C00000"/>
                </a:solidFill>
                <a:latin typeface="Calibri" pitchFamily="34" charset="0"/>
              </a:rPr>
              <a:t>الصِّيغةُ التَّحليليَّةُ: </a:t>
            </a:r>
            <a:r>
              <a:rPr lang="ar-EG" sz="2800" b="1">
                <a:solidFill>
                  <a:srgbClr val="0000FF"/>
                </a:solidFill>
                <a:latin typeface="Calibri" pitchFamily="34" charset="0"/>
              </a:rPr>
              <a:t>6 + 20 + 5000 + 100000</a:t>
            </a:r>
            <a:endParaRPr lang="ar-EG" sz="280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929563" y="3071813"/>
            <a:ext cx="714375" cy="1395412"/>
            <a:chOff x="7929586" y="3071810"/>
            <a:chExt cx="714380" cy="1394861"/>
          </a:xfrm>
        </p:grpSpPr>
        <p:grpSp>
          <p:nvGrpSpPr>
            <p:cNvPr id="18439" name="Group 9"/>
            <p:cNvGrpSpPr>
              <a:grpSpLocks/>
            </p:cNvGrpSpPr>
            <p:nvPr/>
          </p:nvGrpSpPr>
          <p:grpSpPr bwMode="auto">
            <a:xfrm>
              <a:off x="7929586" y="3214629"/>
              <a:ext cx="714380" cy="1252042"/>
              <a:chOff x="8072462" y="2143059"/>
              <a:chExt cx="714380" cy="1252042"/>
            </a:xfrm>
          </p:grpSpPr>
          <p:sp>
            <p:nvSpPr>
              <p:cNvPr id="30" name="Curved Down Arrow 10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11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18440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2042"/>
              <a:chOff x="8072462" y="2143116"/>
              <a:chExt cx="714380" cy="1252042"/>
            </a:xfrm>
          </p:grpSpPr>
          <p:sp>
            <p:nvSpPr>
              <p:cNvPr id="28" name="Curved Down Arrow 7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8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3</a:t>
                </a:r>
              </a:p>
            </p:txBody>
          </p:sp>
        </p:grpSp>
      </p:grpSp>
    </p:spTree>
  </p:cSld>
  <p:clrMapOvr>
    <a:masterClrMapping/>
  </p:clrMapOvr>
  <p:transition>
    <p:circle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ُكتبِ العددَ مئةً وخمسةَ آلافٍ وستة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ِّيغةُ القياسيةُ  1050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ِّيغةُ التَّحليليَّةُ 6 + 20 + 500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929313" y="428625"/>
            <a:ext cx="2786062" cy="1000125"/>
            <a:chOff x="5929322" y="428604"/>
            <a:chExt cx="2786082" cy="1000132"/>
          </a:xfrm>
        </p:grpSpPr>
        <p:sp>
          <p:nvSpPr>
            <p:cNvPr id="2" name="Plaque 1"/>
            <p:cNvSpPr/>
            <p:nvPr/>
          </p:nvSpPr>
          <p:spPr>
            <a:xfrm>
              <a:off x="5929322" y="428604"/>
              <a:ext cx="2428892" cy="1000132"/>
            </a:xfrm>
            <a:prstGeom prst="plaque">
              <a:avLst/>
            </a:prstGeom>
            <a:solidFill>
              <a:srgbClr val="0099FF"/>
            </a:solidFill>
            <a:ln w="57150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rtDeco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تـأكــد</a:t>
              </a:r>
              <a:endParaRPr lang="ar-EG" sz="54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3" name="Picture 2" descr="Hand_left.gi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15272" y="642918"/>
              <a:ext cx="1000132" cy="57150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</p:grpSp>
      <p:sp>
        <p:nvSpPr>
          <p:cNvPr id="4" name="Rectangle 3"/>
          <p:cNvSpPr/>
          <p:nvPr/>
        </p:nvSpPr>
        <p:spPr>
          <a:xfrm>
            <a:off x="0" y="1785938"/>
            <a:ext cx="62150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n-cs"/>
              </a:rPr>
              <a:t>اُكتبِ القِيمةَ المنزليةَ للرَّقمِ الَّذي تحتَهُ خطٌّ:</a:t>
            </a:r>
            <a:r>
              <a:rPr lang="ar-SA" sz="3600" b="1" dirty="0">
                <a:latin typeface="+mn-lt"/>
                <a:cs typeface="+mn-cs"/>
              </a:rPr>
              <a:t> </a:t>
            </a:r>
            <a:r>
              <a:rPr lang="ar-SA" sz="3600" b="1" dirty="0">
                <a:solidFill>
                  <a:srgbClr val="FF0000"/>
                </a:solidFill>
                <a:latin typeface="+mn-lt"/>
                <a:cs typeface="+mn-cs"/>
              </a:rPr>
              <a:t>مثال 1</a:t>
            </a:r>
            <a:endParaRPr lang="ar-EG" sz="3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 rot="10800000">
            <a:off x="285750" y="3071813"/>
            <a:ext cx="8429625" cy="3500437"/>
          </a:xfrm>
          <a:prstGeom prst="wedgeRoundRectCallout">
            <a:avLst>
              <a:gd name="adj1" fmla="val -25812"/>
              <a:gd name="adj2" fmla="val 49873"/>
              <a:gd name="adj3" fmla="val 16667"/>
            </a:avLst>
          </a:prstGeom>
          <a:solidFill>
            <a:srgbClr val="FF66FF"/>
          </a:solidFill>
          <a:ln>
            <a:solidFill>
              <a:schemeClr val="tx1"/>
            </a:solidFill>
          </a:ln>
          <a:effectLst>
            <a:innerShdw blurRad="5334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4350" name="Rectangle 4"/>
          <p:cNvSpPr>
            <a:spLocks noChangeArrowheads="1"/>
          </p:cNvSpPr>
          <p:nvPr/>
        </p:nvSpPr>
        <p:spPr bwMode="auto">
          <a:xfrm>
            <a:off x="6950075" y="3286125"/>
            <a:ext cx="1050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32086</a:t>
            </a:r>
          </a:p>
        </p:txBody>
      </p:sp>
      <p:sp>
        <p:nvSpPr>
          <p:cNvPr id="14351" name="Rectangle 5"/>
          <p:cNvSpPr>
            <a:spLocks noChangeArrowheads="1"/>
          </p:cNvSpPr>
          <p:nvPr/>
        </p:nvSpPr>
        <p:spPr bwMode="auto">
          <a:xfrm>
            <a:off x="6945313" y="4143375"/>
            <a:ext cx="1049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78387</a:t>
            </a:r>
          </a:p>
        </p:txBody>
      </p:sp>
      <p:sp>
        <p:nvSpPr>
          <p:cNvPr id="14352" name="Rectangle 6"/>
          <p:cNvSpPr>
            <a:spLocks noChangeArrowheads="1"/>
          </p:cNvSpPr>
          <p:nvPr/>
        </p:nvSpPr>
        <p:spPr bwMode="auto">
          <a:xfrm>
            <a:off x="6791325" y="4895850"/>
            <a:ext cx="122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109378</a:t>
            </a:r>
          </a:p>
        </p:txBody>
      </p:sp>
      <p:sp>
        <p:nvSpPr>
          <p:cNvPr id="14353" name="Rectangle 7"/>
          <p:cNvSpPr>
            <a:spLocks noChangeArrowheads="1"/>
          </p:cNvSpPr>
          <p:nvPr/>
        </p:nvSpPr>
        <p:spPr bwMode="auto">
          <a:xfrm>
            <a:off x="6862763" y="5786438"/>
            <a:ext cx="122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590320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8143875" y="3286125"/>
            <a:ext cx="357188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1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8143875" y="4143375"/>
            <a:ext cx="357188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8143875" y="4929188"/>
            <a:ext cx="357188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3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8143875" y="5786438"/>
            <a:ext cx="357188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4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10800000">
            <a:off x="7572375" y="3643313"/>
            <a:ext cx="214313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rot="10800000">
            <a:off x="7392988" y="4500563"/>
            <a:ext cx="179387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10800000">
            <a:off x="7072313" y="5284788"/>
            <a:ext cx="179387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10800000">
            <a:off x="7000875" y="6143625"/>
            <a:ext cx="17938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714625" y="3214688"/>
            <a:ext cx="4148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80 </a:t>
            </a:r>
            <a:endParaRPr lang="ar-SA" sz="3600"/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654300" y="4000500"/>
            <a:ext cx="4279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</a:t>
            </a:r>
            <a:r>
              <a:rPr lang="ar-SA" sz="3600" b="1"/>
              <a:t>300</a:t>
            </a:r>
            <a:endParaRPr lang="ar-SA" sz="3600"/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3173413" y="4786313"/>
            <a:ext cx="3760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0</a:t>
            </a:r>
            <a:endParaRPr lang="ar-SA" sz="3600"/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1741488" y="5643563"/>
            <a:ext cx="5187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</a:t>
            </a:r>
            <a:r>
              <a:rPr lang="ar-SA" sz="3600" b="1"/>
              <a:t>500000</a:t>
            </a:r>
            <a:r>
              <a:rPr lang="ar-EG" sz="3600" b="1"/>
              <a:t> </a:t>
            </a:r>
            <a:endParaRPr lang="ar-SA" sz="3600"/>
          </a:p>
        </p:txBody>
      </p:sp>
    </p:spTree>
  </p:cSld>
  <p:clrMapOvr>
    <a:masterClrMapping/>
  </p:clrMapOvr>
  <p:transition>
    <p:checker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ـأكــ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ُكتب القِيمةَ المنزليةَ للرَّقمِ الَّذي تحتَهُ خطّ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20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يمة المنزلية له هي 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8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8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8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قيمة المنزلية له هي 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093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093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093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قيمة المنزلية له هي 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903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903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903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قيمة المنزلية له هي 5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/>
      <p:bldP spid="14351" grpId="0"/>
      <p:bldP spid="14352" grpId="0"/>
      <p:bldP spid="14353" grpId="0"/>
      <p:bldP spid="9" grpId="0" animBg="1"/>
      <p:bldP spid="10" grpId="0" animBg="1"/>
      <p:bldP spid="11" grpId="0" animBg="1"/>
      <p:bldP spid="12" grpId="0" animBg="1"/>
      <p:bldP spid="22" grpId="0"/>
      <p:bldP spid="23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uble Wave 19"/>
          <p:cNvSpPr/>
          <p:nvPr/>
        </p:nvSpPr>
        <p:spPr bwMode="auto">
          <a:xfrm rot="5400000">
            <a:off x="3821917" y="-2678896"/>
            <a:ext cx="1785917" cy="8429625"/>
          </a:xfrm>
          <a:prstGeom prst="doubleWave">
            <a:avLst>
              <a:gd name="adj1" fmla="val 1504"/>
              <a:gd name="adj2" fmla="val 0"/>
            </a:avLst>
          </a:prstGeom>
          <a:blipFill>
            <a:blip r:embed="rId17"/>
            <a:stretch>
              <a:fillRect l="-15000" t="-18000" r="-26000" b="-24000"/>
            </a:stretch>
          </a:blipFill>
          <a:ln>
            <a:solidFill>
              <a:schemeClr val="tx1"/>
            </a:solidFill>
          </a:ln>
          <a:effectLst>
            <a:innerShdw blurRad="4826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" name="Oval 2"/>
          <p:cNvSpPr/>
          <p:nvPr/>
        </p:nvSpPr>
        <p:spPr bwMode="auto">
          <a:xfrm>
            <a:off x="8215313" y="1714500"/>
            <a:ext cx="357187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5</a:t>
            </a:r>
          </a:p>
        </p:txBody>
      </p:sp>
      <p:sp>
        <p:nvSpPr>
          <p:cNvPr id="15397" name="Rectangle 3"/>
          <p:cNvSpPr>
            <a:spLocks noChangeArrowheads="1"/>
          </p:cNvSpPr>
          <p:nvPr/>
        </p:nvSpPr>
        <p:spPr bwMode="auto">
          <a:xfrm>
            <a:off x="7099300" y="1714500"/>
            <a:ext cx="87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5789</a:t>
            </a:r>
          </a:p>
        </p:txBody>
      </p:sp>
      <p:sp>
        <p:nvSpPr>
          <p:cNvPr id="15398" name="Rectangle 4"/>
          <p:cNvSpPr>
            <a:spLocks noChangeArrowheads="1"/>
          </p:cNvSpPr>
          <p:nvPr/>
        </p:nvSpPr>
        <p:spPr bwMode="auto">
          <a:xfrm>
            <a:off x="5016500" y="1714500"/>
            <a:ext cx="1049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18046</a:t>
            </a:r>
          </a:p>
        </p:txBody>
      </p:sp>
      <p:sp>
        <p:nvSpPr>
          <p:cNvPr id="15399" name="Rectangle 5"/>
          <p:cNvSpPr>
            <a:spLocks noChangeArrowheads="1"/>
          </p:cNvSpPr>
          <p:nvPr/>
        </p:nvSpPr>
        <p:spPr bwMode="auto">
          <a:xfrm>
            <a:off x="2944813" y="1714500"/>
            <a:ext cx="1049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49909</a:t>
            </a:r>
          </a:p>
        </p:txBody>
      </p:sp>
      <p:sp>
        <p:nvSpPr>
          <p:cNvPr id="15400" name="Rectangle 6"/>
          <p:cNvSpPr>
            <a:spLocks noChangeArrowheads="1"/>
          </p:cNvSpPr>
          <p:nvPr/>
        </p:nvSpPr>
        <p:spPr bwMode="auto">
          <a:xfrm>
            <a:off x="790575" y="1714500"/>
            <a:ext cx="122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400" b="1">
                <a:latin typeface="Calibri" pitchFamily="34" charset="0"/>
              </a:rPr>
              <a:t>270006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286500" y="1714500"/>
            <a:ext cx="357188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6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214813" y="1714500"/>
            <a:ext cx="357187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7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286000" y="1714500"/>
            <a:ext cx="357188" cy="428625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/>
              <a:t>8</a:t>
            </a:r>
          </a:p>
        </p:txBody>
      </p:sp>
      <p:sp>
        <p:nvSpPr>
          <p:cNvPr id="15391" name="Rectangle 1"/>
          <p:cNvSpPr>
            <a:spLocks noChangeArrowheads="1"/>
          </p:cNvSpPr>
          <p:nvPr/>
        </p:nvSpPr>
        <p:spPr bwMode="auto">
          <a:xfrm>
            <a:off x="1000125" y="642938"/>
            <a:ext cx="7715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latin typeface="Calibri" pitchFamily="34" charset="0"/>
              </a:rPr>
              <a:t>اُكتبْ كلَّ عددٍ ممَّا يلِي بالصِّيغتينِ اللَّفظِيَّةِ والتَّحليليَّةِ:</a:t>
            </a:r>
            <a:r>
              <a:rPr lang="ar-SA" sz="3200" b="1">
                <a:latin typeface="Calibri" pitchFamily="34" charset="0"/>
              </a:rPr>
              <a:t> المثالان 3</a:t>
            </a:r>
            <a:r>
              <a:rPr lang="ar-EG" sz="3200" b="1">
                <a:latin typeface="Calibri" pitchFamily="34" charset="0"/>
              </a:rPr>
              <a:t>،</a:t>
            </a:r>
            <a:r>
              <a:rPr lang="ar-SA" sz="3200" b="1">
                <a:latin typeface="Calibri" pitchFamily="34" charset="0"/>
              </a:rPr>
              <a:t>2</a:t>
            </a:r>
            <a:endParaRPr lang="ar-EG" sz="3200">
              <a:latin typeface="Calibri" pitchFamily="34" charset="0"/>
            </a:endParaRPr>
          </a:p>
        </p:txBody>
      </p:sp>
      <p:graphicFrame>
        <p:nvGraphicFramePr>
          <p:cNvPr id="26" name="جدول 25"/>
          <p:cNvGraphicFramePr>
            <a:graphicFrameLocks noGrp="1"/>
          </p:cNvGraphicFramePr>
          <p:nvPr/>
        </p:nvGraphicFramePr>
        <p:xfrm>
          <a:off x="214253" y="3000375"/>
          <a:ext cx="8715435" cy="3357586"/>
        </p:xfrm>
        <a:graphic>
          <a:graphicData uri="http://schemas.openxmlformats.org/drawingml/2006/table">
            <a:tbl>
              <a:tblPr rtl="1"/>
              <a:tblGrid>
                <a:gridCol w="1232150"/>
                <a:gridCol w="2141508"/>
                <a:gridCol w="1822402"/>
                <a:gridCol w="1875893"/>
                <a:gridCol w="1643482"/>
              </a:tblGrid>
              <a:tr h="116849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EG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131429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87480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7858125" y="4429125"/>
            <a:ext cx="996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الصيغة اللفظية</a:t>
            </a:r>
            <a:endParaRPr lang="ar-EG" sz="2400" b="1"/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7786688" y="5565775"/>
            <a:ext cx="1109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الصيغة التحليلية</a:t>
            </a:r>
            <a:endParaRPr lang="ar-EG" sz="2400" b="1"/>
          </a:p>
        </p:txBody>
      </p:sp>
      <p:sp>
        <p:nvSpPr>
          <p:cNvPr id="21" name="مستطيل 20"/>
          <p:cNvSpPr/>
          <p:nvPr/>
        </p:nvSpPr>
        <p:spPr>
          <a:xfrm>
            <a:off x="6124575" y="3429000"/>
            <a:ext cx="8763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400" b="1" dirty="0">
                <a:solidFill>
                  <a:schemeClr val="bg1"/>
                </a:solidFill>
                <a:latin typeface="Calibri" pitchFamily="34" charset="0"/>
                <a:cs typeface="+mn-cs"/>
              </a:rPr>
              <a:t>5789</a:t>
            </a:r>
            <a:endParaRPr lang="ar-EG" sz="2400" b="1" dirty="0">
              <a:cs typeface="+mn-cs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3917950" y="3387725"/>
            <a:ext cx="10509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400" b="1" dirty="0">
                <a:solidFill>
                  <a:schemeClr val="bg1"/>
                </a:solidFill>
                <a:latin typeface="Calibri" pitchFamily="34" charset="0"/>
                <a:cs typeface="+mn-cs"/>
              </a:rPr>
              <a:t>18046</a:t>
            </a:r>
            <a:endParaRPr lang="ar-EG" sz="2400" b="1" dirty="0">
              <a:cs typeface="+mn-cs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314575" y="3357563"/>
            <a:ext cx="10509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400" b="1" dirty="0">
                <a:solidFill>
                  <a:schemeClr val="bg1"/>
                </a:solidFill>
                <a:latin typeface="Calibri" pitchFamily="34" charset="0"/>
                <a:cs typeface="+mn-cs"/>
              </a:rPr>
              <a:t>49909</a:t>
            </a:r>
            <a:endParaRPr lang="ar-EG" sz="2400" b="1" dirty="0">
              <a:cs typeface="+mn-cs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285750" y="3429000"/>
            <a:ext cx="12239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2400" b="1" dirty="0">
                <a:solidFill>
                  <a:schemeClr val="bg1"/>
                </a:solidFill>
                <a:latin typeface="Calibri" pitchFamily="34" charset="0"/>
                <a:cs typeface="+mn-cs"/>
              </a:rPr>
              <a:t>270006</a:t>
            </a:r>
            <a:endParaRPr lang="ar-EG" sz="2400" b="1" dirty="0">
              <a:cs typeface="+mn-cs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5572125" y="4500563"/>
            <a:ext cx="21431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cs typeface="+mn-cs"/>
              </a:rPr>
              <a:t>خمسة ألاف وسبع مئة وتسعة وثمانون</a:t>
            </a:r>
            <a:endParaRPr lang="en-US" b="1" dirty="0">
              <a:latin typeface="Times New Roman" pitchFamily="18" charset="0"/>
              <a:cs typeface="+mn-cs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786188" y="4500563"/>
            <a:ext cx="178593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ثمانية عشر ألفاً </a:t>
            </a:r>
            <a:r>
              <a:rPr lang="ar-EG" b="1" dirty="0" err="1">
                <a:solidFill>
                  <a:srgbClr val="800080"/>
                </a:solidFill>
                <a:latin typeface="Times New Roman" pitchFamily="18" charset="0"/>
                <a:cs typeface="+mn-cs"/>
              </a:rPr>
              <a:t>و</a:t>
            </a: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 ستة وأربعون</a:t>
            </a:r>
            <a:endParaRPr lang="en-US" b="1" dirty="0">
              <a:latin typeface="Times New Roman" pitchFamily="18" charset="0"/>
              <a:cs typeface="+mn-cs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1928813" y="4500563"/>
            <a:ext cx="18319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تسعة وأربعون ألفاً وتسع مئة وتسع</a:t>
            </a:r>
            <a:endParaRPr lang="en-US" b="1" dirty="0">
              <a:latin typeface="Times New Roman" pitchFamily="18" charset="0"/>
              <a:cs typeface="+mn-cs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285750" y="4429125"/>
            <a:ext cx="157956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b="1" dirty="0" err="1">
                <a:solidFill>
                  <a:srgbClr val="800080"/>
                </a:solidFill>
                <a:latin typeface="Times New Roman" pitchFamily="18" charset="0"/>
                <a:cs typeface="+mn-cs"/>
              </a:rPr>
              <a:t>مئتان</a:t>
            </a:r>
            <a:r>
              <a:rPr lang="ar-EG" b="1" dirty="0">
                <a:solidFill>
                  <a:srgbClr val="800080"/>
                </a:solidFill>
                <a:latin typeface="Times New Roman" pitchFamily="18" charset="0"/>
                <a:cs typeface="+mn-cs"/>
              </a:rPr>
              <a:t> وسبعون ألفاً وستة</a:t>
            </a:r>
            <a:endParaRPr lang="en-US" b="1" dirty="0">
              <a:latin typeface="Times New Roman" pitchFamily="18" charset="0"/>
              <a:cs typeface="+mn-cs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5643563" y="5565775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9 +80+700+5000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3860800" y="5565775"/>
            <a:ext cx="1568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6+40+8000+10000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2000250" y="5565775"/>
            <a:ext cx="1633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9+0+900+9000+40000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357188" y="5429250"/>
            <a:ext cx="13604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6+0+0+0+70000+200000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  <p:sndAc>
      <p:stSnd>
        <p:snd r:embed="rId3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ُكتبْ كلَّ عددٍ ممَّا يلِي بالصِّيغتينِ اللَّفظِيَّةِ والتَّحليليَّةِ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80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99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تان وسبعون ألفا و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يغة 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7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صيغة 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 +80+700+5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80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+40+8000+1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99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+900+9000+4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تان وسبعون ألفا و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+0+0+0+70000+2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397" grpId="0"/>
      <p:bldP spid="15398" grpId="0"/>
      <p:bldP spid="15399" grpId="0"/>
      <p:bldP spid="15400" grpId="0"/>
      <p:bldP spid="8" grpId="0" animBg="1"/>
      <p:bldP spid="9" grpId="0" animBg="1"/>
      <p:bldP spid="10" grpId="0" animBg="1"/>
      <p:bldP spid="15391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500034" y="4143380"/>
            <a:ext cx="6429420" cy="1428760"/>
          </a:xfrm>
          <a:prstGeom prst="flowChartTerminator">
            <a:avLst/>
          </a:prstGeom>
          <a:gradFill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0"/>
          </a:gradFill>
          <a:ln w="698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FF0000"/>
                </a:solidFill>
              </a:rPr>
              <a:t>القيمة المنزلية ضمن مئات الألوف</a:t>
            </a:r>
          </a:p>
        </p:txBody>
      </p:sp>
      <p:sp>
        <p:nvSpPr>
          <p:cNvPr id="3" name="Regular Pentagon 2"/>
          <p:cNvSpPr/>
          <p:nvPr/>
        </p:nvSpPr>
        <p:spPr>
          <a:xfrm>
            <a:off x="3214678" y="785794"/>
            <a:ext cx="5643602" cy="2214578"/>
          </a:xfrm>
          <a:prstGeom prst="pentagon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57150">
            <a:solidFill>
              <a:schemeClr val="tx1"/>
            </a:solidFill>
          </a:ln>
          <a:effectLst>
            <a:innerShdw blurRad="825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/>
              <a:t>الدرس الأول: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/>
              <a:t>(1-1)</a:t>
            </a:r>
          </a:p>
        </p:txBody>
      </p:sp>
    </p:spTree>
  </p:cSld>
  <p:clrMapOvr>
    <a:masterClrMapping/>
  </p:clrMapOvr>
  <p:transition>
    <p:wedge/>
    <p:sndAc>
      <p:stSnd>
        <p:snd r:embed="rId3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يمة المنزلية ضمن مئات الألو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14313" y="928688"/>
            <a:ext cx="7286625" cy="1357312"/>
            <a:chOff x="428596" y="3286124"/>
            <a:chExt cx="7286676" cy="1357322"/>
          </a:xfrm>
        </p:grpSpPr>
        <p:sp>
          <p:nvSpPr>
            <p:cNvPr id="23" name="Flowchart: Terminator 22"/>
            <p:cNvSpPr/>
            <p:nvPr/>
          </p:nvSpPr>
          <p:spPr>
            <a:xfrm>
              <a:off x="714348" y="3286124"/>
              <a:ext cx="7000924" cy="1357322"/>
            </a:xfrm>
            <a:prstGeom prst="flowChartTerminator">
              <a:avLst/>
            </a:prstGeom>
            <a:solidFill>
              <a:srgbClr val="00009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596" y="3357545"/>
              <a:ext cx="6500859" cy="107722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اكتب العدد </a:t>
              </a:r>
              <a:r>
                <a:rPr lang="ar-EG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Arabic Transparent"/>
                </a:rPr>
                <a:t>«</a:t>
              </a:r>
              <a:r>
                <a:rPr lang="ar-EG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Arabic Transparent"/>
                </a:rPr>
                <a:t>مئة</a:t>
              </a:r>
              <a:r>
                <a:rPr lang="ar-EG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Arabic Transparent"/>
                </a:rPr>
                <a:t> ألف ومئتين وستة وخمسين» بالصيغتين القياسية والتحليلية.</a:t>
              </a:r>
              <a:r>
                <a:rPr lang="ar-SA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Arabic Transparent"/>
                </a:rPr>
                <a:t> المثالان 3, 2</a:t>
              </a:r>
              <a:endParaRPr lang="ar-EG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8215313" y="1285875"/>
            <a:ext cx="642937" cy="571500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/>
              <a:t>9</a:t>
            </a: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142875" y="3786188"/>
            <a:ext cx="8643938" cy="1077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buFont typeface="Wingdings" pitchFamily="2" charset="2"/>
              <a:buChar char="q"/>
              <a:defRPr/>
            </a:pPr>
            <a:r>
              <a:rPr lang="ar-EG" sz="3200" b="1" dirty="0">
                <a:solidFill>
                  <a:srgbClr val="C00000"/>
                </a:solidFill>
              </a:rPr>
              <a:t>الصيغة القياسية: </a:t>
            </a:r>
            <a:r>
              <a:rPr lang="ar-EG" sz="3200" b="1" dirty="0"/>
              <a:t>100256</a:t>
            </a:r>
            <a:endParaRPr lang="ar-SA" sz="3200" b="1" dirty="0"/>
          </a:p>
          <a:p>
            <a:pPr algn="r" rtl="1">
              <a:buFont typeface="Wingdings" pitchFamily="2" charset="2"/>
              <a:buChar char="q"/>
              <a:defRPr/>
            </a:pPr>
            <a:r>
              <a:rPr lang="ar-EG" sz="3200" b="1" dirty="0">
                <a:solidFill>
                  <a:srgbClr val="C00000"/>
                </a:solidFill>
              </a:rPr>
              <a:t>الصيغة التحليلية:</a:t>
            </a:r>
            <a:r>
              <a:rPr lang="ar-EG" sz="3200" b="1" dirty="0">
                <a:solidFill>
                  <a:schemeClr val="tx1"/>
                </a:solidFill>
              </a:rPr>
              <a:t>6</a:t>
            </a:r>
            <a:r>
              <a:rPr lang="ar-EG" sz="3200" b="1" dirty="0">
                <a:solidFill>
                  <a:srgbClr val="C00000"/>
                </a:solidFill>
              </a:rPr>
              <a:t> </a:t>
            </a:r>
            <a:r>
              <a:rPr lang="ar-EG" sz="3200" b="1" dirty="0"/>
              <a:t>+ 50 + 200+0+0 + 100000</a:t>
            </a:r>
            <a:endParaRPr lang="ar-SA" sz="3200" dirty="0"/>
          </a:p>
        </p:txBody>
      </p:sp>
    </p:spTree>
  </p:cSld>
  <p:clrMapOvr>
    <a:masterClrMapping/>
  </p:clrMapOvr>
  <p:transition>
    <p:zoom dir="in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تب العدد مئة ألف ومئتين وستة وخم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قياسية 1002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تحليلية6 + 50 + 200+0+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00063" y="928688"/>
            <a:ext cx="7000875" cy="1357312"/>
            <a:chOff x="714348" y="3286124"/>
            <a:chExt cx="7000924" cy="1357322"/>
          </a:xfrm>
        </p:grpSpPr>
        <p:sp>
          <p:nvSpPr>
            <p:cNvPr id="23" name="Flowchart: Terminator 22"/>
            <p:cNvSpPr/>
            <p:nvPr/>
          </p:nvSpPr>
          <p:spPr>
            <a:xfrm>
              <a:off x="714348" y="3286124"/>
              <a:ext cx="7000924" cy="1357322"/>
            </a:xfrm>
            <a:prstGeom prst="flowChartTerminator">
              <a:avLst/>
            </a:prstGeom>
            <a:solidFill>
              <a:srgbClr val="00009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1557" y="3500438"/>
              <a:ext cx="6500859" cy="954114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بلغ عدد الحجاج من داخل المملكة عام 1431هـ 989798 حاجاً. اكتب العدد 989798 بالصيغة اللفظية</a:t>
              </a:r>
              <a:r>
                <a:rPr lang="ar-EG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.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8215313" y="1285875"/>
            <a:ext cx="642937" cy="571500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10</a:t>
            </a:r>
            <a:endParaRPr lang="ar-EG" sz="2000" dirty="0"/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1357313" y="4286250"/>
            <a:ext cx="6429375" cy="1077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chemeClr val="tx1"/>
                </a:solidFill>
              </a:rPr>
              <a:t>الصيغة اللفظية: </a:t>
            </a:r>
            <a:r>
              <a:rPr lang="ar-EG" sz="3200" b="1" dirty="0">
                <a:solidFill>
                  <a:srgbClr val="FF0000"/>
                </a:solidFill>
              </a:rPr>
              <a:t>تسع مئة وتسعة وثمانون ألفاً وسبع مئة وثمانية وتسعون.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لغ عدد الحجاج من داخل المملكة عام 1431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تسع مئة وتسعة وثمانون ألف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-206375" y="1571625"/>
            <a:ext cx="7707313" cy="785813"/>
            <a:chOff x="-69661" y="5500702"/>
            <a:chExt cx="6641925" cy="785818"/>
          </a:xfrm>
        </p:grpSpPr>
        <p:sp>
          <p:nvSpPr>
            <p:cNvPr id="25" name="Pentagon 24"/>
            <p:cNvSpPr/>
            <p:nvPr/>
          </p:nvSpPr>
          <p:spPr>
            <a:xfrm>
              <a:off x="143756" y="5500702"/>
              <a:ext cx="6428508" cy="785818"/>
            </a:xfrm>
            <a:prstGeom prst="homePlate">
              <a:avLst>
                <a:gd name="adj" fmla="val 26364"/>
              </a:avLst>
            </a:prstGeom>
            <a:solidFill>
              <a:srgbClr val="0066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69661" y="5681979"/>
              <a:ext cx="6499051" cy="523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هَلْ لِلعددَيْنِ 800600 </a:t>
              </a:r>
              <a:r>
                <a:rPr lang="ar-EG" sz="2800" b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و</a:t>
              </a:r>
              <a:r>
                <a:rPr lang="ar-EG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 860000 القِيمةُ نفسُها؟ فسِّرْ إجابتَكَ.</a:t>
              </a: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6429375" y="571500"/>
            <a:ext cx="1857375" cy="714375"/>
          </a:xfrm>
          <a:prstGeom prst="wedgeEllipseCallout">
            <a:avLst>
              <a:gd name="adj1" fmla="val -45833"/>
              <a:gd name="adj2" fmla="val 71071"/>
            </a:avLst>
          </a:prstGeom>
          <a:gradFill>
            <a:gsLst>
              <a:gs pos="0">
                <a:srgbClr val="000099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89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تحدث</a:t>
            </a:r>
          </a:p>
        </p:txBody>
      </p:sp>
      <p:sp>
        <p:nvSpPr>
          <p:cNvPr id="18" name="Oval 17"/>
          <p:cNvSpPr/>
          <p:nvPr/>
        </p:nvSpPr>
        <p:spPr>
          <a:xfrm>
            <a:off x="8429625" y="642938"/>
            <a:ext cx="714375" cy="642937"/>
          </a:xfrm>
          <a:prstGeom prst="ellipse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/>
              <a:t>11</a:t>
            </a:r>
            <a:endParaRPr lang="ar-EG" sz="2400" dirty="0"/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71438" y="2928938"/>
            <a:ext cx="9072562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الصيغة التحليلية لِلعدد 800600 = </a:t>
            </a:r>
            <a:r>
              <a:rPr lang="ar-EG" sz="3200" b="1" dirty="0">
                <a:solidFill>
                  <a:schemeClr val="tx1"/>
                </a:solidFill>
              </a:rPr>
              <a:t>0 + 0 + 600+0+0 +800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71406" y="3701480"/>
            <a:ext cx="9072594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الصيغة التحليلية لِلعدد 860000</a:t>
            </a:r>
            <a:r>
              <a: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EG" sz="3200" b="1" dirty="0">
                <a:solidFill>
                  <a:srgbClr val="FF0000"/>
                </a:solidFill>
              </a:rPr>
              <a:t>هي </a:t>
            </a:r>
            <a:r>
              <a:rPr lang="ar-EG" sz="3200" b="1" dirty="0">
                <a:solidFill>
                  <a:schemeClr val="tx1"/>
                </a:solidFill>
              </a:rPr>
              <a:t>0 + 0 + 0 + 0 +60000+800000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571625" y="5072063"/>
            <a:ext cx="5786438" cy="107791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200" b="1" dirty="0"/>
              <a:t>إذن؛ ليس للعددين القيمة نفسها، وذلك بمقارنة القيمة التحليلية لكل من العددين.</a:t>
            </a:r>
            <a:endParaRPr lang="ar-SA" sz="3200" dirty="0"/>
          </a:p>
        </p:txBody>
      </p:sp>
    </p:spTree>
  </p:cSld>
  <p:clrMapOvr>
    <a:masterClrMapping/>
  </p:clrMapOvr>
  <p:transition>
    <p:zoom dir="in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َلْ لِلعددَيْنِ 800600 و 860000 القِيمةُ نفسُ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 لِلعدد 800600 = 0 + 0 + 600+0+0 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تحليلية لِلعدد 860000 هي 0 + 0 + 0+0+0 +60000+8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ليس للعددين القيمة نفس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3306" y="357166"/>
            <a:ext cx="4714908" cy="785818"/>
            <a:chOff x="4214810" y="285728"/>
            <a:chExt cx="4714908" cy="785818"/>
          </a:xfr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flood" dir="t">
              <a:rot lat="0" lon="0" rev="13800000"/>
            </a:lightRig>
          </a:scene3d>
        </p:grpSpPr>
        <p:sp>
          <p:nvSpPr>
            <p:cNvPr id="2" name="Snip Diagonal Corner Rectangle 1"/>
            <p:cNvSpPr/>
            <p:nvPr/>
          </p:nvSpPr>
          <p:spPr>
            <a:xfrm>
              <a:off x="4214810" y="285728"/>
              <a:ext cx="4500594" cy="785818"/>
            </a:xfrm>
            <a:prstGeom prst="snip2DiagRect">
              <a:avLst/>
            </a:prstGeom>
            <a:solidFill>
              <a:srgbClr val="006600"/>
            </a:solidFill>
            <a:ln w="76200">
              <a:solidFill>
                <a:schemeClr val="tx1"/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</a:rPr>
                <a:t>تدرب. وحل المسائل</a:t>
              </a:r>
            </a:p>
          </p:txBody>
        </p:sp>
        <p:pic>
          <p:nvPicPr>
            <p:cNvPr id="3" name="Picture 2" descr="1or002c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6776" y="357166"/>
              <a:ext cx="642942" cy="6429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71500" y="1643063"/>
            <a:ext cx="7786688" cy="1000125"/>
            <a:chOff x="785786" y="1357298"/>
            <a:chExt cx="7786742" cy="1000132"/>
          </a:xfrm>
        </p:grpSpPr>
        <p:sp>
          <p:nvSpPr>
            <p:cNvPr id="17" name="Decagon 16"/>
            <p:cNvSpPr/>
            <p:nvPr/>
          </p:nvSpPr>
          <p:spPr>
            <a:xfrm>
              <a:off x="785786" y="1357298"/>
              <a:ext cx="7786742" cy="1000132"/>
            </a:xfrm>
            <a:prstGeom prst="decagon">
              <a:avLst/>
            </a:prstGeom>
            <a:solidFill>
              <a:srgbClr val="FFFF00"/>
            </a:solidFill>
            <a:ln w="76200">
              <a:solidFill>
                <a:srgbClr val="6600FF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4592" name="Rectangle 4"/>
            <p:cNvSpPr>
              <a:spLocks noChangeArrowheads="1"/>
            </p:cNvSpPr>
            <p:nvPr/>
          </p:nvSpPr>
          <p:spPr bwMode="auto">
            <a:xfrm>
              <a:off x="1290509" y="1571611"/>
              <a:ext cx="6710538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اُكتب القِيمةَ المنزليةَ للرَّقمِ الَّذي تحتَهُ خطٌّ:</a:t>
              </a:r>
              <a:r>
                <a:rPr lang="ar-SA" sz="3200" b="1">
                  <a:latin typeface="Calibri" pitchFamily="34" charset="0"/>
                </a:rPr>
                <a:t> مثال 1</a:t>
              </a:r>
              <a:endParaRPr lang="ar-EG" sz="3200">
                <a:latin typeface="Calibri" pitchFamily="34" charset="0"/>
              </a:endParaRPr>
            </a:p>
          </p:txBody>
        </p:sp>
      </p:grpSp>
      <p:sp>
        <p:nvSpPr>
          <p:cNvPr id="15" name="Folded Corner 14"/>
          <p:cNvSpPr/>
          <p:nvPr/>
        </p:nvSpPr>
        <p:spPr bwMode="auto">
          <a:xfrm>
            <a:off x="642938" y="3000375"/>
            <a:ext cx="7786687" cy="2786063"/>
          </a:xfrm>
          <a:prstGeom prst="foldedCorner">
            <a:avLst/>
          </a:prstGeom>
          <a:blipFill>
            <a:blip r:embed="rId11"/>
            <a:stretch>
              <a:fillRect l="-15000" t="-18000" r="-26000" b="-24000"/>
            </a:stretch>
          </a:blip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Rectangle 5"/>
          <p:cNvSpPr/>
          <p:nvPr/>
        </p:nvSpPr>
        <p:spPr bwMode="auto">
          <a:xfrm>
            <a:off x="5948505" y="3357562"/>
            <a:ext cx="1266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59</a:t>
            </a:r>
            <a:r>
              <a:rPr lang="ar-EG" sz="3200" u="sng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8</a:t>
            </a:r>
            <a:r>
              <a:rPr lang="ar-EG" sz="32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33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939974" y="4572007"/>
            <a:ext cx="1266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7</a:t>
            </a:r>
            <a:r>
              <a:rPr lang="ar-EG" sz="3200" u="sng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2</a:t>
            </a:r>
            <a:r>
              <a:rPr lang="ar-EG" sz="32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134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7221538" y="3357563"/>
            <a:ext cx="922337" cy="5715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12</a:t>
            </a:r>
            <a:endParaRPr lang="ar-EG" sz="2000" dirty="0"/>
          </a:p>
        </p:txBody>
      </p:sp>
      <p:sp>
        <p:nvSpPr>
          <p:cNvPr id="11" name="Oval 10"/>
          <p:cNvSpPr/>
          <p:nvPr/>
        </p:nvSpPr>
        <p:spPr bwMode="auto">
          <a:xfrm>
            <a:off x="7221538" y="4572000"/>
            <a:ext cx="922337" cy="5715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13</a:t>
            </a:r>
            <a:endParaRPr lang="ar-EG" sz="2000" dirty="0"/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597025" y="3354388"/>
            <a:ext cx="4408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8</a:t>
            </a:r>
            <a:r>
              <a:rPr lang="ar-SA" sz="3600" b="1"/>
              <a:t>00</a:t>
            </a:r>
            <a:r>
              <a:rPr lang="ar-EG" sz="3600" b="1"/>
              <a:t> </a:t>
            </a:r>
            <a:endParaRPr lang="ar-SA" sz="3600"/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338263" y="4568825"/>
            <a:ext cx="466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</a:t>
            </a:r>
            <a:r>
              <a:rPr lang="ar-SA" sz="3600" b="1"/>
              <a:t>200</a:t>
            </a:r>
            <a:r>
              <a:rPr lang="ar-EG" sz="3600" b="1"/>
              <a:t>0 </a:t>
            </a:r>
            <a:endParaRPr lang="ar-SA" sz="3600"/>
          </a:p>
        </p:txBody>
      </p:sp>
    </p:spTree>
  </p:cSld>
  <p:clrMapOvr>
    <a:masterClrMapping/>
  </p:clrMapOvr>
  <p:transition>
    <p:wipe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ُكتبِ القِيمةَ المنزليةَ للرَّقمِ الَّذي تحتَهُ خطّ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9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يمة المنزلية له هي 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21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21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قيمة المنزلية له هي 2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3306" y="357166"/>
            <a:ext cx="4714908" cy="785818"/>
            <a:chOff x="4214810" y="285728"/>
            <a:chExt cx="4714908" cy="785818"/>
          </a:xfrm>
          <a:effectLst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" name="Snip Diagonal Corner Rectangle 1"/>
            <p:cNvSpPr/>
            <p:nvPr/>
          </p:nvSpPr>
          <p:spPr>
            <a:xfrm>
              <a:off x="4214810" y="285728"/>
              <a:ext cx="4500594" cy="785818"/>
            </a:xfrm>
            <a:prstGeom prst="snip2DiagRect">
              <a:avLst/>
            </a:prstGeom>
            <a:solidFill>
              <a:srgbClr val="006600"/>
            </a:solidFill>
            <a:ln w="76200">
              <a:solidFill>
                <a:schemeClr val="tx1"/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</a:rPr>
                <a:t>تدرب. وحل المسائل</a:t>
              </a:r>
            </a:p>
          </p:txBody>
        </p:sp>
        <p:pic>
          <p:nvPicPr>
            <p:cNvPr id="3" name="Picture 2" descr="1or002c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6776" y="357166"/>
              <a:ext cx="642942" cy="6429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25603" name="Group 17"/>
          <p:cNvGrpSpPr>
            <a:grpSpLocks/>
          </p:cNvGrpSpPr>
          <p:nvPr/>
        </p:nvGrpSpPr>
        <p:grpSpPr bwMode="auto">
          <a:xfrm>
            <a:off x="571500" y="1643063"/>
            <a:ext cx="7786688" cy="1000125"/>
            <a:chOff x="785786" y="1357298"/>
            <a:chExt cx="7786742" cy="1000132"/>
          </a:xfrm>
        </p:grpSpPr>
        <p:sp>
          <p:nvSpPr>
            <p:cNvPr id="17" name="Decagon 16"/>
            <p:cNvSpPr/>
            <p:nvPr/>
          </p:nvSpPr>
          <p:spPr>
            <a:xfrm>
              <a:off x="785786" y="1357298"/>
              <a:ext cx="7786742" cy="1000132"/>
            </a:xfrm>
            <a:prstGeom prst="decagon">
              <a:avLst/>
            </a:prstGeom>
            <a:solidFill>
              <a:srgbClr val="FFFF00"/>
            </a:solidFill>
            <a:ln w="76200">
              <a:solidFill>
                <a:srgbClr val="6600FF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5616" name="Rectangle 4"/>
            <p:cNvSpPr>
              <a:spLocks noChangeArrowheads="1"/>
            </p:cNvSpPr>
            <p:nvPr/>
          </p:nvSpPr>
          <p:spPr bwMode="auto">
            <a:xfrm>
              <a:off x="1219070" y="1571611"/>
              <a:ext cx="6710538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اُكتب القِيمةَ المنزليةَ للرَّقمِ الَّذي تحتَهُ خطٌّ:</a:t>
              </a:r>
              <a:r>
                <a:rPr lang="ar-SA" sz="3200" b="1">
                  <a:latin typeface="Calibri" pitchFamily="34" charset="0"/>
                </a:rPr>
                <a:t> مثال 1</a:t>
              </a:r>
              <a:endParaRPr lang="ar-EG" sz="3200">
                <a:latin typeface="Calibri" pitchFamily="34" charset="0"/>
              </a:endParaRPr>
            </a:p>
          </p:txBody>
        </p:sp>
      </p:grpSp>
      <p:sp>
        <p:nvSpPr>
          <p:cNvPr id="15" name="Folded Corner 14"/>
          <p:cNvSpPr/>
          <p:nvPr/>
        </p:nvSpPr>
        <p:spPr bwMode="auto">
          <a:xfrm>
            <a:off x="642938" y="3000375"/>
            <a:ext cx="7786687" cy="2786063"/>
          </a:xfrm>
          <a:prstGeom prst="foldedCorner">
            <a:avLst/>
          </a:prstGeom>
          <a:blipFill>
            <a:blip r:embed="rId9"/>
            <a:stretch>
              <a:fillRect l="-15000" t="-18000" r="-26000" b="-24000"/>
            </a:stretch>
          </a:blip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0" name="Oval 9"/>
          <p:cNvSpPr/>
          <p:nvPr/>
        </p:nvSpPr>
        <p:spPr bwMode="auto">
          <a:xfrm>
            <a:off x="7221538" y="3357563"/>
            <a:ext cx="922337" cy="5715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14</a:t>
            </a:r>
            <a:endParaRPr lang="ar-EG" sz="2000" dirty="0"/>
          </a:p>
        </p:txBody>
      </p:sp>
      <p:sp>
        <p:nvSpPr>
          <p:cNvPr id="11" name="Oval 10"/>
          <p:cNvSpPr/>
          <p:nvPr/>
        </p:nvSpPr>
        <p:spPr bwMode="auto">
          <a:xfrm>
            <a:off x="7221538" y="4572000"/>
            <a:ext cx="922337" cy="5715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15</a:t>
            </a:r>
            <a:endParaRPr lang="ar-EG" sz="2000" dirty="0"/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55613" y="3354388"/>
            <a:ext cx="5187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</a:t>
            </a:r>
            <a:r>
              <a:rPr lang="ar-SA" sz="3600" b="1"/>
              <a:t>900000</a:t>
            </a:r>
            <a:r>
              <a:rPr lang="ar-EG" sz="3600" b="1"/>
              <a:t> </a:t>
            </a:r>
            <a:endParaRPr lang="ar-SA" sz="3600"/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96900" y="4568825"/>
            <a:ext cx="4929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القيمة المنزلية له هي </a:t>
            </a:r>
            <a:r>
              <a:rPr lang="ar-SA" sz="3600" b="1"/>
              <a:t>7000</a:t>
            </a:r>
            <a:r>
              <a:rPr lang="ar-EG" sz="3600" b="1"/>
              <a:t>0 </a:t>
            </a:r>
            <a:endParaRPr lang="ar-SA" sz="3600"/>
          </a:p>
        </p:txBody>
      </p:sp>
      <p:sp>
        <p:nvSpPr>
          <p:cNvPr id="18" name="Rectangle 7"/>
          <p:cNvSpPr/>
          <p:nvPr/>
        </p:nvSpPr>
        <p:spPr bwMode="auto">
          <a:xfrm>
            <a:off x="5591290" y="3429000"/>
            <a:ext cx="163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u="sng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9</a:t>
            </a:r>
            <a:r>
              <a:rPr lang="ar-EG" sz="36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26794</a:t>
            </a:r>
          </a:p>
        </p:txBody>
      </p:sp>
      <p:sp>
        <p:nvSpPr>
          <p:cNvPr id="22" name="Rectangle 8"/>
          <p:cNvSpPr/>
          <p:nvPr/>
        </p:nvSpPr>
        <p:spPr bwMode="auto">
          <a:xfrm>
            <a:off x="5519852" y="4643446"/>
            <a:ext cx="163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1</a:t>
            </a:r>
            <a:r>
              <a:rPr lang="ar-EG" sz="3600" u="sng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7</a:t>
            </a:r>
            <a:r>
              <a:rPr lang="ar-EG" sz="3600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4305</a:t>
            </a:r>
          </a:p>
        </p:txBody>
      </p:sp>
    </p:spTree>
  </p:cSld>
  <p:clrMapOvr>
    <a:masterClrMapping/>
  </p:clrMapOvr>
  <p:transition>
    <p:wipe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267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 له هي 9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43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يمة المنزلية له هي 7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3306" y="357166"/>
            <a:ext cx="4714908" cy="785818"/>
            <a:chOff x="4214810" y="285728"/>
            <a:chExt cx="4714908" cy="785818"/>
          </a:xfrm>
          <a:effectLst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" name="Snip Diagonal Corner Rectangle 1"/>
            <p:cNvSpPr/>
            <p:nvPr/>
          </p:nvSpPr>
          <p:spPr>
            <a:xfrm>
              <a:off x="4214810" y="285728"/>
              <a:ext cx="4500594" cy="785818"/>
            </a:xfrm>
            <a:prstGeom prst="snip2DiagRect">
              <a:avLst/>
            </a:prstGeom>
            <a:solidFill>
              <a:srgbClr val="006600"/>
            </a:solidFill>
            <a:ln w="76200">
              <a:solidFill>
                <a:schemeClr val="tx1"/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</a:rPr>
                <a:t>تدرب. وحل المسائل</a:t>
              </a:r>
            </a:p>
          </p:txBody>
        </p:sp>
        <p:pic>
          <p:nvPicPr>
            <p:cNvPr id="3" name="Picture 2" descr="1or002c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6776" y="357166"/>
              <a:ext cx="642942" cy="6429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71500" y="1500188"/>
            <a:ext cx="8072438" cy="1327150"/>
            <a:chOff x="785786" y="1357298"/>
            <a:chExt cx="7786742" cy="1000132"/>
          </a:xfrm>
        </p:grpSpPr>
        <p:sp>
          <p:nvSpPr>
            <p:cNvPr id="17" name="Decagon 16"/>
            <p:cNvSpPr/>
            <p:nvPr/>
          </p:nvSpPr>
          <p:spPr>
            <a:xfrm>
              <a:off x="785786" y="1357298"/>
              <a:ext cx="7786742" cy="1000132"/>
            </a:xfrm>
            <a:prstGeom prst="decagon">
              <a:avLst/>
            </a:prstGeom>
            <a:solidFill>
              <a:srgbClr val="FFFF00"/>
            </a:solidFill>
            <a:ln w="76200">
              <a:solidFill>
                <a:srgbClr val="6600FF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6638" name="Rectangle 4"/>
            <p:cNvSpPr>
              <a:spLocks noChangeArrowheads="1"/>
            </p:cNvSpPr>
            <p:nvPr/>
          </p:nvSpPr>
          <p:spPr bwMode="auto">
            <a:xfrm>
              <a:off x="1500144" y="1465019"/>
              <a:ext cx="6429485" cy="812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>
                  <a:latin typeface="Calibri" pitchFamily="34" charset="0"/>
                </a:rPr>
                <a:t>اُكتب </a:t>
              </a:r>
              <a:r>
                <a:rPr lang="ar-SA" sz="3200" b="1">
                  <a:latin typeface="Calibri" pitchFamily="34" charset="0"/>
                </a:rPr>
                <a:t>كل عدد فيما يلي بالصيغتين اللفظية والتحليلية</a:t>
              </a:r>
              <a:r>
                <a:rPr lang="ar-EG" sz="3200" b="1">
                  <a:latin typeface="Calibri" pitchFamily="34" charset="0"/>
                </a:rPr>
                <a:t>:</a:t>
              </a:r>
              <a:r>
                <a:rPr lang="ar-SA" sz="3200" b="1">
                  <a:latin typeface="Calibri" pitchFamily="34" charset="0"/>
                </a:rPr>
                <a:t> المثال</a:t>
              </a:r>
              <a:r>
                <a:rPr lang="ar-EG" sz="3200" b="1">
                  <a:latin typeface="Calibri" pitchFamily="34" charset="0"/>
                </a:rPr>
                <a:t> 2، 3</a:t>
              </a:r>
              <a:endParaRPr lang="ar-EG" sz="3200">
                <a:latin typeface="Calibri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42938" y="3000375"/>
            <a:ext cx="7786687" cy="2786063"/>
            <a:chOff x="857224" y="2428868"/>
            <a:chExt cx="5429288" cy="2786082"/>
          </a:xfrm>
        </p:grpSpPr>
        <p:sp>
          <p:nvSpPr>
            <p:cNvPr id="15" name="Folded Corner 14"/>
            <p:cNvSpPr/>
            <p:nvPr/>
          </p:nvSpPr>
          <p:spPr>
            <a:xfrm>
              <a:off x="857224" y="2428868"/>
              <a:ext cx="5429288" cy="2786082"/>
            </a:xfrm>
            <a:prstGeom prst="foldedCorner">
              <a:avLst/>
            </a:prstGeom>
            <a:blipFill>
              <a:blip r:embed="rId9"/>
              <a:stretch>
                <a:fillRect l="-15000" t="-18000" r="-26000" b="-24000"/>
              </a:stretch>
            </a:blipFill>
            <a:ln w="825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444170" y="2786058"/>
              <a:ext cx="643102" cy="571504"/>
            </a:xfrm>
            <a:prstGeom prst="ellipse">
              <a:avLst/>
            </a:prstGeom>
            <a:ln w="38100">
              <a:solidFill>
                <a:srgbClr val="6600F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16</a:t>
              </a:r>
              <a:endParaRPr lang="ar-EG" sz="2000" dirty="0"/>
            </a:p>
          </p:txBody>
        </p:sp>
      </p:grp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681038" y="4143375"/>
            <a:ext cx="6149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chemeClr val="bg1"/>
                </a:solidFill>
              </a:rPr>
              <a:t>الصيغة اللفظية: </a:t>
            </a:r>
            <a:r>
              <a:rPr lang="ar-EG" sz="3600" b="1"/>
              <a:t>خمسة ألاف وخمسون.</a:t>
            </a:r>
            <a:endParaRPr lang="en-US" sz="3600"/>
          </a:p>
          <a:p>
            <a:pPr algn="r" rtl="1"/>
            <a:r>
              <a:rPr lang="ar-EG" sz="3600" b="1">
                <a:solidFill>
                  <a:schemeClr val="bg1"/>
                </a:solidFill>
              </a:rPr>
              <a:t>الصيغة التحليلية: </a:t>
            </a:r>
            <a:r>
              <a:rPr lang="ar-EG" sz="3600" b="1"/>
              <a:t>0+ 50+0 + 5000</a:t>
            </a:r>
            <a:endParaRPr lang="en-US" sz="3600"/>
          </a:p>
        </p:txBody>
      </p:sp>
      <p:sp>
        <p:nvSpPr>
          <p:cNvPr id="18" name="Rectangle 7"/>
          <p:cNvSpPr/>
          <p:nvPr/>
        </p:nvSpPr>
        <p:spPr bwMode="auto">
          <a:xfrm>
            <a:off x="6075401" y="3429000"/>
            <a:ext cx="115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5050</a:t>
            </a:r>
            <a:endParaRPr lang="ar-EG" sz="3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 كل عدد فيما يلي بالصيغتين اللفظية والتحلي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ة خمسة ألاف وخمس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تحليلة  0+ 50+0 + 5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3306" y="357166"/>
            <a:ext cx="4714908" cy="785818"/>
            <a:chOff x="4214810" y="285728"/>
            <a:chExt cx="4714908" cy="785818"/>
          </a:xfrm>
          <a:effectLst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" name="Snip Diagonal Corner Rectangle 1"/>
            <p:cNvSpPr/>
            <p:nvPr/>
          </p:nvSpPr>
          <p:spPr>
            <a:xfrm>
              <a:off x="4214810" y="285728"/>
              <a:ext cx="4500594" cy="785818"/>
            </a:xfrm>
            <a:prstGeom prst="snip2DiagRect">
              <a:avLst/>
            </a:prstGeom>
            <a:solidFill>
              <a:srgbClr val="006600"/>
            </a:solidFill>
            <a:ln w="76200">
              <a:solidFill>
                <a:schemeClr val="tx1"/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</a:rPr>
                <a:t>تدرب. وحل المسائل</a:t>
              </a:r>
            </a:p>
          </p:txBody>
        </p:sp>
        <p:pic>
          <p:nvPicPr>
            <p:cNvPr id="3" name="Picture 2" descr="1or002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76" y="357166"/>
              <a:ext cx="642942" cy="6429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27651" name="Group 17"/>
          <p:cNvGrpSpPr>
            <a:grpSpLocks/>
          </p:cNvGrpSpPr>
          <p:nvPr/>
        </p:nvGrpSpPr>
        <p:grpSpPr bwMode="auto">
          <a:xfrm>
            <a:off x="571500" y="1643063"/>
            <a:ext cx="7786688" cy="1077912"/>
            <a:chOff x="785786" y="1357285"/>
            <a:chExt cx="7786742" cy="1077226"/>
          </a:xfrm>
        </p:grpSpPr>
        <p:sp>
          <p:nvSpPr>
            <p:cNvPr id="17" name="Decagon 16"/>
            <p:cNvSpPr/>
            <p:nvPr/>
          </p:nvSpPr>
          <p:spPr>
            <a:xfrm>
              <a:off x="785786" y="1357298"/>
              <a:ext cx="7786742" cy="1000132"/>
            </a:xfrm>
            <a:prstGeom prst="decagon">
              <a:avLst/>
            </a:prstGeom>
            <a:solidFill>
              <a:srgbClr val="FFFF00"/>
            </a:solidFill>
            <a:ln w="76200">
              <a:solidFill>
                <a:srgbClr val="6600FF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662" name="Rectangle 4"/>
            <p:cNvSpPr>
              <a:spLocks noChangeArrowheads="1"/>
            </p:cNvSpPr>
            <p:nvPr/>
          </p:nvSpPr>
          <p:spPr bwMode="auto">
            <a:xfrm>
              <a:off x="1500144" y="1357285"/>
              <a:ext cx="6429485" cy="107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>
                  <a:latin typeface="Calibri" pitchFamily="34" charset="0"/>
                </a:rPr>
                <a:t>اُكتب </a:t>
              </a:r>
              <a:r>
                <a:rPr lang="ar-SA" sz="3200" b="1">
                  <a:latin typeface="Calibri" pitchFamily="34" charset="0"/>
                </a:rPr>
                <a:t>كل عدد فيما يلي بالصيغتين اللفظية والتحليلية</a:t>
              </a:r>
              <a:r>
                <a:rPr lang="ar-EG" sz="3200" b="1">
                  <a:latin typeface="Calibri" pitchFamily="34" charset="0"/>
                </a:rPr>
                <a:t>:</a:t>
              </a:r>
              <a:r>
                <a:rPr lang="ar-SA" sz="3200" b="1">
                  <a:latin typeface="Calibri" pitchFamily="34" charset="0"/>
                </a:rPr>
                <a:t> المثالان</a:t>
              </a:r>
              <a:r>
                <a:rPr lang="ar-EG" sz="3200" b="1">
                  <a:latin typeface="Calibri" pitchFamily="34" charset="0"/>
                </a:rPr>
                <a:t> 2، 3</a:t>
              </a:r>
              <a:endParaRPr lang="ar-EG" sz="3200">
                <a:latin typeface="Calibri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42938" y="3000375"/>
            <a:ext cx="7786687" cy="2786063"/>
            <a:chOff x="857224" y="2428868"/>
            <a:chExt cx="5429288" cy="2786082"/>
          </a:xfrm>
        </p:grpSpPr>
        <p:sp>
          <p:nvSpPr>
            <p:cNvPr id="15" name="Folded Corner 14"/>
            <p:cNvSpPr/>
            <p:nvPr/>
          </p:nvSpPr>
          <p:spPr>
            <a:xfrm>
              <a:off x="857224" y="2428868"/>
              <a:ext cx="5429288" cy="2786082"/>
            </a:xfrm>
            <a:prstGeom prst="foldedCorner">
              <a:avLst/>
            </a:prstGeom>
            <a:blipFill>
              <a:blip r:embed="rId8"/>
              <a:stretch>
                <a:fillRect l="-15000" t="-18000" r="-26000" b="-24000"/>
              </a:stretch>
            </a:blipFill>
            <a:ln w="825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439743" y="2928934"/>
              <a:ext cx="643102" cy="571504"/>
            </a:xfrm>
            <a:prstGeom prst="ellipse">
              <a:avLst/>
            </a:prstGeom>
            <a:ln w="38100">
              <a:solidFill>
                <a:srgbClr val="6600F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17</a:t>
              </a:r>
              <a:endParaRPr lang="ar-EG" sz="2000" dirty="0"/>
            </a:p>
          </p:txBody>
        </p:sp>
      </p:grp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011238" y="4286250"/>
            <a:ext cx="7346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>
                <a:solidFill>
                  <a:schemeClr val="bg1"/>
                </a:solidFill>
              </a:rPr>
              <a:t>الصيغة اللفظية: </a:t>
            </a:r>
            <a:r>
              <a:rPr lang="ar-EG" sz="3200" b="1"/>
              <a:t>ثلاثة ألاف وسبعمائة وواحد وتسعون.</a:t>
            </a:r>
            <a:endParaRPr lang="en-US" sz="3200"/>
          </a:p>
          <a:p>
            <a:pPr algn="r" rtl="1"/>
            <a:r>
              <a:rPr lang="ar-EG" sz="3200" b="1">
                <a:solidFill>
                  <a:schemeClr val="bg1"/>
                </a:solidFill>
              </a:rPr>
              <a:t>الصيغة التحليلية: </a:t>
            </a:r>
            <a:r>
              <a:rPr lang="ar-EG" sz="3200" b="1"/>
              <a:t>1 + 90 + 700 + 3000</a:t>
            </a:r>
            <a:endParaRPr lang="en-US" sz="3200"/>
          </a:p>
        </p:txBody>
      </p:sp>
      <p:sp>
        <p:nvSpPr>
          <p:cNvPr id="22" name="Rectangle 8"/>
          <p:cNvSpPr/>
          <p:nvPr/>
        </p:nvSpPr>
        <p:spPr bwMode="auto">
          <a:xfrm>
            <a:off x="6003963" y="3503621"/>
            <a:ext cx="115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3791</a:t>
            </a:r>
            <a:endParaRPr lang="ar-EG" sz="3600" dirty="0">
              <a:ln>
                <a:solidFill>
                  <a:srgbClr val="00FF00"/>
                </a:solidFill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7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ثلاثة الاف وسبعمائة وواحد وتس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ة  1 + 90 + 700 + 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3306" y="357166"/>
            <a:ext cx="4714908" cy="785818"/>
            <a:chOff x="4214810" y="285728"/>
            <a:chExt cx="4714908" cy="785818"/>
          </a:xfrm>
          <a:effectLst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" name="Snip Diagonal Corner Rectangle 1"/>
            <p:cNvSpPr/>
            <p:nvPr/>
          </p:nvSpPr>
          <p:spPr>
            <a:xfrm>
              <a:off x="4214810" y="285728"/>
              <a:ext cx="4500594" cy="785818"/>
            </a:xfrm>
            <a:prstGeom prst="snip2DiagRect">
              <a:avLst/>
            </a:prstGeom>
            <a:solidFill>
              <a:srgbClr val="006600"/>
            </a:solidFill>
            <a:ln w="76200">
              <a:solidFill>
                <a:schemeClr val="tx1"/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</a:rPr>
                <a:t>تدرب. وحل المسائل</a:t>
              </a:r>
            </a:p>
          </p:txBody>
        </p:sp>
        <p:pic>
          <p:nvPicPr>
            <p:cNvPr id="3" name="Picture 2" descr="1or002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76" y="357166"/>
              <a:ext cx="642942" cy="6429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28675" name="Group 17"/>
          <p:cNvGrpSpPr>
            <a:grpSpLocks/>
          </p:cNvGrpSpPr>
          <p:nvPr/>
        </p:nvGrpSpPr>
        <p:grpSpPr bwMode="auto">
          <a:xfrm>
            <a:off x="571500" y="1643063"/>
            <a:ext cx="7786688" cy="1077912"/>
            <a:chOff x="785786" y="1357285"/>
            <a:chExt cx="7786742" cy="1077226"/>
          </a:xfrm>
        </p:grpSpPr>
        <p:sp>
          <p:nvSpPr>
            <p:cNvPr id="17" name="Decagon 16"/>
            <p:cNvSpPr/>
            <p:nvPr/>
          </p:nvSpPr>
          <p:spPr>
            <a:xfrm>
              <a:off x="785786" y="1357298"/>
              <a:ext cx="7786742" cy="1000132"/>
            </a:xfrm>
            <a:prstGeom prst="decagon">
              <a:avLst/>
            </a:prstGeom>
            <a:solidFill>
              <a:srgbClr val="FFFF00"/>
            </a:solidFill>
            <a:ln w="76200">
              <a:solidFill>
                <a:srgbClr val="6600FF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8686" name="Rectangle 4"/>
            <p:cNvSpPr>
              <a:spLocks noChangeArrowheads="1"/>
            </p:cNvSpPr>
            <p:nvPr/>
          </p:nvSpPr>
          <p:spPr bwMode="auto">
            <a:xfrm>
              <a:off x="1500144" y="1357285"/>
              <a:ext cx="6429485" cy="107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>
                  <a:latin typeface="Calibri" pitchFamily="34" charset="0"/>
                </a:rPr>
                <a:t>اُكتب </a:t>
              </a:r>
              <a:r>
                <a:rPr lang="ar-SA" sz="3200" b="1">
                  <a:latin typeface="Calibri" pitchFamily="34" charset="0"/>
                </a:rPr>
                <a:t>كل عدد فيما يلي بالصيغتين اللفظية والتحليلية</a:t>
              </a:r>
              <a:r>
                <a:rPr lang="ar-EG" sz="3200" b="1">
                  <a:latin typeface="Calibri" pitchFamily="34" charset="0"/>
                </a:rPr>
                <a:t>:</a:t>
              </a:r>
              <a:r>
                <a:rPr lang="ar-SA" sz="3200" b="1">
                  <a:latin typeface="Calibri" pitchFamily="34" charset="0"/>
                </a:rPr>
                <a:t> المثالان</a:t>
              </a:r>
              <a:r>
                <a:rPr lang="ar-EG" sz="3200" b="1">
                  <a:latin typeface="Calibri" pitchFamily="34" charset="0"/>
                </a:rPr>
                <a:t> 2، 3</a:t>
              </a:r>
              <a:endParaRPr lang="ar-EG" sz="3200">
                <a:latin typeface="Calibri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42938" y="3000375"/>
            <a:ext cx="7786687" cy="2786063"/>
            <a:chOff x="857224" y="2428868"/>
            <a:chExt cx="5429288" cy="2786082"/>
          </a:xfrm>
        </p:grpSpPr>
        <p:sp>
          <p:nvSpPr>
            <p:cNvPr id="15" name="Folded Corner 14"/>
            <p:cNvSpPr/>
            <p:nvPr/>
          </p:nvSpPr>
          <p:spPr>
            <a:xfrm>
              <a:off x="857224" y="2428868"/>
              <a:ext cx="5429288" cy="2786082"/>
            </a:xfrm>
            <a:prstGeom prst="foldedCorner">
              <a:avLst/>
            </a:prstGeom>
            <a:blipFill>
              <a:blip r:embed="rId8"/>
              <a:stretch>
                <a:fillRect l="-15000" t="-18000" r="-26000" b="-24000"/>
              </a:stretch>
            </a:blipFill>
            <a:ln w="825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444170" y="2786058"/>
              <a:ext cx="643102" cy="571504"/>
            </a:xfrm>
            <a:prstGeom prst="ellipse">
              <a:avLst/>
            </a:prstGeom>
            <a:ln w="38100">
              <a:solidFill>
                <a:srgbClr val="6600F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18</a:t>
              </a:r>
              <a:endParaRPr lang="ar-EG" sz="2000" dirty="0"/>
            </a:p>
          </p:txBody>
        </p:sp>
      </p:grp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79425" y="4143375"/>
            <a:ext cx="75707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>
                <a:solidFill>
                  <a:schemeClr val="bg1"/>
                </a:solidFill>
              </a:rPr>
              <a:t>الصيغة اللفظية: </a:t>
            </a:r>
            <a:r>
              <a:rPr lang="ar-EG" sz="3200" b="1"/>
              <a:t>سبعة وخمسون ألفاً وأربعمائة واثنان.</a:t>
            </a:r>
            <a:endParaRPr lang="en-US" sz="3200"/>
          </a:p>
          <a:p>
            <a:pPr algn="r" rtl="1"/>
            <a:r>
              <a:rPr lang="ar-EG" sz="3200" b="1">
                <a:solidFill>
                  <a:schemeClr val="bg1"/>
                </a:solidFill>
              </a:rPr>
              <a:t>الصيغة التحليلية: </a:t>
            </a:r>
            <a:r>
              <a:rPr lang="ar-EG" sz="3200" b="1"/>
              <a:t>2 +0+ 400 + 7000 + 50000 </a:t>
            </a:r>
            <a:endParaRPr lang="en-US" sz="3200"/>
          </a:p>
        </p:txBody>
      </p:sp>
      <p:sp>
        <p:nvSpPr>
          <p:cNvPr id="18" name="Rectangle 7"/>
          <p:cNvSpPr/>
          <p:nvPr/>
        </p:nvSpPr>
        <p:spPr bwMode="auto">
          <a:xfrm>
            <a:off x="5833352" y="3429000"/>
            <a:ext cx="1394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57402</a:t>
            </a:r>
            <a:endParaRPr lang="ar-EG" sz="3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7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 سبعة وخمسون ألفاً أربعمائة واثن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ة 2 +0+ 400 + 7000 + 5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3306" y="357166"/>
            <a:ext cx="4714908" cy="785818"/>
            <a:chOff x="4214810" y="285728"/>
            <a:chExt cx="4714908" cy="785818"/>
          </a:xfrm>
          <a:effectLst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" name="Snip Diagonal Corner Rectangle 1"/>
            <p:cNvSpPr/>
            <p:nvPr/>
          </p:nvSpPr>
          <p:spPr>
            <a:xfrm>
              <a:off x="4214810" y="285728"/>
              <a:ext cx="4500594" cy="785818"/>
            </a:xfrm>
            <a:prstGeom prst="snip2DiagRect">
              <a:avLst/>
            </a:prstGeom>
            <a:solidFill>
              <a:srgbClr val="006600"/>
            </a:solidFill>
            <a:ln w="76200">
              <a:solidFill>
                <a:schemeClr val="tx1"/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FFFF00"/>
                  </a:solidFill>
                </a:rPr>
                <a:t>تدرب. وحل المسائل</a:t>
              </a:r>
            </a:p>
          </p:txBody>
        </p:sp>
        <p:pic>
          <p:nvPicPr>
            <p:cNvPr id="3" name="Picture 2" descr="1or002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76" y="357166"/>
              <a:ext cx="642942" cy="6429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</p:pic>
      </p:grpSp>
      <p:grpSp>
        <p:nvGrpSpPr>
          <p:cNvPr id="29699" name="Group 17"/>
          <p:cNvGrpSpPr>
            <a:grpSpLocks/>
          </p:cNvGrpSpPr>
          <p:nvPr/>
        </p:nvGrpSpPr>
        <p:grpSpPr bwMode="auto">
          <a:xfrm>
            <a:off x="571500" y="1643063"/>
            <a:ext cx="7786688" cy="1077912"/>
            <a:chOff x="785786" y="1357285"/>
            <a:chExt cx="7786742" cy="1077226"/>
          </a:xfrm>
        </p:grpSpPr>
        <p:sp>
          <p:nvSpPr>
            <p:cNvPr id="17" name="Decagon 16"/>
            <p:cNvSpPr/>
            <p:nvPr/>
          </p:nvSpPr>
          <p:spPr>
            <a:xfrm>
              <a:off x="785786" y="1357298"/>
              <a:ext cx="7786742" cy="1000132"/>
            </a:xfrm>
            <a:prstGeom prst="decagon">
              <a:avLst/>
            </a:prstGeom>
            <a:solidFill>
              <a:srgbClr val="FFFF00"/>
            </a:solidFill>
            <a:ln w="76200">
              <a:solidFill>
                <a:srgbClr val="6600FF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9710" name="Rectangle 4"/>
            <p:cNvSpPr>
              <a:spLocks noChangeArrowheads="1"/>
            </p:cNvSpPr>
            <p:nvPr/>
          </p:nvSpPr>
          <p:spPr bwMode="auto">
            <a:xfrm>
              <a:off x="1500144" y="1357285"/>
              <a:ext cx="6429485" cy="107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>
                  <a:latin typeface="Calibri" pitchFamily="34" charset="0"/>
                </a:rPr>
                <a:t>اُكتب </a:t>
              </a:r>
              <a:r>
                <a:rPr lang="ar-SA" sz="3200" b="1">
                  <a:latin typeface="Calibri" pitchFamily="34" charset="0"/>
                </a:rPr>
                <a:t>كل عدد فيما يلي بالصيغتين اللفظية والتحليلية</a:t>
              </a:r>
              <a:r>
                <a:rPr lang="ar-EG" sz="3200" b="1">
                  <a:latin typeface="Calibri" pitchFamily="34" charset="0"/>
                </a:rPr>
                <a:t>:</a:t>
              </a:r>
              <a:r>
                <a:rPr lang="ar-SA" sz="3200" b="1">
                  <a:latin typeface="Calibri" pitchFamily="34" charset="0"/>
                </a:rPr>
                <a:t> المثالان</a:t>
              </a:r>
              <a:r>
                <a:rPr lang="ar-EG" sz="3200" b="1">
                  <a:latin typeface="Calibri" pitchFamily="34" charset="0"/>
                </a:rPr>
                <a:t> 2، 3</a:t>
              </a:r>
              <a:endParaRPr lang="ar-EG" sz="3200">
                <a:latin typeface="Calibri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42938" y="3000375"/>
            <a:ext cx="7786687" cy="2786063"/>
            <a:chOff x="857224" y="2428868"/>
            <a:chExt cx="5429288" cy="2786082"/>
          </a:xfrm>
        </p:grpSpPr>
        <p:sp>
          <p:nvSpPr>
            <p:cNvPr id="15" name="Folded Corner 14"/>
            <p:cNvSpPr/>
            <p:nvPr/>
          </p:nvSpPr>
          <p:spPr>
            <a:xfrm>
              <a:off x="857224" y="2428868"/>
              <a:ext cx="5429288" cy="2786082"/>
            </a:xfrm>
            <a:prstGeom prst="foldedCorner">
              <a:avLst/>
            </a:prstGeom>
            <a:blipFill>
              <a:blip r:embed="rId8"/>
              <a:stretch>
                <a:fillRect l="-15000" t="-18000" r="-26000" b="-24000"/>
              </a:stretch>
            </a:blipFill>
            <a:ln w="825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389932" y="2714620"/>
              <a:ext cx="643103" cy="571504"/>
            </a:xfrm>
            <a:prstGeom prst="ellipse">
              <a:avLst/>
            </a:prstGeom>
            <a:ln w="38100">
              <a:solidFill>
                <a:srgbClr val="6600F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19</a:t>
              </a:r>
              <a:endParaRPr lang="ar-EG" sz="2000" dirty="0"/>
            </a:p>
          </p:txBody>
        </p:sp>
      </p:grp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88963" y="4143375"/>
            <a:ext cx="7340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>
                <a:solidFill>
                  <a:schemeClr val="bg1"/>
                </a:solidFill>
              </a:rPr>
              <a:t>الصيغة اللفظية: </a:t>
            </a:r>
            <a:r>
              <a:rPr lang="ar-EG" sz="3200" b="1"/>
              <a:t>تسعة وثمانون ألفاً وأربعة وسبعون</a:t>
            </a:r>
            <a:endParaRPr lang="en-US" sz="3200"/>
          </a:p>
          <a:p>
            <a:pPr algn="r" rtl="1"/>
            <a:r>
              <a:rPr lang="ar-EG" sz="3200" b="1">
                <a:solidFill>
                  <a:schemeClr val="bg1"/>
                </a:solidFill>
              </a:rPr>
              <a:t>الصيغة التحليلية: </a:t>
            </a:r>
            <a:r>
              <a:rPr lang="ar-EG" sz="3200" b="1"/>
              <a:t>4 + 70 +0 + 9000 + 80000</a:t>
            </a:r>
            <a:endParaRPr lang="en-US" sz="3200"/>
          </a:p>
        </p:txBody>
      </p:sp>
      <p:sp>
        <p:nvSpPr>
          <p:cNvPr id="22" name="Rectangle 8"/>
          <p:cNvSpPr/>
          <p:nvPr/>
        </p:nvSpPr>
        <p:spPr bwMode="auto">
          <a:xfrm>
            <a:off x="5643570" y="3282735"/>
            <a:ext cx="1394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>
                  <a:solidFill>
                    <a:srgbClr val="00FF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89074</a:t>
            </a:r>
            <a:endParaRPr lang="ar-EG" sz="3600" dirty="0">
              <a:ln>
                <a:solidFill>
                  <a:srgbClr val="00FF00"/>
                </a:solidFill>
              </a:ln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90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تسعة وثمانون الفاً وأربعة وس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ة 4 + 70 +0 + 9000 + 8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928688" y="314325"/>
            <a:ext cx="7715250" cy="1543050"/>
            <a:chOff x="928662" y="535200"/>
            <a:chExt cx="7715304" cy="1322164"/>
          </a:xfrm>
        </p:grpSpPr>
        <p:sp>
          <p:nvSpPr>
            <p:cNvPr id="18" name="Down Arrow Callout 17"/>
            <p:cNvSpPr/>
            <p:nvPr/>
          </p:nvSpPr>
          <p:spPr>
            <a:xfrm>
              <a:off x="928662" y="571480"/>
              <a:ext cx="7715304" cy="1285884"/>
            </a:xfrm>
            <a:prstGeom prst="downArrowCallout">
              <a:avLst/>
            </a:prstGeom>
            <a:blipFill>
              <a:blip r:embed="rId8"/>
              <a:stretch>
                <a:fillRect l="-15000" t="-18000" r="-26000" b="-24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49297" y="535200"/>
              <a:ext cx="7337506" cy="9230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اُكتبْ كلَّ عددٍ فيمَا يلِي بالصِّيغتينِ القياسِيَّةِ والتَّحليليَّةِ:</a:t>
              </a:r>
              <a:r>
                <a:rPr lang="ar-SA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 المثالان 3</a:t>
              </a:r>
              <a:r>
                <a:rPr lang="ar-EG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،</a:t>
              </a:r>
              <a:r>
                <a:rPr lang="ar-SA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857250" y="2000250"/>
            <a:ext cx="6715125" cy="1143000"/>
            <a:chOff x="857224" y="1571612"/>
            <a:chExt cx="6715172" cy="1143008"/>
          </a:xfrm>
        </p:grpSpPr>
        <p:sp>
          <p:nvSpPr>
            <p:cNvPr id="7" name="Flowchart: Stored Data 6"/>
            <p:cNvSpPr/>
            <p:nvPr/>
          </p:nvSpPr>
          <p:spPr>
            <a:xfrm rot="10800000">
              <a:off x="857224" y="1571612"/>
              <a:ext cx="6715172" cy="1143008"/>
            </a:xfrm>
            <a:prstGeom prst="flowChartOnlineStorage">
              <a:avLst/>
            </a:prstGeom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18900000" scaled="0"/>
            </a:gra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0727" name="Rectangle 2"/>
            <p:cNvSpPr>
              <a:spLocks noChangeArrowheads="1"/>
            </p:cNvSpPr>
            <p:nvPr/>
          </p:nvSpPr>
          <p:spPr bwMode="auto">
            <a:xfrm>
              <a:off x="1750125" y="1844093"/>
              <a:ext cx="5428127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خمسةً وعِشرينَ ألفاً وأربعَ مئةٍ وثمَانيةً.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8072438" y="2286000"/>
            <a:ext cx="642937" cy="5715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20</a:t>
            </a:r>
            <a:endParaRPr lang="ar-EG" sz="2000" dirty="0"/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0" y="4143375"/>
            <a:ext cx="8572500" cy="1570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0000FF"/>
                </a:solidFill>
              </a:rPr>
              <a:t>الصيغة القياسية: </a:t>
            </a:r>
            <a:r>
              <a:rPr lang="ar-EG" sz="3200" b="1" dirty="0">
                <a:solidFill>
                  <a:srgbClr val="FF0000"/>
                </a:solidFill>
              </a:rPr>
              <a:t>25408</a:t>
            </a:r>
          </a:p>
          <a:p>
            <a:pPr algn="r" rtl="1"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rgbClr val="0000FF"/>
                </a:solidFill>
              </a:rPr>
              <a:t>الصيغة التحليلية: </a:t>
            </a:r>
            <a:r>
              <a:rPr lang="ar-EG" sz="3200" b="1" dirty="0">
                <a:solidFill>
                  <a:srgbClr val="FF0000"/>
                </a:solidFill>
              </a:rPr>
              <a:t>8+0+ 400 + 5000 + 20000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3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ْ كلَّ عددٍ فيمَا يلِي بالصِّيغتينِ القياسِيَّةِ والتَّحليل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خمسةً وعِشرينَ ألفًا وأربعَ مئةٍ وثمَانية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قياسية  25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قياسية  25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يغة التحليلية  8+0+ 400 + 5000 + 2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643438" y="142852"/>
            <a:ext cx="4214842" cy="1071570"/>
          </a:xfrm>
          <a:prstGeom prst="cloud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/>
              <a:t>فِكْرَةُ الدَّرْس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7313" y="3071813"/>
            <a:ext cx="2857500" cy="3046412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الرَّقمُ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القِيمةُ المنزِليَّةُ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دَّورةُ</a:t>
            </a:r>
            <a:r>
              <a:rPr lang="ar-SA" sz="3200" b="1" dirty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ar-SA" sz="3200" b="1" dirty="0" err="1">
                <a:solidFill>
                  <a:srgbClr val="0000FF"/>
                </a:solidFill>
                <a:latin typeface="+mn-lt"/>
                <a:cs typeface="+mn-cs"/>
              </a:rPr>
              <a:t>ال</a:t>
            </a: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أ</a:t>
            </a:r>
            <a:r>
              <a:rPr lang="ar-SA" sz="3200" b="1" dirty="0">
                <a:solidFill>
                  <a:srgbClr val="0000FF"/>
                </a:solidFill>
                <a:latin typeface="+mn-lt"/>
                <a:cs typeface="+mn-cs"/>
              </a:rPr>
              <a:t>عداد</a:t>
            </a:r>
            <a:endParaRPr lang="ar-EG" sz="3200" b="1" dirty="0">
              <a:solidFill>
                <a:srgbClr val="0000FF"/>
              </a:solidFill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الصِّيغةُ القِياسيَّةُ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الصِّيغةُ اللَّفظِيَّةُ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solidFill>
                  <a:srgbClr val="0000FF"/>
                </a:solidFill>
                <a:latin typeface="+mn-lt"/>
                <a:cs typeface="+mn-cs"/>
              </a:rPr>
              <a:t>الصِّيغةُ التَّحليليَّةُ</a:t>
            </a:r>
          </a:p>
        </p:txBody>
      </p:sp>
      <p:sp>
        <p:nvSpPr>
          <p:cNvPr id="7" name="Parallelogram 6"/>
          <p:cNvSpPr/>
          <p:nvPr/>
        </p:nvSpPr>
        <p:spPr>
          <a:xfrm>
            <a:off x="571472" y="1571612"/>
            <a:ext cx="7858180" cy="928694"/>
          </a:xfrm>
          <a:prstGeom prst="parallelogram">
            <a:avLst/>
          </a:prstGeom>
          <a:solidFill>
            <a:srgbClr val="FF3300"/>
          </a:solidFill>
          <a:ln w="73025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innerShdw blurRad="1270000">
              <a:srgbClr val="FF0000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freezing" dir="t"/>
          </a:scene3d>
          <a:sp3d prstMaterial="matte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أقرأ الأعداد ضمن مئات الألوف وأكتبها.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4857752" y="3143248"/>
            <a:ext cx="2714644" cy="1643074"/>
            <a:chOff x="5857884" y="3929066"/>
            <a:chExt cx="2714644" cy="1643074"/>
          </a:xfrm>
          <a:gradFill flip="none" rotWithShape="1">
            <a:gsLst>
              <a:gs pos="0">
                <a:srgbClr val="0000FF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8100000" scaled="1"/>
            <a:tileRect/>
          </a:gradFill>
        </p:grpSpPr>
        <p:sp>
          <p:nvSpPr>
            <p:cNvPr id="9" name="Left-Up Arrow 8"/>
            <p:cNvSpPr/>
            <p:nvPr/>
          </p:nvSpPr>
          <p:spPr>
            <a:xfrm>
              <a:off x="5857884" y="4357694"/>
              <a:ext cx="1714512" cy="1214446"/>
            </a:xfrm>
            <a:prstGeom prst="leftUpArrow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6000760" y="3929066"/>
              <a:ext cx="2571768" cy="857256"/>
            </a:xfrm>
            <a:prstGeom prst="flowChartTerminator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tx1"/>
                  </a:solidFill>
                </a:rPr>
                <a:t>المفردات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ِكْرَةُ الدَّرْ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الأعداد ضمن مئات الألوف وأكت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رَّقم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قِيمةُ المنزِ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دَّورةُ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صِّيغةُ القِياس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ِّيغةُ اللَّفظِ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صِّيغةُ التَّحلي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8"/>
          <p:cNvGrpSpPr>
            <a:grpSpLocks/>
          </p:cNvGrpSpPr>
          <p:nvPr/>
        </p:nvGrpSpPr>
        <p:grpSpPr bwMode="auto">
          <a:xfrm>
            <a:off x="928688" y="314325"/>
            <a:ext cx="7715250" cy="1543050"/>
            <a:chOff x="928662" y="535200"/>
            <a:chExt cx="7715304" cy="1322164"/>
          </a:xfrm>
        </p:grpSpPr>
        <p:sp>
          <p:nvSpPr>
            <p:cNvPr id="18" name="Down Arrow Callout 17"/>
            <p:cNvSpPr/>
            <p:nvPr/>
          </p:nvSpPr>
          <p:spPr>
            <a:xfrm>
              <a:off x="928662" y="571480"/>
              <a:ext cx="7715304" cy="1285884"/>
            </a:xfrm>
            <a:prstGeom prst="downArrowCallout">
              <a:avLst/>
            </a:prstGeom>
            <a:blipFill>
              <a:blip r:embed="rId7"/>
              <a:stretch>
                <a:fillRect l="-15000" t="-18000" r="-26000" b="-24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000073" y="535200"/>
              <a:ext cx="7337505" cy="9230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اُكتبْ كلَّ عددٍ فيمَا يلِي بالصِّيغتينِ القياسِيَّةِ والتَّحليليَّةِ:</a:t>
              </a:r>
              <a:r>
                <a:rPr lang="ar-SA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 المثالان 3</a:t>
              </a:r>
              <a:r>
                <a:rPr lang="ar-EG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،</a:t>
              </a:r>
              <a:r>
                <a:rPr lang="ar-SA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  <a:endParaRPr lang="ar-EG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785813" y="2071688"/>
            <a:ext cx="6715125" cy="1214437"/>
            <a:chOff x="785786" y="3071810"/>
            <a:chExt cx="6715172" cy="1214446"/>
          </a:xfrm>
        </p:grpSpPr>
        <p:sp>
          <p:nvSpPr>
            <p:cNvPr id="15" name="Flowchart: Stored Data 14"/>
            <p:cNvSpPr/>
            <p:nvPr/>
          </p:nvSpPr>
          <p:spPr>
            <a:xfrm rot="10800000">
              <a:off x="785786" y="3071810"/>
              <a:ext cx="6715172" cy="1214446"/>
            </a:xfrm>
            <a:prstGeom prst="flowChartOnlineStorage">
              <a:avLst/>
            </a:prstGeom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18900000" scaled="0"/>
            </a:gradFill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1751" name="Rectangle 3"/>
            <p:cNvSpPr>
              <a:spLocks noChangeArrowheads="1"/>
            </p:cNvSpPr>
            <p:nvPr/>
          </p:nvSpPr>
          <p:spPr bwMode="auto">
            <a:xfrm>
              <a:off x="1285852" y="3137600"/>
              <a:ext cx="571504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>
                  <a:latin typeface="Calibri" pitchFamily="34" charset="0"/>
                </a:rPr>
                <a:t>سبعَ مئةٍ وستِّينَ ألفاً وثلاثَ مئةٍ وسِتةً وخمسينَ.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8072438" y="2286000"/>
            <a:ext cx="642937" cy="5715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/>
              <a:t>21</a:t>
            </a:r>
            <a:endParaRPr lang="ar-EG" sz="2000" dirty="0"/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85750" y="4143375"/>
            <a:ext cx="8358188" cy="206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0000FF"/>
                </a:solidFill>
              </a:rPr>
              <a:t>الصيغة القياسية: </a:t>
            </a:r>
            <a:r>
              <a:rPr lang="ar-EG" sz="3200" b="1" dirty="0">
                <a:solidFill>
                  <a:srgbClr val="FF0000"/>
                </a:solidFill>
              </a:rPr>
              <a:t>760356</a:t>
            </a:r>
          </a:p>
          <a:p>
            <a:pPr algn="r" rtl="1"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EG" sz="3200" b="1" dirty="0">
                <a:solidFill>
                  <a:srgbClr val="0000FF"/>
                </a:solidFill>
              </a:rPr>
              <a:t>الصيغة التحليلية: </a:t>
            </a:r>
            <a:r>
              <a:rPr lang="ar-EG" sz="3200" b="1" dirty="0">
                <a:solidFill>
                  <a:srgbClr val="FF0000"/>
                </a:solidFill>
              </a:rPr>
              <a:t>6+ 50 + 300 +0+ 60000 + 700000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3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بعَ مئةٍ وستِّينَ ألفًا وثلاثَ مئةٍ وسِتةً وخمسين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 7603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 7603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تحليلية  6+ 50 + 300 +0+ 60000 + 7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785786" y="500042"/>
            <a:ext cx="7929618" cy="1071570"/>
            <a:chOff x="928662" y="357166"/>
            <a:chExt cx="7929618" cy="107157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1" name="Plaque 10"/>
            <p:cNvSpPr/>
            <p:nvPr/>
          </p:nvSpPr>
          <p:spPr>
            <a:xfrm>
              <a:off x="928662" y="357166"/>
              <a:ext cx="7929618" cy="1071570"/>
            </a:xfrm>
            <a:prstGeom prst="plaque">
              <a:avLst/>
            </a:prstGeom>
            <a:solidFill>
              <a:srgbClr val="CC0099"/>
            </a:solidFill>
            <a:ln w="53975">
              <a:solidFill>
                <a:schemeClr val="tx1"/>
              </a:solidFill>
            </a:ln>
            <a:effectLst>
              <a:innerShdw blurRad="2159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357290" y="571480"/>
              <a:ext cx="7007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rgbClr val="FFFF00"/>
                  </a:solidFill>
                  <a:latin typeface="+mn-lt"/>
                  <a:cs typeface="+mn-cs"/>
                </a:rPr>
                <a:t>اُكتبْ كلَّ عددٍ فيمَا يلِي بالصِّيغتينِ القياسِيَّةِ واللَّفظِيَّةِ:</a:t>
              </a:r>
              <a:endParaRPr lang="ar-EG" sz="3200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71500" y="1785938"/>
            <a:ext cx="8143875" cy="4643437"/>
            <a:chOff x="214282" y="1285860"/>
            <a:chExt cx="8143932" cy="4643470"/>
          </a:xfrm>
        </p:grpSpPr>
        <p:sp>
          <p:nvSpPr>
            <p:cNvPr id="9" name="Wave 8"/>
            <p:cNvSpPr/>
            <p:nvPr/>
          </p:nvSpPr>
          <p:spPr>
            <a:xfrm>
              <a:off x="214282" y="1285860"/>
              <a:ext cx="8143932" cy="4643470"/>
            </a:xfrm>
            <a:prstGeom prst="wave">
              <a:avLst>
                <a:gd name="adj1" fmla="val 4615"/>
                <a:gd name="adj2" fmla="val -9474"/>
              </a:avLst>
            </a:prstGeom>
            <a:blipFill>
              <a:blip r:embed="rId7">
                <a:lum bright="-21000" contrast="46000"/>
              </a:blip>
              <a:tile tx="0" ty="0" sx="100000" sy="100000" flip="none" algn="tl"/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2774" name="Rectangle 2"/>
            <p:cNvSpPr>
              <a:spLocks noChangeArrowheads="1"/>
            </p:cNvSpPr>
            <p:nvPr/>
          </p:nvSpPr>
          <p:spPr bwMode="auto">
            <a:xfrm>
              <a:off x="1643024" y="2068289"/>
              <a:ext cx="4358917" cy="646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600" b="1">
                  <a:latin typeface="Calibri" pitchFamily="34" charset="0"/>
                </a:rPr>
                <a:t>5 + 30 + 600 + 7000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143637" y="2071678"/>
              <a:ext cx="642941" cy="5715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22</a:t>
              </a:r>
              <a:endParaRPr lang="ar-EG" sz="2000" dirty="0"/>
            </a:p>
          </p:txBody>
        </p: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143000" y="3929063"/>
            <a:ext cx="6357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القياسية: </a:t>
            </a:r>
            <a:r>
              <a:rPr lang="ar-EG" sz="3200" b="1">
                <a:solidFill>
                  <a:srgbClr val="FF0000"/>
                </a:solidFill>
              </a:rPr>
              <a:t>7635</a:t>
            </a:r>
            <a:endParaRPr lang="en-US" sz="3200">
              <a:solidFill>
                <a:srgbClr val="FF0000"/>
              </a:solidFill>
            </a:endParaRPr>
          </a:p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اللفظية: </a:t>
            </a:r>
            <a:r>
              <a:rPr lang="ar-EG" sz="3200" b="1">
                <a:solidFill>
                  <a:srgbClr val="FF0000"/>
                </a:solidFill>
              </a:rPr>
              <a:t>سبعة ألاف وست مئة وخمسة وثلاثون.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ْ كلَّ عددٍ فيمَا يلِي بالصِّيغتينِ القياسِيَّةِ واللَّفظِ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+ 30 + 600 + 7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 76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  سبعة ألاف وست مئة وخمسة وثلاث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785786" y="500042"/>
            <a:ext cx="7929618" cy="1071570"/>
            <a:chOff x="928662" y="357166"/>
            <a:chExt cx="7929618" cy="107157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1" name="Plaque 10"/>
            <p:cNvSpPr/>
            <p:nvPr/>
          </p:nvSpPr>
          <p:spPr>
            <a:xfrm>
              <a:off x="928662" y="357166"/>
              <a:ext cx="7929618" cy="1071570"/>
            </a:xfrm>
            <a:prstGeom prst="plaque">
              <a:avLst/>
            </a:prstGeom>
            <a:solidFill>
              <a:srgbClr val="CC0099"/>
            </a:solidFill>
            <a:ln w="53975">
              <a:solidFill>
                <a:schemeClr val="tx1"/>
              </a:solidFill>
            </a:ln>
            <a:effectLst>
              <a:innerShdw blurRad="2159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357290" y="571480"/>
              <a:ext cx="7007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rgbClr val="FFFF00"/>
                  </a:solidFill>
                  <a:latin typeface="+mn-lt"/>
                  <a:cs typeface="+mn-cs"/>
                </a:rPr>
                <a:t>اُكتبْ كلَّ عددٍ فيمَا يلِي بالصِّيغتينِ القياسِيَّةِ واللَّفظِيَّةِ:</a:t>
              </a:r>
              <a:endParaRPr lang="ar-EG" sz="3200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71500" y="1785938"/>
            <a:ext cx="8143875" cy="4643437"/>
            <a:chOff x="214282" y="1285860"/>
            <a:chExt cx="8143932" cy="4643470"/>
          </a:xfrm>
        </p:grpSpPr>
        <p:sp>
          <p:nvSpPr>
            <p:cNvPr id="9" name="Wave 8"/>
            <p:cNvSpPr/>
            <p:nvPr/>
          </p:nvSpPr>
          <p:spPr>
            <a:xfrm>
              <a:off x="214282" y="1285860"/>
              <a:ext cx="8143932" cy="4643470"/>
            </a:xfrm>
            <a:prstGeom prst="wave">
              <a:avLst>
                <a:gd name="adj1" fmla="val 4615"/>
                <a:gd name="adj2" fmla="val -9474"/>
              </a:avLst>
            </a:prstGeom>
            <a:blipFill>
              <a:blip r:embed="rId6">
                <a:lum bright="-21000" contrast="46000"/>
              </a:blip>
              <a:tile tx="0" ty="0" sx="100000" sy="100000" flip="none" algn="tl"/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596484" y="1996849"/>
              <a:ext cx="4618604" cy="646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600" b="1">
                  <a:latin typeface="Calibri" pitchFamily="34" charset="0"/>
                </a:rPr>
                <a:t>6 + 70 + 900 + 20000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429389" y="2000240"/>
              <a:ext cx="642941" cy="5715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23</a:t>
              </a:r>
              <a:endParaRPr lang="ar-EG" sz="2000" dirty="0"/>
            </a:p>
          </p:txBody>
        </p: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143000" y="3929063"/>
            <a:ext cx="6357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القياسية: </a:t>
            </a:r>
            <a:r>
              <a:rPr lang="ar-EG" sz="3200" b="1">
                <a:solidFill>
                  <a:srgbClr val="FF0000"/>
                </a:solidFill>
              </a:rPr>
              <a:t>20976</a:t>
            </a:r>
            <a:endParaRPr lang="en-US" sz="3200">
              <a:solidFill>
                <a:srgbClr val="FF0000"/>
              </a:solidFill>
            </a:endParaRPr>
          </a:p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اللفظية: </a:t>
            </a:r>
            <a:r>
              <a:rPr lang="ar-EG" sz="3200" b="1">
                <a:solidFill>
                  <a:srgbClr val="FF0000"/>
                </a:solidFill>
              </a:rPr>
              <a:t>عشرون ألفاً وتسع مئة وستة وسبعون.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صيغة اللفظية  عشرون ألفاً وتسع مئة وس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قياسية  209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عشرون ألفاً وتسع مئة وستة وس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785786" y="500042"/>
            <a:ext cx="7929618" cy="1071570"/>
            <a:chOff x="928662" y="357166"/>
            <a:chExt cx="7929618" cy="107157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1" name="Plaque 10"/>
            <p:cNvSpPr/>
            <p:nvPr/>
          </p:nvSpPr>
          <p:spPr>
            <a:xfrm>
              <a:off x="928662" y="357166"/>
              <a:ext cx="7929618" cy="1071570"/>
            </a:xfrm>
            <a:prstGeom prst="plaque">
              <a:avLst/>
            </a:prstGeom>
            <a:solidFill>
              <a:srgbClr val="CC0099"/>
            </a:solidFill>
            <a:ln w="53975">
              <a:solidFill>
                <a:schemeClr val="tx1"/>
              </a:solidFill>
            </a:ln>
            <a:effectLst>
              <a:innerShdw blurRad="2159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357290" y="571480"/>
              <a:ext cx="70070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solidFill>
                    <a:srgbClr val="FFFF00"/>
                  </a:solidFill>
                  <a:latin typeface="+mn-lt"/>
                  <a:cs typeface="+mn-cs"/>
                </a:rPr>
                <a:t>اُكتبْ كلَّ عددٍ فيمَا يلِي بالصِّيغتينِ القياسِيَّةِ واللَّفظِيَّةِ:</a:t>
              </a:r>
              <a:endParaRPr lang="ar-EG" sz="3200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71500" y="1785938"/>
            <a:ext cx="8143875" cy="4643437"/>
            <a:chOff x="214282" y="1285860"/>
            <a:chExt cx="8143932" cy="4643470"/>
          </a:xfrm>
        </p:grpSpPr>
        <p:sp>
          <p:nvSpPr>
            <p:cNvPr id="9" name="Wave 8"/>
            <p:cNvSpPr/>
            <p:nvPr/>
          </p:nvSpPr>
          <p:spPr>
            <a:xfrm>
              <a:off x="214282" y="1285860"/>
              <a:ext cx="8143932" cy="4643470"/>
            </a:xfrm>
            <a:prstGeom prst="wave">
              <a:avLst>
                <a:gd name="adj1" fmla="val 4615"/>
                <a:gd name="adj2" fmla="val -9474"/>
              </a:avLst>
            </a:prstGeom>
            <a:blipFill>
              <a:blip r:embed="rId6">
                <a:lum bright="-21000" contrast="46000"/>
              </a:blip>
              <a:tile tx="0" ty="0" sx="100000" sy="100000" flip="none" algn="tl"/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4822" name="Rectangle 4"/>
            <p:cNvSpPr>
              <a:spLocks noChangeArrowheads="1"/>
            </p:cNvSpPr>
            <p:nvPr/>
          </p:nvSpPr>
          <p:spPr bwMode="auto">
            <a:xfrm>
              <a:off x="2472696" y="2095485"/>
              <a:ext cx="3313751" cy="646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600" b="1">
                  <a:latin typeface="Calibri" pitchFamily="34" charset="0"/>
                </a:rPr>
                <a:t>4 + 80 + 60000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143637" y="2071678"/>
              <a:ext cx="642941" cy="5715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24</a:t>
              </a:r>
              <a:endParaRPr lang="ar-EG" sz="2000" dirty="0"/>
            </a:p>
          </p:txBody>
        </p:sp>
      </p:grp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143000" y="3929063"/>
            <a:ext cx="6357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القياسية: </a:t>
            </a:r>
            <a:r>
              <a:rPr lang="ar-EG" sz="3200" b="1">
                <a:solidFill>
                  <a:srgbClr val="FF0000"/>
                </a:solidFill>
              </a:rPr>
              <a:t>60084</a:t>
            </a:r>
            <a:endParaRPr lang="en-US" sz="3200">
              <a:solidFill>
                <a:srgbClr val="FF0000"/>
              </a:solidFill>
            </a:endParaRPr>
          </a:p>
          <a:p>
            <a:pPr algn="r" rtl="1"/>
            <a:r>
              <a:rPr lang="ar-EG" sz="3200" b="1">
                <a:solidFill>
                  <a:srgbClr val="0000FF"/>
                </a:solidFill>
              </a:rPr>
              <a:t>الصيغة اللفظية: </a:t>
            </a:r>
            <a:r>
              <a:rPr lang="ar-EG" sz="3200" b="1">
                <a:solidFill>
                  <a:srgbClr val="FF0000"/>
                </a:solidFill>
              </a:rPr>
              <a:t>ستون ألفاً وأربعة وثمانون.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 + 80 + 6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يغة القياسية  600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ستون ألفاً وأربعة وثمان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571472" y="-44779"/>
            <a:ext cx="8001056" cy="2124503"/>
            <a:chOff x="571472" y="-44779"/>
            <a:chExt cx="8001056" cy="2124503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7" name="Flowchart: Direct Access Storage 1"/>
            <p:cNvSpPr/>
            <p:nvPr/>
          </p:nvSpPr>
          <p:spPr>
            <a:xfrm>
              <a:off x="571472" y="357166"/>
              <a:ext cx="8001056" cy="1000132"/>
            </a:xfrm>
            <a:prstGeom prst="flowChartMagneticDrum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مسألة من واقع الحياة</a:t>
              </a:r>
            </a:p>
          </p:txBody>
        </p:sp>
        <p:pic>
          <p:nvPicPr>
            <p:cNvPr id="19" name="Picture 13" descr="avi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04777">
              <a:off x="6323798" y="-44779"/>
              <a:ext cx="2124118" cy="2124503"/>
            </a:xfrm>
            <a:prstGeom prst="rect">
              <a:avLst/>
            </a:prstGeom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57313" y="1785938"/>
            <a:ext cx="4572000" cy="1077912"/>
            <a:chOff x="2286000" y="3105834"/>
            <a:chExt cx="4572000" cy="1077240"/>
          </a:xfrm>
        </p:grpSpPr>
        <p:sp>
          <p:nvSpPr>
            <p:cNvPr id="32781" name="Rectangle 2"/>
            <p:cNvSpPr>
              <a:spLocks noChangeArrowheads="1"/>
            </p:cNvSpPr>
            <p:nvPr/>
          </p:nvSpPr>
          <p:spPr bwMode="auto">
            <a:xfrm>
              <a:off x="2286000" y="3105834"/>
              <a:ext cx="4572000" cy="1077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ar-EG" sz="3600" b="1" dirty="0">
                  <a:solidFill>
                    <a:srgbClr val="FF0000"/>
                  </a:solidFill>
                </a:rPr>
                <a:t>نقَلْ:ٌ</a:t>
              </a:r>
              <a:r>
                <a:rPr lang="ar-EG" sz="2800" b="1" dirty="0"/>
                <a:t> شاحنةٌ لنقلِ السياراتِ يبلغُ وزنُها وهِيَ مُحمَّلةٌ 18243 </a:t>
              </a:r>
              <a:r>
                <a:rPr lang="ar-EG" sz="2800" b="1" dirty="0" err="1"/>
                <a:t>ك</a:t>
              </a:r>
              <a:r>
                <a:rPr lang="ar-SA" sz="2800" b="1" dirty="0"/>
                <a:t>ج</a:t>
              </a:r>
              <a:r>
                <a:rPr lang="ar-EG" sz="2800" b="1" dirty="0"/>
                <a:t>م.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rot="10800000">
              <a:off x="3571875" y="4103748"/>
              <a:ext cx="144462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3683040"/>
            <a:ext cx="2643206" cy="168906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143125" y="3071813"/>
            <a:ext cx="6715125" cy="3429000"/>
            <a:chOff x="2285984" y="3071810"/>
            <a:chExt cx="6715172" cy="3429024"/>
          </a:xfrm>
        </p:grpSpPr>
        <p:sp>
          <p:nvSpPr>
            <p:cNvPr id="15" name="Vertical Scroll 14"/>
            <p:cNvSpPr/>
            <p:nvPr/>
          </p:nvSpPr>
          <p:spPr>
            <a:xfrm>
              <a:off x="2285984" y="3071810"/>
              <a:ext cx="6715172" cy="3429024"/>
            </a:xfrm>
            <a:prstGeom prst="verticalScroll">
              <a:avLst/>
            </a:prstGeom>
            <a:blipFill>
              <a:blip r:embed="rId9" cstate="print"/>
              <a:stretch>
                <a:fillRect l="-15000" t="-18000" r="-26000" b="-24000"/>
              </a:stretch>
            </a:blipFill>
            <a:ln w="79375">
              <a:solidFill>
                <a:schemeClr val="tx1"/>
              </a:solidFill>
            </a:ln>
            <a:effectLst>
              <a:innerShdw blurRad="1193800">
                <a:srgbClr val="00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87664" y="3760790"/>
              <a:ext cx="4706971" cy="5238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مَا القِيمةُ المنزِليَّةُ للرقمِ الذِي تحتهُ خطٌّ؟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86711" y="3689351"/>
              <a:ext cx="642941" cy="571504"/>
            </a:xfrm>
            <a:prstGeom prst="ellipse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25</a:t>
              </a:r>
              <a:endParaRPr lang="ar-EG" sz="2000" dirty="0"/>
            </a:p>
          </p:txBody>
        </p:sp>
      </p:grp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4775200" y="4643438"/>
            <a:ext cx="19161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800" b="1">
                <a:solidFill>
                  <a:srgbClr val="FF0000"/>
                </a:solidFill>
              </a:rPr>
              <a:t>10000</a:t>
            </a:r>
            <a:endParaRPr lang="ar-SA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blinds dir="vert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ألة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قَلْ شاحنةٌ لنقلِ السيار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َا القِيمةُ المنزِليَّةُ للرقمِ الذِي تحتهُ خطّ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َا القِيمةُ المنزِليَّةُ للرقمِ الذِي تحتهُ خطّ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571472" y="-44779"/>
            <a:ext cx="8001056" cy="2124503"/>
            <a:chOff x="571472" y="-44779"/>
            <a:chExt cx="8001056" cy="2124503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7" name="Flowchart: Direct Access Storage 1"/>
            <p:cNvSpPr/>
            <p:nvPr/>
          </p:nvSpPr>
          <p:spPr>
            <a:xfrm>
              <a:off x="571472" y="357166"/>
              <a:ext cx="8001056" cy="1000132"/>
            </a:xfrm>
            <a:prstGeom prst="flowChartMagneticDrum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مسألة من واقع الحياة</a:t>
              </a:r>
            </a:p>
          </p:txBody>
        </p:sp>
        <p:pic>
          <p:nvPicPr>
            <p:cNvPr id="18" name="Picture 13" descr="avi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04777">
              <a:off x="6323798" y="-44779"/>
              <a:ext cx="2124118" cy="2124503"/>
            </a:xfrm>
            <a:prstGeom prst="rect">
              <a:avLst/>
            </a:prstGeom>
          </p:spPr>
        </p:pic>
      </p:grpSp>
      <p:grpSp>
        <p:nvGrpSpPr>
          <p:cNvPr id="36867" name="Group 5"/>
          <p:cNvGrpSpPr>
            <a:grpSpLocks/>
          </p:cNvGrpSpPr>
          <p:nvPr/>
        </p:nvGrpSpPr>
        <p:grpSpPr bwMode="auto">
          <a:xfrm>
            <a:off x="1357313" y="1785938"/>
            <a:ext cx="4572000" cy="954087"/>
            <a:chOff x="2286000" y="3105835"/>
            <a:chExt cx="4572000" cy="954107"/>
          </a:xfrm>
        </p:grpSpPr>
        <p:sp>
          <p:nvSpPr>
            <p:cNvPr id="33805" name="Rectangle 2"/>
            <p:cNvSpPr>
              <a:spLocks noChangeArrowheads="1"/>
            </p:cNvSpPr>
            <p:nvPr/>
          </p:nvSpPr>
          <p:spPr bwMode="auto">
            <a:xfrm>
              <a:off x="2286000" y="3105835"/>
              <a:ext cx="4572000" cy="95410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ar-EG" sz="2800" b="1" dirty="0"/>
                <a:t>نقَلْ:ٌ شاحنةٌ لنقلِ السياراتِ يبلغُ وزنُها وهِيَ مُحمَّلةٌ 18243 </a:t>
              </a:r>
              <a:r>
                <a:rPr lang="ar-EG" sz="2800" b="1" dirty="0" err="1"/>
                <a:t>ك</a:t>
              </a:r>
              <a:r>
                <a:rPr lang="ar-SA" sz="2800" b="1" dirty="0"/>
                <a:t>ج</a:t>
              </a:r>
              <a:r>
                <a:rPr lang="ar-EG" sz="2800" b="1" dirty="0"/>
                <a:t>م.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rot="10800000">
              <a:off x="4356100" y="3890076"/>
              <a:ext cx="144462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683040"/>
            <a:ext cx="2643206" cy="168906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143125" y="3071813"/>
            <a:ext cx="6715125" cy="3429000"/>
            <a:chOff x="2285984" y="3071810"/>
            <a:chExt cx="6715172" cy="3429024"/>
          </a:xfrm>
        </p:grpSpPr>
        <p:sp>
          <p:nvSpPr>
            <p:cNvPr id="15" name="Vertical Scroll 14"/>
            <p:cNvSpPr/>
            <p:nvPr/>
          </p:nvSpPr>
          <p:spPr>
            <a:xfrm>
              <a:off x="2285984" y="3071810"/>
              <a:ext cx="6715172" cy="3429024"/>
            </a:xfrm>
            <a:prstGeom prst="verticalScroll">
              <a:avLst/>
            </a:prstGeom>
            <a:blipFill>
              <a:blip r:embed="rId7" cstate="print"/>
              <a:stretch>
                <a:fillRect l="-15000" t="-18000" r="-26000" b="-24000"/>
              </a:stretch>
            </a:blipFill>
            <a:ln w="79375">
              <a:solidFill>
                <a:schemeClr val="tx1"/>
              </a:solidFill>
            </a:ln>
            <a:effectLst>
              <a:innerShdw blurRad="1193800">
                <a:srgbClr val="00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89238" y="3929066"/>
              <a:ext cx="4656171" cy="5238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اُكتبِ العددَ 18243 بالصِّيغةِ التحليليةِ.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786711" y="3857627"/>
              <a:ext cx="642941" cy="571504"/>
            </a:xfrm>
            <a:prstGeom prst="ellipse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26</a:t>
              </a:r>
              <a:endParaRPr lang="ar-EG" sz="2000" dirty="0"/>
            </a:p>
          </p:txBody>
        </p:sp>
      </p:grp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643188" y="4857750"/>
            <a:ext cx="5657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الصِّيغةِ التحليليةِ </a:t>
            </a:r>
            <a:r>
              <a:rPr lang="ar-EG" sz="3600" b="1">
                <a:solidFill>
                  <a:srgbClr val="FF0000"/>
                </a:solidFill>
              </a:rPr>
              <a:t>3+40 +200+ 8000+10000</a:t>
            </a:r>
            <a:endParaRPr lang="ar-SA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blinds dir="vert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ُكتبِ العددَ 18243 بالصِّيغةِ التحليلي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+40 +200+ 8000+1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642910" y="0"/>
            <a:ext cx="8001056" cy="2124503"/>
            <a:chOff x="571472" y="-44779"/>
            <a:chExt cx="8001056" cy="2124503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7" name="Flowchart: Direct Access Storage 1"/>
            <p:cNvSpPr/>
            <p:nvPr/>
          </p:nvSpPr>
          <p:spPr>
            <a:xfrm>
              <a:off x="571472" y="357166"/>
              <a:ext cx="8001056" cy="1000132"/>
            </a:xfrm>
            <a:prstGeom prst="flowChartMagneticDrum">
              <a:avLst/>
            </a:prstGeom>
            <a:solidFill>
              <a:srgbClr val="80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مسألة من واقع الحياة</a:t>
              </a:r>
            </a:p>
          </p:txBody>
        </p:sp>
        <p:pic>
          <p:nvPicPr>
            <p:cNvPr id="18" name="Picture 13" descr="avio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04777">
              <a:off x="6323798" y="-44779"/>
              <a:ext cx="2124118" cy="2124503"/>
            </a:xfrm>
            <a:prstGeom prst="rect">
              <a:avLst/>
            </a:prstGeom>
          </p:spPr>
        </p:pic>
      </p:grpSp>
      <p:grpSp>
        <p:nvGrpSpPr>
          <p:cNvPr id="37891" name="Group 5"/>
          <p:cNvGrpSpPr>
            <a:grpSpLocks/>
          </p:cNvGrpSpPr>
          <p:nvPr/>
        </p:nvGrpSpPr>
        <p:grpSpPr bwMode="auto">
          <a:xfrm>
            <a:off x="1357313" y="1785938"/>
            <a:ext cx="4572000" cy="954087"/>
            <a:chOff x="2286000" y="3105835"/>
            <a:chExt cx="4572000" cy="954107"/>
          </a:xfrm>
        </p:grpSpPr>
        <p:sp>
          <p:nvSpPr>
            <p:cNvPr id="34829" name="Rectangle 2"/>
            <p:cNvSpPr>
              <a:spLocks noChangeArrowheads="1"/>
            </p:cNvSpPr>
            <p:nvPr/>
          </p:nvSpPr>
          <p:spPr bwMode="auto">
            <a:xfrm>
              <a:off x="2286000" y="3105835"/>
              <a:ext cx="4572000" cy="954107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ar-EG" sz="2800" b="1" dirty="0"/>
                <a:t>نقَلْ:ٌ شاحنةٌ لنقلِ السياراتِ يبلغُ وزنُها وهِيَ مُحمَّلةٌ 18243 كجم.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rot="10800000">
              <a:off x="4356100" y="3890076"/>
              <a:ext cx="144462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3683040"/>
            <a:ext cx="2643206" cy="168906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143125" y="3071813"/>
            <a:ext cx="6715125" cy="3429000"/>
            <a:chOff x="2285984" y="3071810"/>
            <a:chExt cx="6715172" cy="3429024"/>
          </a:xfrm>
        </p:grpSpPr>
        <p:sp>
          <p:nvSpPr>
            <p:cNvPr id="15" name="Vertical Scroll 14"/>
            <p:cNvSpPr/>
            <p:nvPr/>
          </p:nvSpPr>
          <p:spPr>
            <a:xfrm>
              <a:off x="2285984" y="3071810"/>
              <a:ext cx="6715172" cy="3429024"/>
            </a:xfrm>
            <a:prstGeom prst="verticalScroll">
              <a:avLst/>
            </a:prstGeom>
            <a:blipFill>
              <a:blip r:embed="rId8" cstate="print"/>
              <a:stretch>
                <a:fillRect l="-15000" t="-18000" r="-26000" b="-24000"/>
              </a:stretch>
            </a:blipFill>
            <a:ln w="79375">
              <a:solidFill>
                <a:schemeClr val="tx1"/>
              </a:solidFill>
            </a:ln>
            <a:effectLst>
              <a:innerShdw blurRad="1193800">
                <a:srgbClr val="00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14612" y="3500438"/>
              <a:ext cx="5072099" cy="9540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800" b="1" dirty="0">
                  <a:latin typeface="+mn-lt"/>
                  <a:cs typeface="+mn-cs"/>
                </a:rPr>
                <a:t>إذا كانَ وزنُ الشاحنةِ وهيَ فارغةٌ 5000 </a:t>
              </a:r>
              <a:r>
                <a:rPr lang="ar-EG" sz="2800" b="1" dirty="0" err="1">
                  <a:latin typeface="+mn-lt"/>
                  <a:cs typeface="+mn-cs"/>
                </a:rPr>
                <a:t>ك</a:t>
              </a:r>
              <a:r>
                <a:rPr lang="ar-SA" sz="2800" b="1" dirty="0">
                  <a:latin typeface="+mn-lt"/>
                  <a:cs typeface="+mn-cs"/>
                </a:rPr>
                <a:t>ج</a:t>
              </a:r>
              <a:r>
                <a:rPr lang="ar-EG" sz="2800" b="1" dirty="0">
                  <a:latin typeface="+mn-lt"/>
                  <a:cs typeface="+mn-cs"/>
                </a:rPr>
                <a:t>م. فاكتبْ وزنَ الحُمولةِ بالصِّيغةِ اللَّفظِيَّةِ.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929587" y="3571875"/>
              <a:ext cx="642941" cy="571504"/>
            </a:xfrm>
            <a:prstGeom prst="ellipse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000" dirty="0"/>
                <a:t>27</a:t>
              </a:r>
              <a:endParaRPr lang="ar-EG" sz="2000" dirty="0"/>
            </a:p>
          </p:txBody>
        </p:sp>
      </p:grp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643188" y="4500563"/>
            <a:ext cx="56578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800" b="1">
                <a:solidFill>
                  <a:srgbClr val="FF0000"/>
                </a:solidFill>
              </a:rPr>
              <a:t>وزن الحمولة = 18243 – 5000 = 13243كم</a:t>
            </a:r>
            <a:endParaRPr lang="en-US" sz="2800">
              <a:solidFill>
                <a:srgbClr val="FF0000"/>
              </a:solidFill>
            </a:endParaRPr>
          </a:p>
          <a:p>
            <a:pPr algn="r" rtl="1"/>
            <a:r>
              <a:rPr lang="ar-EG" sz="2800" b="1">
                <a:solidFill>
                  <a:srgbClr val="0000FF"/>
                </a:solidFill>
              </a:rPr>
              <a:t>الصيغة اللفظية: </a:t>
            </a:r>
            <a:r>
              <a:rPr lang="ar-EG" sz="2800" b="1">
                <a:solidFill>
                  <a:srgbClr val="FF0000"/>
                </a:solidFill>
              </a:rPr>
              <a:t>ثلاثة عشر ألفاً ومائتان وثلاثة وأربعون.</a:t>
            </a:r>
            <a:endParaRPr lang="ar-SA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blinds dir="vert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َ وزنُ الشاحنةِ وهيَ فارغةٌ 5000 كج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زن الحمولة = 18243 – 5000 = 13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 ثلاثة عشر ألفا ومائتان وثلاثة وأر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285852" y="285728"/>
            <a:ext cx="7358114" cy="1428760"/>
          </a:xfrm>
          <a:prstGeom prst="leftRightArrow">
            <a:avLst>
              <a:gd name="adj1" fmla="val 74348"/>
              <a:gd name="adj2" fmla="val 38696"/>
            </a:avLst>
          </a:prstGeom>
          <a:solidFill>
            <a:srgbClr val="996600"/>
          </a:solidFill>
          <a:ln>
            <a:solidFill>
              <a:schemeClr val="tx1"/>
            </a:solidFill>
          </a:ln>
          <a:effectLst>
            <a:innerShdw blurRad="812800">
              <a:srgbClr val="FF0000"/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</a:rPr>
              <a:t>مسائل مهارات التفكير العُليا</a:t>
            </a:r>
          </a:p>
        </p:txBody>
      </p:sp>
      <p:sp>
        <p:nvSpPr>
          <p:cNvPr id="6" name="Flowchart: Terminator 5"/>
          <p:cNvSpPr/>
          <p:nvPr/>
        </p:nvSpPr>
        <p:spPr bwMode="auto">
          <a:xfrm rot="16200000">
            <a:off x="2714625" y="285750"/>
            <a:ext cx="2643188" cy="6929438"/>
          </a:xfrm>
          <a:prstGeom prst="flowChartTerminator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857250" y="2643188"/>
            <a:ext cx="6429375" cy="23082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+mn-lt"/>
                <a:cs typeface="+mn-cs"/>
              </a:rPr>
              <a:t>مسألة مفتوحة: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n-cs"/>
              </a:rPr>
              <a:t> </a:t>
            </a:r>
            <a:r>
              <a:rPr lang="ar-EG" sz="3200" b="1" dirty="0">
                <a:latin typeface="+mn-lt"/>
                <a:cs typeface="+mn-cs"/>
              </a:rPr>
              <a:t>أكتب عدداً من ست منازل</a:t>
            </a:r>
            <a:r>
              <a:rPr lang="ar-SA" sz="3200" b="1" dirty="0">
                <a:latin typeface="+mn-lt"/>
                <a:cs typeface="+mn-cs"/>
              </a:rPr>
              <a:t>,</a:t>
            </a:r>
            <a:r>
              <a:rPr lang="ar-EG" sz="3200" b="1" dirty="0">
                <a:latin typeface="+mn-lt"/>
                <a:cs typeface="+mn-cs"/>
              </a:rPr>
              <a:t> بحيث يكون الرقم 9 في منزلة المئات, والرقم 6 في منزلة مئات الألوف.</a:t>
            </a:r>
          </a:p>
        </p:txBody>
      </p:sp>
      <p:sp>
        <p:nvSpPr>
          <p:cNvPr id="5" name="Oval 4"/>
          <p:cNvSpPr/>
          <p:nvPr/>
        </p:nvSpPr>
        <p:spPr>
          <a:xfrm>
            <a:off x="7715250" y="2928938"/>
            <a:ext cx="1071563" cy="92868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solidFill>
                  <a:schemeClr val="tx1"/>
                </a:solidFill>
              </a:rPr>
              <a:t>28</a:t>
            </a:r>
            <a:endParaRPr lang="ar-EG" sz="4000" dirty="0">
              <a:solidFill>
                <a:schemeClr val="tx1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524250" y="5384800"/>
            <a:ext cx="2262188" cy="8302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4800" b="1" dirty="0"/>
              <a:t>600900</a:t>
            </a:r>
            <a:endParaRPr lang="ar-SA" sz="4800" dirty="0"/>
          </a:p>
        </p:txBody>
      </p:sp>
    </p:spTree>
  </p:cSld>
  <p:clrMapOvr>
    <a:masterClrMapping/>
  </p:clrMapOvr>
  <p:transition>
    <p:cover dir="l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ُ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ألة مفتو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كتب عدداً من ست منازل, بحيث يكون الرق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00900 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allAtOnce"/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8338" y="1430338"/>
            <a:ext cx="6962775" cy="3433762"/>
            <a:chOff x="679917" y="2531119"/>
            <a:chExt cx="6961923" cy="3434801"/>
          </a:xfrm>
        </p:grpSpPr>
        <p:sp>
          <p:nvSpPr>
            <p:cNvPr id="7" name="Cloud Callout 6"/>
            <p:cNvSpPr/>
            <p:nvPr/>
          </p:nvSpPr>
          <p:spPr>
            <a:xfrm rot="11082984">
              <a:off x="679917" y="2531119"/>
              <a:ext cx="6961923" cy="3434801"/>
            </a:xfrm>
            <a:prstGeom prst="cloudCallout">
              <a:avLst>
                <a:gd name="adj1" fmla="val -40216"/>
                <a:gd name="adj2" fmla="val 74311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innerShdw blurRad="939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571983" y="3213951"/>
              <a:ext cx="4857156" cy="25550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atin typeface="+mn-lt"/>
                  <a:cs typeface="+mn-cs"/>
                </a:rPr>
                <a:t>كيفَ تتغيَّرُ القِيمةُ المنزِليَّةُ للرَّقمِ 4 في العددِ 694213</a:t>
              </a:r>
              <a:r>
                <a:rPr lang="ar-SA" sz="4000" b="1" dirty="0">
                  <a:latin typeface="+mn-lt"/>
                  <a:cs typeface="+mn-cs"/>
                </a:rPr>
                <a:t>,</a:t>
              </a:r>
              <a:r>
                <a:rPr lang="ar-EG" sz="4000" b="1" dirty="0">
                  <a:latin typeface="+mn-lt"/>
                  <a:cs typeface="+mn-cs"/>
                </a:rPr>
                <a:t> إذَا حرَّكتَهُ إلى منزلةِ العشرَاتِ</a:t>
              </a:r>
              <a:r>
                <a:rPr lang="ar-SA" sz="4000" b="1" dirty="0">
                  <a:latin typeface="+mn-lt"/>
                  <a:cs typeface="+mn-cs"/>
                </a:rPr>
                <a:t>؟</a:t>
              </a:r>
              <a:endParaRPr lang="ar-EG" sz="4000" b="1" dirty="0">
                <a:latin typeface="+mn-lt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6715125" y="857250"/>
            <a:ext cx="1000125" cy="78581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/>
              <a:t>29</a:t>
            </a:r>
            <a:endParaRPr lang="ar-EG" sz="3600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286250" y="214313"/>
            <a:ext cx="2465388" cy="2000250"/>
            <a:chOff x="6000760" y="0"/>
            <a:chExt cx="2679290" cy="2679290"/>
          </a:xfrm>
        </p:grpSpPr>
        <p:pic>
          <p:nvPicPr>
            <p:cNvPr id="39942" name="Picture 1" descr="anotacion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00760" y="0"/>
              <a:ext cx="2679290" cy="2679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3" name="TextBox 4"/>
            <p:cNvSpPr txBox="1">
              <a:spLocks noChangeArrowheads="1"/>
            </p:cNvSpPr>
            <p:nvPr/>
          </p:nvSpPr>
          <p:spPr bwMode="auto">
            <a:xfrm rot="-575304">
              <a:off x="6044446" y="1145172"/>
              <a:ext cx="178595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4800" b="1">
                  <a:latin typeface="Calibri" pitchFamily="34" charset="0"/>
                </a:rPr>
                <a:t>أكتب</a:t>
              </a:r>
            </a:p>
          </p:txBody>
        </p:sp>
      </p:grp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85750" y="4929188"/>
            <a:ext cx="8572500" cy="1570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EG" sz="3200" b="1" dirty="0"/>
              <a:t>القيمة المنزلية للرقم 4 في العدد 69</a:t>
            </a:r>
            <a:r>
              <a:rPr lang="ar-EG" sz="3200" b="1" u="sng" dirty="0"/>
              <a:t>4</a:t>
            </a:r>
            <a:r>
              <a:rPr lang="ar-EG" sz="3200" b="1" dirty="0"/>
              <a:t>213 هي 4000</a:t>
            </a:r>
            <a:endParaRPr lang="en-US" sz="3200" dirty="0"/>
          </a:p>
          <a:p>
            <a:pPr algn="r" rtl="1">
              <a:defRPr/>
            </a:pPr>
            <a:r>
              <a:rPr lang="ar-EG" sz="3200" b="1" dirty="0"/>
              <a:t>أما إذا حركنا العدد 4 إلى منزلة العشرات 6921</a:t>
            </a:r>
            <a:r>
              <a:rPr lang="ar-EG" sz="3200" b="1" u="sng" dirty="0"/>
              <a:t>4</a:t>
            </a:r>
            <a:r>
              <a:rPr lang="ar-EG" sz="3200" b="1" dirty="0"/>
              <a:t>3 فإن قيمته ستكون 40</a:t>
            </a:r>
            <a:endParaRPr lang="en-US" sz="3200" dirty="0"/>
          </a:p>
        </p:txBody>
      </p:sp>
    </p:spTree>
  </p:cSld>
  <p:clrMapOvr>
    <a:masterClrMapping/>
  </p:clrMapOvr>
  <p:transition>
    <p:split orient="vert" dir="in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َ تتغيَّرُ القِيمةُ المنزِليَّةُ للرَّقمِ 4 في العد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َ تتغيَّرُ القِيمةُ المنزِليَّةُ للرَّقمِ 4 في العد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94213 القيمة المنزلية للعدد 4 = 4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92143 فإن قيمته ست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57250" y="2214563"/>
            <a:ext cx="6858000" cy="1714500"/>
            <a:chOff x="857225" y="2214554"/>
            <a:chExt cx="6858048" cy="1714512"/>
          </a:xfrm>
        </p:grpSpPr>
        <p:sp>
          <p:nvSpPr>
            <p:cNvPr id="12" name="Trapezoid 11"/>
            <p:cNvSpPr/>
            <p:nvPr/>
          </p:nvSpPr>
          <p:spPr>
            <a:xfrm rot="10800000">
              <a:off x="857225" y="2214554"/>
              <a:ext cx="6858048" cy="1714512"/>
            </a:xfrm>
            <a:prstGeom prst="trapezoid">
              <a:avLst/>
            </a:prstGeom>
            <a:blipFill dpi="0" rotWithShape="1">
              <a:blip r:embed="rId6"/>
              <a:srcRect/>
              <a:stretch>
                <a:fillRect l="-15000" t="-18000" r="-26000" b="-24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rgbClr val="FFFF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00101" y="2285991"/>
              <a:ext cx="6143668" cy="157004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latin typeface="+mn-lt"/>
                  <a:cs typeface="+mn-cs"/>
                </a:rPr>
                <a:t>يَكفِي قلمَا رَصاصٍ لرسمِ خطٍّ طولُه 112630</a:t>
              </a:r>
            </a:p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>
                  <a:latin typeface="+mn-lt"/>
                  <a:cs typeface="+mn-cs"/>
                </a:rPr>
                <a:t>متراً. هلْ تَعرفُ القِيمةَ المنزِليَّةَ لكلِّ رقْمٍ في العددِ 112630؟</a:t>
              </a:r>
            </a:p>
          </p:txBody>
        </p:sp>
      </p:grpSp>
      <p:pic>
        <p:nvPicPr>
          <p:cNvPr id="6" name="Picture 5" descr="25%20(247)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5" y="4214813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348288" y="304800"/>
            <a:ext cx="2724150" cy="1371600"/>
            <a:chOff x="5347502" y="304324"/>
            <a:chExt cx="2724960" cy="1371600"/>
          </a:xfrm>
        </p:grpSpPr>
        <p:grpSp>
          <p:nvGrpSpPr>
            <p:cNvPr id="5125" name="Group 8"/>
            <p:cNvGrpSpPr>
              <a:grpSpLocks/>
            </p:cNvGrpSpPr>
            <p:nvPr/>
          </p:nvGrpSpPr>
          <p:grpSpPr bwMode="auto">
            <a:xfrm>
              <a:off x="5500694" y="571480"/>
              <a:ext cx="2571768" cy="1015663"/>
              <a:chOff x="5500694" y="571480"/>
              <a:chExt cx="2571768" cy="1015663"/>
            </a:xfrm>
          </p:grpSpPr>
          <p:sp>
            <p:nvSpPr>
              <p:cNvPr id="7" name="Flowchart: Terminator 6"/>
              <p:cNvSpPr/>
              <p:nvPr/>
            </p:nvSpPr>
            <p:spPr>
              <a:xfrm>
                <a:off x="5500694" y="571480"/>
                <a:ext cx="2571768" cy="1000132"/>
              </a:xfrm>
              <a:prstGeom prst="flowChartTerminator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42865" y="571024"/>
                <a:ext cx="2000844" cy="1016000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b="1" dirty="0">
                    <a:solidFill>
                      <a:srgbClr val="FFFF00"/>
                    </a:solidFill>
                    <a:latin typeface="+mn-lt"/>
                    <a:cs typeface="+mn-cs"/>
                  </a:rPr>
                  <a:t>استعد</a:t>
                </a:r>
              </a:p>
            </p:txBody>
          </p:sp>
        </p:grpSp>
        <p:pic>
          <p:nvPicPr>
            <p:cNvPr id="5126" name="Picture 9" descr="Pink_arrow.gi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202067">
              <a:off x="5004602" y="647224"/>
              <a:ext cx="13716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amond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ysterpe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َكفِي قلمَا رَصاصٍ لرسمِ خطٍّ طولُ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1285875" y="571500"/>
            <a:ext cx="6143625" cy="56435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2" name="TextBox 1"/>
          <p:cNvSpPr txBox="1"/>
          <p:nvPr/>
        </p:nvSpPr>
        <p:spPr>
          <a:xfrm>
            <a:off x="1643063" y="928688"/>
            <a:ext cx="5357812" cy="507841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n-cs"/>
              </a:rPr>
              <a:t>تُستعملُ </a:t>
            </a:r>
            <a:r>
              <a:rPr lang="ar-EG" sz="3600" b="1" dirty="0">
                <a:solidFill>
                  <a:srgbClr val="0000FF"/>
                </a:solidFill>
                <a:latin typeface="+mn-lt"/>
                <a:cs typeface="+mn-cs"/>
              </a:rPr>
              <a:t>الأرقامُ</a:t>
            </a:r>
            <a:r>
              <a:rPr lang="ar-EG" sz="3600" b="1" dirty="0">
                <a:latin typeface="+mn-lt"/>
                <a:cs typeface="+mn-cs"/>
              </a:rPr>
              <a:t> 0 , 1 , 2 , 3 , 4 , 5 , 6 , 7 , 8 , 9 لكتابة الأعداد. ويوضح جدولُ المنازلِ </a:t>
            </a:r>
            <a:r>
              <a:rPr lang="ar-EG" sz="3600" b="1" dirty="0">
                <a:solidFill>
                  <a:srgbClr val="0000FF"/>
                </a:solidFill>
                <a:latin typeface="+mn-lt"/>
                <a:cs typeface="+mn-cs"/>
              </a:rPr>
              <a:t>القِيمةَ المنزِليَّةَ </a:t>
            </a:r>
            <a:r>
              <a:rPr lang="ar-EG" sz="3600" b="1" dirty="0">
                <a:latin typeface="+mn-lt"/>
                <a:cs typeface="+mn-cs"/>
              </a:rPr>
              <a:t>لكلِّ رقْم في العددِ.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b="1" dirty="0">
              <a:latin typeface="+mn-lt"/>
              <a:cs typeface="+mn-cs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n-cs"/>
              </a:rPr>
              <a:t>وحتَّى نُسهِّلَ قراءةَ العددِ، فإِنَّنا نُجزِّئُ أرقامَهُ مِن اليمينِ إلى اليسارِ، وَنجعلُ كلَّ ثلاثةِ أرقامٍ معًا لتشكِّلَ ما يُسمَّى </a:t>
            </a:r>
            <a:r>
              <a:rPr lang="ar-EG" sz="3600" b="1" dirty="0">
                <a:solidFill>
                  <a:srgbClr val="0000FF"/>
                </a:solidFill>
                <a:latin typeface="+mn-lt"/>
                <a:cs typeface="+mn-cs"/>
              </a:rPr>
              <a:t>دورة </a:t>
            </a: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الأعداد</a:t>
            </a:r>
            <a:r>
              <a:rPr lang="ar-EG" sz="3600" b="1" dirty="0"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>
    <p:split orient="vert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ُستعملُ الأرقام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حتَّى نُسهِّلَ قراءةَ العد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4316" y="1428735"/>
          <a:ext cx="8643996" cy="3714777"/>
        </p:xfrm>
        <a:graphic>
          <a:graphicData uri="http://schemas.openxmlformats.org/drawingml/2006/table">
            <a:tbl>
              <a:tblPr rtl="1" firstRow="1" bandRow="1">
                <a:effectLst/>
                <a:tableStyleId>{5C22544A-7EE6-4342-B048-85BDC9FD1C3A}</a:tableStyleId>
              </a:tblPr>
              <a:tblGrid>
                <a:gridCol w="1440666"/>
                <a:gridCol w="1440666"/>
                <a:gridCol w="1440666"/>
                <a:gridCol w="1440666"/>
                <a:gridCol w="1440666"/>
                <a:gridCol w="1440666"/>
              </a:tblGrid>
              <a:tr h="1238259">
                <a:tc gridSpan="3"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572125" y="1714500"/>
            <a:ext cx="2355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>
                <a:solidFill>
                  <a:srgbClr val="FFFFFF"/>
                </a:solidFill>
              </a:rPr>
              <a:t>دورةُ ال</a:t>
            </a:r>
            <a:r>
              <a:rPr lang="ar-SA" sz="3600" b="1">
                <a:solidFill>
                  <a:srgbClr val="FFFFFF"/>
                </a:solidFill>
              </a:rPr>
              <a:t>وا</a:t>
            </a:r>
            <a:r>
              <a:rPr lang="ar-EG" sz="3600" b="1">
                <a:solidFill>
                  <a:srgbClr val="FFFFFF"/>
                </a:solidFill>
              </a:rPr>
              <a:t>حدِ</a:t>
            </a:r>
            <a:r>
              <a:rPr lang="ar-SA" sz="3600" b="1">
                <a:solidFill>
                  <a:srgbClr val="FFFFFF"/>
                </a:solidFill>
              </a:rPr>
              <a:t>ات</a:t>
            </a:r>
            <a:endParaRPr lang="ar-EG" sz="3600" b="1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357313" y="1714500"/>
            <a:ext cx="2030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>
                <a:solidFill>
                  <a:srgbClr val="FFFFFF"/>
                </a:solidFill>
              </a:rPr>
              <a:t>دورةُ الألوفِ</a:t>
            </a:r>
            <a:endParaRPr lang="ar-EG" sz="3600" b="1"/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7786688" y="3000375"/>
            <a:ext cx="80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آحاد</a:t>
            </a: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024563" y="3000375"/>
            <a:ext cx="1316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عشرات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868863" y="3000375"/>
            <a:ext cx="909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مئات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3409950" y="3000375"/>
            <a:ext cx="804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آحاد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685925" y="3000375"/>
            <a:ext cx="1314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عشرات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439738" y="3000375"/>
            <a:ext cx="909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0000FF"/>
                </a:solidFill>
              </a:rPr>
              <a:t>مئات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727950" y="4143375"/>
            <a:ext cx="571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0 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6370638" y="4143375"/>
            <a:ext cx="571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/>
              <a:t>3 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214938" y="4143375"/>
            <a:ext cx="44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/>
              <a:t>6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3500438" y="4143375"/>
            <a:ext cx="44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/>
              <a:t>2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143125" y="4143375"/>
            <a:ext cx="44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/>
              <a:t>1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571500" y="4143375"/>
            <a:ext cx="44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/>
              <a:t>1</a:t>
            </a:r>
          </a:p>
        </p:txBody>
      </p:sp>
    </p:spTree>
  </p:cSld>
  <p:clrMapOvr>
    <a:masterClrMapping/>
  </p:clrMapOvr>
  <p:transition>
    <p:pull dir="rd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ورةُ الواحدِ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دورةُ الألو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آح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5857884" y="142852"/>
            <a:ext cx="3214710" cy="1214446"/>
          </a:xfrm>
          <a:prstGeom prst="irregularSeal2">
            <a:avLst/>
          </a:prstGeom>
          <a:gradFill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16200000" scaled="1"/>
          </a:gradFill>
          <a:ln w="57150">
            <a:solidFill>
              <a:schemeClr val="tx1"/>
            </a:solidFill>
          </a:ln>
          <a:effectLst>
            <a:innerShdw blurRad="533400">
              <a:srgbClr val="0000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مثال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214313" y="785813"/>
            <a:ext cx="5715000" cy="642937"/>
          </a:xfrm>
          <a:prstGeom prst="flowChartTerminator">
            <a:avLst/>
          </a:prstGeom>
          <a:solidFill>
            <a:srgbClr val="FF00FF"/>
          </a:solidFill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تحديدُ القِيمةِ المنزِليَّةِ لرقمٍ في عددٍ</a:t>
            </a:r>
          </a:p>
        </p:txBody>
      </p:sp>
      <p:grpSp>
        <p:nvGrpSpPr>
          <p:cNvPr id="4" name="Group 10"/>
          <p:cNvGrpSpPr/>
          <p:nvPr/>
        </p:nvGrpSpPr>
        <p:grpSpPr>
          <a:xfrm rot="21079653">
            <a:off x="5786446" y="3857628"/>
            <a:ext cx="3009920" cy="938218"/>
            <a:chOff x="5857884" y="3500438"/>
            <a:chExt cx="3009920" cy="938218"/>
          </a:xfr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effectLst>
            <a:reflection blurRad="6350" stA="52000" endA="300" endPos="35000" dir="5400000" sy="-100000" algn="bl" rotWithShape="0"/>
          </a:effectLst>
        </p:grpSpPr>
        <p:sp>
          <p:nvSpPr>
            <p:cNvPr id="10" name="Flowchart: Stored Data 9"/>
            <p:cNvSpPr/>
            <p:nvPr/>
          </p:nvSpPr>
          <p:spPr>
            <a:xfrm>
              <a:off x="6010284" y="3724276"/>
              <a:ext cx="2857520" cy="714380"/>
            </a:xfrm>
            <a:prstGeom prst="flowChartOnlineStorage">
              <a:avLst/>
            </a:prstGeom>
            <a:solidFill>
              <a:srgbClr val="003300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 dirty="0"/>
            </a:p>
          </p:txBody>
        </p:sp>
        <p:sp>
          <p:nvSpPr>
            <p:cNvPr id="6" name="Flowchart: Stored Data 5"/>
            <p:cNvSpPr/>
            <p:nvPr/>
          </p:nvSpPr>
          <p:spPr>
            <a:xfrm>
              <a:off x="5857884" y="3500438"/>
              <a:ext cx="2857520" cy="714380"/>
            </a:xfrm>
            <a:prstGeom prst="flowChartOnlineStorage">
              <a:avLst/>
            </a:prstGeom>
            <a:grp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/>
                <a:t>الخْطُوْةَ 1:</a:t>
              </a:r>
            </a:p>
          </p:txBody>
        </p:sp>
      </p:grpSp>
      <p:pic>
        <p:nvPicPr>
          <p:cNvPr id="8" name="Picture 7" descr="8ar02a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364930">
            <a:off x="4654550" y="3232151"/>
            <a:ext cx="17303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00063" y="5072063"/>
            <a:ext cx="5286375" cy="857250"/>
            <a:chOff x="571472" y="4500570"/>
            <a:chExt cx="5286412" cy="857256"/>
          </a:xfrm>
        </p:grpSpPr>
        <p:sp>
          <p:nvSpPr>
            <p:cNvPr id="16" name="Wave 15"/>
            <p:cNvSpPr/>
            <p:nvPr/>
          </p:nvSpPr>
          <p:spPr>
            <a:xfrm rot="5400000">
              <a:off x="2786051" y="2285991"/>
              <a:ext cx="857256" cy="5286412"/>
            </a:xfrm>
            <a:prstGeom prst="wave">
              <a:avLst>
                <a:gd name="adj1" fmla="val 2328"/>
                <a:gd name="adj2" fmla="val 0"/>
              </a:avLst>
            </a:prstGeom>
            <a:solidFill>
              <a:srgbClr val="0066FF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214" name="Rectangle 8"/>
            <p:cNvSpPr>
              <a:spLocks noChangeArrowheads="1"/>
            </p:cNvSpPr>
            <p:nvPr/>
          </p:nvSpPr>
          <p:spPr bwMode="auto">
            <a:xfrm>
              <a:off x="928662" y="4643446"/>
              <a:ext cx="44775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EG" sz="3600" b="1">
                  <a:latin typeface="Calibri" pitchFamily="34" charset="0"/>
                </a:rPr>
                <a:t>اُكتبِ العددَ في جدولِ المنازلِ.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85750" y="1714500"/>
            <a:ext cx="6500813" cy="857250"/>
            <a:chOff x="285720" y="1714488"/>
            <a:chExt cx="6500858" cy="857256"/>
          </a:xfrm>
        </p:grpSpPr>
        <p:sp>
          <p:nvSpPr>
            <p:cNvPr id="15" name="Rounded Rectangle 14"/>
            <p:cNvSpPr/>
            <p:nvPr/>
          </p:nvSpPr>
          <p:spPr>
            <a:xfrm>
              <a:off x="285720" y="1714488"/>
              <a:ext cx="6500858" cy="857256"/>
            </a:xfrm>
            <a:prstGeom prst="roundRect">
              <a:avLst/>
            </a:prstGeom>
            <a:solidFill>
              <a:srgbClr val="00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8210" name="Group 13"/>
            <p:cNvGrpSpPr>
              <a:grpSpLocks/>
            </p:cNvGrpSpPr>
            <p:nvPr/>
          </p:nvGrpSpPr>
          <p:grpSpPr bwMode="auto">
            <a:xfrm>
              <a:off x="334659" y="1928802"/>
              <a:ext cx="6237605" cy="461665"/>
              <a:chOff x="334659" y="1967203"/>
              <a:chExt cx="6237605" cy="461665"/>
            </a:xfrm>
          </p:grpSpPr>
          <p:sp>
            <p:nvSpPr>
              <p:cNvPr id="8211" name="Rectangle 4"/>
              <p:cNvSpPr>
                <a:spLocks noChangeArrowheads="1"/>
              </p:cNvSpPr>
              <p:nvPr/>
            </p:nvSpPr>
            <p:spPr bwMode="auto">
              <a:xfrm>
                <a:off x="334659" y="1967203"/>
                <a:ext cx="623760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ar-EG" sz="2400" b="1">
                    <a:latin typeface="Calibri" pitchFamily="34" charset="0"/>
                  </a:rPr>
                  <a:t>اُكتبْ القِيمةَ المنزِليَّةَ للرَّقمِ الَّذي تحتَهُ خطٌّ في العددِ 112630</a:t>
                </a:r>
                <a:endParaRPr lang="ar-EG" sz="2400">
                  <a:latin typeface="Calibri" pitchFamily="34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10800000">
                <a:off x="857224" y="2286293"/>
                <a:ext cx="14287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7358063" y="1643063"/>
            <a:ext cx="714375" cy="1395412"/>
            <a:chOff x="7929586" y="3071810"/>
            <a:chExt cx="714380" cy="1394861"/>
          </a:xfrm>
        </p:grpSpPr>
        <p:grpSp>
          <p:nvGrpSpPr>
            <p:cNvPr id="8203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26" name="Curved Down Arrow 25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/>
              </a:p>
            </p:txBody>
          </p:sp>
        </p:grpSp>
        <p:grpSp>
          <p:nvGrpSpPr>
            <p:cNvPr id="8204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24" name="Curved Down Arrow 23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072462" y="2143116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/>
                  <a:t>1</a:t>
                </a:r>
              </a:p>
            </p:txBody>
          </p:sp>
        </p:grpSp>
      </p:grpSp>
    </p:spTree>
  </p:cSld>
  <p:clrMapOvr>
    <a:masterClrMapping/>
  </p:clrMapOvr>
  <p:transition>
    <p:pull dir="u"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ديدُ القِيمةِ المنزِليَّةِ لرقمٍ في عدد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14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ُكتبْ القِيمةَ المنزِليَّةَ للرَّقمِ الَّذي تحتَهُ خطٌّ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usic_Last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خْطُوْةَ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ُكتبِ العددَ في جدولِ المنازل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5722" y="1214422"/>
          <a:ext cx="8643996" cy="37147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40666"/>
                <a:gridCol w="1440666"/>
                <a:gridCol w="1440666"/>
                <a:gridCol w="1440666"/>
                <a:gridCol w="1440666"/>
                <a:gridCol w="1440666"/>
              </a:tblGrid>
              <a:tr h="1238259">
                <a:tc gridSpan="3">
                  <a:txBody>
                    <a:bodyPr/>
                    <a:lstStyle/>
                    <a:p>
                      <a:pPr algn="ctr" rtl="1"/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دورةُ </a:t>
                      </a:r>
                      <a:r>
                        <a:rPr lang="ar-EG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ال</a:t>
                      </a:r>
                      <a:r>
                        <a:rPr lang="ar-SA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وا</a:t>
                      </a:r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حدِ</a:t>
                      </a:r>
                      <a:r>
                        <a:rPr lang="ar-SA" sz="4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ات</a:t>
                      </a:r>
                      <a:endParaRPr lang="ar-EG" sz="40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EG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دورةُ الألوفِ</a:t>
                      </a:r>
                      <a:endParaRPr lang="ar-EG" sz="4000" dirty="0"/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آحاد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عشرات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مئات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chemeClr val="bg1"/>
                          </a:solidFill>
                        </a:rPr>
                        <a:t>آحاد</a:t>
                      </a:r>
                      <a:endParaRPr lang="ar-EG" sz="4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عشرات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00FF00"/>
                          </a:solidFill>
                        </a:rPr>
                        <a:t>مئات</a:t>
                      </a:r>
                      <a:endParaRPr lang="ar-EG" sz="40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</a:tr>
              <a:tr h="1238259"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0 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3</a:t>
                      </a:r>
                      <a:r>
                        <a:rPr lang="ar-EG" sz="4000" baseline="0" dirty="0" smtClean="0">
                          <a:solidFill>
                            <a:srgbClr val="00FF00"/>
                          </a:solidFill>
                        </a:rPr>
                        <a:t> 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6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ar-EG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1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>
                          <a:solidFill>
                            <a:srgbClr val="00FF00"/>
                          </a:solidFill>
                        </a:rPr>
                        <a:t>1</a:t>
                      </a:r>
                      <a:endParaRPr lang="ar-EG" sz="4000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6600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newsflash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 rot="220775">
            <a:off x="500063" y="3571883"/>
            <a:ext cx="8286750" cy="928687"/>
            <a:chOff x="500034" y="1928802"/>
            <a:chExt cx="8286808" cy="92869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4" name="Wave 13"/>
            <p:cNvSpPr/>
            <p:nvPr/>
          </p:nvSpPr>
          <p:spPr>
            <a:xfrm rot="5400000">
              <a:off x="4179090" y="-1750254"/>
              <a:ext cx="928694" cy="8286808"/>
            </a:xfrm>
            <a:prstGeom prst="wave">
              <a:avLst>
                <a:gd name="adj1" fmla="val 2328"/>
                <a:gd name="adj2" fmla="val 0"/>
              </a:avLst>
            </a:prstGeom>
            <a:gradFill flip="none" rotWithShape="1">
              <a:gsLst>
                <a:gs pos="0">
                  <a:srgbClr val="6600CC"/>
                </a:gs>
                <a:gs pos="50000">
                  <a:schemeClr val="bg1"/>
                </a:gs>
                <a:gs pos="100000">
                  <a:srgbClr val="800080"/>
                </a:gs>
              </a:gsLst>
              <a:lin ang="13500000" scaled="1"/>
              <a:tileRect/>
            </a:gra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857224" y="2071678"/>
              <a:ext cx="7552802" cy="584775"/>
              <a:chOff x="857224" y="2071678"/>
              <a:chExt cx="7552802" cy="584775"/>
            </a:xfrm>
          </p:grpSpPr>
          <p:sp>
            <p:nvSpPr>
              <p:cNvPr id="10252" name="Rectangle 2"/>
              <p:cNvSpPr>
                <a:spLocks noChangeArrowheads="1"/>
              </p:cNvSpPr>
              <p:nvPr/>
            </p:nvSpPr>
            <p:spPr bwMode="auto">
              <a:xfrm>
                <a:off x="857224" y="2071678"/>
                <a:ext cx="755280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ar-EG" sz="3200" b="1">
                    <a:latin typeface="Calibri" pitchFamily="34" charset="0"/>
                  </a:rPr>
                  <a:t>حدِّدِ العَمودَ الَّذي يقعُ فيهِ الرَّقمُ 2، ثُمَّ ارسم       حولَهُ.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2071670" y="2143115"/>
                <a:ext cx="571504" cy="50006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grpSp>
        <p:nvGrpSpPr>
          <p:cNvPr id="5" name="Group 7"/>
          <p:cNvGrpSpPr/>
          <p:nvPr/>
        </p:nvGrpSpPr>
        <p:grpSpPr>
          <a:xfrm rot="21071514">
            <a:off x="5697654" y="1051420"/>
            <a:ext cx="3009920" cy="938218"/>
            <a:chOff x="5857884" y="3500438"/>
            <a:chExt cx="3009920" cy="938218"/>
          </a:xfr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grpSpPr>
        <p:sp>
          <p:nvSpPr>
            <p:cNvPr id="9" name="Flowchart: Stored Data 8"/>
            <p:cNvSpPr/>
            <p:nvPr/>
          </p:nvSpPr>
          <p:spPr>
            <a:xfrm>
              <a:off x="6010284" y="3724276"/>
              <a:ext cx="2857520" cy="714380"/>
            </a:xfrm>
            <a:prstGeom prst="flowChartOnlineStorage">
              <a:avLst/>
            </a:prstGeom>
            <a:solidFill>
              <a:srgbClr val="003300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 dirty="0"/>
            </a:p>
          </p:txBody>
        </p:sp>
        <p:sp>
          <p:nvSpPr>
            <p:cNvPr id="10" name="Flowchart: Stored Data 9"/>
            <p:cNvSpPr/>
            <p:nvPr/>
          </p:nvSpPr>
          <p:spPr>
            <a:xfrm>
              <a:off x="5857884" y="3500438"/>
              <a:ext cx="2857520" cy="714380"/>
            </a:xfrm>
            <a:prstGeom prst="flowChartOnlineStorage">
              <a:avLst/>
            </a:prstGeom>
            <a:grp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/>
                <a:t>الخْطُوْةَ 2:</a:t>
              </a:r>
            </a:p>
          </p:txBody>
        </p:sp>
      </p:grpSp>
    </p:spTree>
  </p:cSld>
  <p:clrMapOvr>
    <a:masterClrMapping/>
  </p:clrMapOvr>
  <p:transition>
    <p:push/>
    <p:sndAc>
      <p:stSnd>
        <p:snd r:embed="rId2" name="cached_aler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ْطُوْةَ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دِّدِ العَمودَ الَّذي يقعُ فيهِ الرَّقمُ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1222</Words>
  <Application>Microsoft Office PowerPoint</Application>
  <PresentationFormat>عرض على الشاشة (3:4)‏</PresentationFormat>
  <Paragraphs>279</Paragraphs>
  <Slides>38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Tahoma</vt:lpstr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</vt:vector>
  </TitlesOfParts>
  <Company>ffffffff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1- القيمة المنزلية ضمن مئات الألوف</dc:subject>
  <dc:creator>أ/ بندر الحازمي</dc:creator>
  <cp:keywords>حقيبة إنجاز المعلم والمعلمة</cp:keywords>
  <cp:lastModifiedBy>Toshiba</cp:lastModifiedBy>
  <cp:revision>125</cp:revision>
  <dcterms:created xsi:type="dcterms:W3CDTF">2009-07-19T10:43:08Z</dcterms:created>
  <dcterms:modified xsi:type="dcterms:W3CDTF">2016-10-26T08:26:59Z</dcterms:modified>
</cp:coreProperties>
</file>