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589" r:id="rId2"/>
    <p:sldId id="871" r:id="rId3"/>
    <p:sldId id="873" r:id="rId4"/>
    <p:sldId id="874" r:id="rId5"/>
    <p:sldId id="877" r:id="rId6"/>
    <p:sldId id="878" r:id="rId7"/>
    <p:sldId id="879" r:id="rId8"/>
    <p:sldId id="880" r:id="rId9"/>
    <p:sldId id="881" r:id="rId10"/>
    <p:sldId id="882" r:id="rId11"/>
    <p:sldId id="883" r:id="rId12"/>
    <p:sldId id="884" r:id="rId13"/>
    <p:sldId id="886" r:id="rId14"/>
    <p:sldId id="849" r:id="rId15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9933FF"/>
    <a:srgbClr val="33CC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35" autoAdjust="0"/>
    <p:restoredTop sz="94660"/>
  </p:normalViewPr>
  <p:slideViewPr>
    <p:cSldViewPr snapToGrid="0">
      <p:cViewPr>
        <p:scale>
          <a:sx n="75" d="100"/>
          <a:sy n="75" d="100"/>
        </p:scale>
        <p:origin x="1236" y="-162"/>
      </p:cViewPr>
      <p:guideLst>
        <p:guide orient="horz" pos="725"/>
        <p:guide pos="71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7C2867-E55A-4D78-9560-5A67FEF13D76}" type="datetimeFigureOut">
              <a:rPr lang="ar-SY" smtClean="0"/>
              <a:t>21/11/1442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AB6B5D0-A538-4549-A260-0F35CF25369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80507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2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24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10" Type="http://schemas.openxmlformats.org/officeDocument/2006/relationships/image" Target="../media/image35.png"/><Relationship Id="rId9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8.png"/><Relationship Id="rId10" Type="http://schemas.openxmlformats.org/officeDocument/2006/relationships/image" Target="../media/image7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12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2.sv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xmlns="" id="{6B593B20-1F5C-431F-8B71-BF5257FC17D7}"/>
              </a:ext>
            </a:extLst>
          </p:cNvPr>
          <p:cNvGrpSpPr/>
          <p:nvPr/>
        </p:nvGrpSpPr>
        <p:grpSpPr>
          <a:xfrm>
            <a:off x="10626601" y="2680769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xmlns="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xmlns="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xmlns="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xmlns="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xmlns="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xmlns="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xmlns="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xmlns="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xmlns="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xmlns="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xmlns="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xmlns="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xmlns="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xmlns="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xmlns="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xmlns="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xmlns="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xmlns="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xmlns="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xmlns="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xmlns="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xmlns="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xmlns="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xmlns="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xmlns="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xmlns="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xmlns="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xmlns="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xmlns="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xmlns="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xmlns="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xmlns="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xmlns="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xmlns="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xmlns="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xmlns="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xmlns="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xmlns="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xmlns="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xmlns="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xmlns="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xmlns="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xmlns="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xmlns="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xmlns="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xmlns="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xmlns="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xmlns="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xmlns="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xmlns="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xmlns="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xmlns="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xmlns="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xmlns="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xmlns="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xmlns="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xmlns="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xmlns="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xmlns="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xmlns="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xmlns="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xmlns="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xmlns="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xmlns="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xmlns="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xmlns="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xmlns="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xmlns="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xmlns="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xmlns="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xmlns="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xmlns="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xmlns="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xmlns="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xmlns="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xmlns="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xmlns="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xmlns="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xmlns="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xmlns="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xmlns="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xmlns="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xmlns="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xmlns="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xmlns="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xmlns="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xmlns="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xmlns="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xmlns="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xmlns="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xmlns="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xmlns="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xmlns="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xmlns="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xmlns="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xmlns="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xmlns="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xmlns="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xmlns="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xmlns="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xmlns="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xmlns="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xmlns="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xmlns="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xmlns="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xmlns="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xmlns="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xmlns="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xmlns="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xmlns="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xmlns="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xmlns="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xmlns="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xmlns="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xmlns="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xmlns="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xmlns="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xmlns="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xmlns="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xmlns="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xmlns="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xmlns="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xmlns="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xmlns="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xmlns="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xmlns="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xmlns="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xmlns="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xmlns="" id="{DECF6CD6-3A3C-4226-8039-3E6001337D48}"/>
                  </a:ext>
                </a:extLst>
              </p:cNvPr>
              <p:cNvSpPr/>
              <p:nvPr/>
            </p:nvSpPr>
            <p:spPr>
              <a:xfrm>
                <a:off x="7951579" y="3519956"/>
                <a:ext cx="6029231" cy="31919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xmlns="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xmlns="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xmlns="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xmlns="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xmlns="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xmlns="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xmlns="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xmlns="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xmlns="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xmlns="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xmlns="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xmlns="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xmlns="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xmlns="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xmlns="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xmlns="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xmlns="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xmlns="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xmlns="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xmlns="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xmlns="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xmlns="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xmlns="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xmlns="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xmlns="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xmlns="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xmlns="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xmlns="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xmlns="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xmlns="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xmlns="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xmlns="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xmlns="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xmlns="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xmlns="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xmlns="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xmlns="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xmlns="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xmlns="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xmlns="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xmlns="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xmlns="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xmlns="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xmlns="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xmlns="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xmlns="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xmlns="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xmlns="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xmlns="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xmlns="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xmlns="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xmlns="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xmlns="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xmlns="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xmlns="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xmlns="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xmlns="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xmlns="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xmlns="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xmlns="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xmlns="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xmlns="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xmlns="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xmlns="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xmlns="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xmlns="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xmlns="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xmlns="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xmlns="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xmlns="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xmlns="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xmlns="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xmlns="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xmlns="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xmlns="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xmlns="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xmlns="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xmlns="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xmlns="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xmlns="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xmlns="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xmlns="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xmlns="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xmlns="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xmlns="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xmlns="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xmlns="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xmlns="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xmlns="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xmlns="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xmlns="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xmlns="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xmlns="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xmlns="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xmlns="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xmlns="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xmlns="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xmlns="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xmlns="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xmlns="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xmlns="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xmlns="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xmlns="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xmlns="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xmlns="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xmlns="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xmlns="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xmlns="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xmlns="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xmlns="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xmlns="" id="{5F1E1639-F48D-4D01-80D9-2058D7799887}"/>
                </a:ext>
              </a:extLst>
            </p:cNvPr>
            <p:cNvSpPr txBox="1"/>
            <p:nvPr/>
          </p:nvSpPr>
          <p:spPr>
            <a:xfrm>
              <a:off x="12023712" y="3070549"/>
              <a:ext cx="379986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أخلاق المؤمنين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983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556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57473" y="3580087"/>
            <a:ext cx="5678433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8751686" y="-1961427"/>
            <a:ext cx="470550" cy="6195840"/>
            <a:chOff x="10161271" y="1189004"/>
            <a:chExt cx="1671101" cy="4684982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787245" y="1426887"/>
              <a:ext cx="403132" cy="46483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8938053" y="2979667"/>
              <a:ext cx="411753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9013776" y="3125137"/>
              <a:ext cx="3966088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782791" y="1045454"/>
              <a:ext cx="463589" cy="75069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8949840" y="3099756"/>
              <a:ext cx="3923840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3- أكتب من الآيات ما يناسب قول الرسول صلى الله عليه و سلم</a:t>
              </a:r>
              <a:endParaRPr lang="ar-SY" b="1" dirty="0"/>
            </a:p>
          </p:txBody>
        </p:sp>
      </p:grpSp>
      <p:grpSp>
        <p:nvGrpSpPr>
          <p:cNvPr id="111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4356102" y="1425776"/>
            <a:ext cx="6242051" cy="5159900"/>
            <a:chOff x="978290" y="3776067"/>
            <a:chExt cx="2435730" cy="2754286"/>
          </a:xfrm>
        </p:grpSpPr>
        <p:sp>
          <p:nvSpPr>
            <p:cNvPr id="112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978290" y="3776067"/>
              <a:ext cx="2435730" cy="2754286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3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2802" y="3875175"/>
              <a:ext cx="2313206" cy="26526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55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4695491" y="2227720"/>
            <a:ext cx="21244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إنَّمَا الْمُؤْمِنُونَ إِخْوَةٌ </a:t>
            </a:r>
            <a:r>
              <a:rPr lang="ar-SY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فَأَصْلِحُوا بَيْنَ </a:t>
            </a:r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أَخَوَيْكُمْ ۚ وَاتَّقُوا اللَّهَ لَعَلَّكُمْ تُرْحَمُونَ</a:t>
            </a:r>
          </a:p>
        </p:txBody>
      </p:sp>
      <p:sp>
        <p:nvSpPr>
          <p:cNvPr id="56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4746291" y="3368385"/>
            <a:ext cx="21244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يَا أَيُّهَا النَّاسُ إِنَّا خَلَقْنَاكُم مِّن ذَكَرٍ </a:t>
            </a:r>
            <a:r>
              <a:rPr lang="ar-SY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وَ أنثَىٰ </a:t>
            </a:r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وَجَعَلْنَاكُمْ شُعُوبًا وَقَبَائِلَ لِتَعَارَفُوا ۚ إِنَّ أَكْرَمَكُمْ عِندَ اللَّهِ أَتْقَاكُمْ ۚ إِنَّ اللَّهَ عَلِيمٌ خَبِيرٌ</a:t>
            </a:r>
          </a:p>
        </p:txBody>
      </p:sp>
      <p:sp>
        <p:nvSpPr>
          <p:cNvPr id="57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4401909" y="4921134"/>
            <a:ext cx="2974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يا أَيُّهَا الَّذِينَ آمَنُوا لَا يَسْخَرْ قَومٌ مِنْ قَوْمٍ عَسَى أَنْ يَكُونُوا خَيْرًا مِنْهُمْ وَلَا نِسَاءٌ مِنْ نِسَاءٍ عَسَى أَنْ يَكُنَّ </a:t>
            </a:r>
            <a:r>
              <a:rPr lang="ar-SY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خَيْراً </a:t>
            </a:r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مِنْهُنَّ وَلَا تَلْمِزُوا أَنْفُسَكُمْ وَلَا تَنَابَزُوا بِالْأَلْقَابِ بِئْسَ الِاسْمُ الفسوق</a:t>
            </a:r>
          </a:p>
        </p:txBody>
      </p:sp>
    </p:spTree>
    <p:extLst>
      <p:ext uri="{BB962C8B-B14F-4D97-AF65-F5344CB8AC3E}">
        <p14:creationId xmlns:p14="http://schemas.microsoft.com/office/powerpoint/2010/main" val="399615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78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79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4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5" fill="hold">
                          <p:stCondLst>
                            <p:cond delay="indefinite"/>
                          </p:stCondLst>
                          <p:childTnLst>
                            <p:par>
                              <p:cTn id="8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7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9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0" fill="hold">
                          <p:stCondLst>
                            <p:cond delay="indefinite"/>
                          </p:stCondLst>
                          <p:childTnLst>
                            <p:par>
                              <p:cTn id="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2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4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55" grpId="0"/>
          <p:bldP spid="56" grpId="0"/>
          <p:bldP spid="5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4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5" fill="hold">
                          <p:stCondLst>
                            <p:cond delay="indefinite"/>
                          </p:stCondLst>
                          <p:childTnLst>
                            <p:par>
                              <p:cTn id="8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7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9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0" fill="hold">
                          <p:stCondLst>
                            <p:cond delay="indefinite"/>
                          </p:stCondLst>
                          <p:childTnLst>
                            <p:par>
                              <p:cTn id="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2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4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55" grpId="0"/>
          <p:bldP spid="56" grpId="0"/>
          <p:bldP spid="57" grpId="0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206117" y="46175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8974043" y="3632867"/>
            <a:ext cx="5845293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8871928" y="-1723908"/>
            <a:ext cx="470551" cy="5997010"/>
            <a:chOff x="10161272" y="1198609"/>
            <a:chExt cx="1671101" cy="6705828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8038064" y="4110128"/>
              <a:ext cx="591751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8175865" y="4203123"/>
              <a:ext cx="5641920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8157462" y="4223360"/>
              <a:ext cx="5681291" cy="1311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4- </a:t>
              </a:r>
              <a:r>
                <a:rPr lang="ar-SY" b="1" dirty="0" smtClean="0"/>
                <a:t>لم دعا الله المؤمنين إلى الابتعاد عن الظّن السيئ بالآخرين ؟</a:t>
              </a:r>
              <a:endParaRPr lang="ar-SY" b="1" dirty="0"/>
            </a:p>
          </p:txBody>
        </p:sp>
      </p:grpSp>
      <p:sp>
        <p:nvSpPr>
          <p:cNvPr id="115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9067747" y="-31571"/>
            <a:ext cx="436813" cy="3764107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7404100" y="1667704"/>
            <a:ext cx="3764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لأن بعض الظن إثم، لذلك أمرنا الله باجتناب الظن</a:t>
            </a:r>
          </a:p>
        </p:txBody>
      </p:sp>
      <p:grpSp>
        <p:nvGrpSpPr>
          <p:cNvPr id="58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9000915" y="-309028"/>
            <a:ext cx="470550" cy="5737720"/>
            <a:chOff x="10161272" y="1198609"/>
            <a:chExt cx="1671104" cy="6369513"/>
          </a:xfrm>
          <a:effectLst/>
        </p:grpSpPr>
        <p:sp>
          <p:nvSpPr>
            <p:cNvPr id="59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8206223" y="3941970"/>
              <a:ext cx="5581201" cy="1671104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8363387" y="4015609"/>
              <a:ext cx="5266891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5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318142" y="4094872"/>
              <a:ext cx="5382124" cy="131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5-</a:t>
              </a:r>
              <a:r>
                <a:rPr lang="ar-SY" b="1" dirty="0" smtClean="0"/>
                <a:t> ما الأضرار التي تنتج عن تتبُّع شؤون الناس الخاصة؟</a:t>
              </a:r>
              <a:endParaRPr lang="ar-SY" b="1" dirty="0"/>
            </a:p>
          </p:txBody>
        </p:sp>
      </p:grpSp>
      <p:sp>
        <p:nvSpPr>
          <p:cNvPr id="70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9088741" y="1299374"/>
            <a:ext cx="436813" cy="3806092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7823200" y="3019637"/>
            <a:ext cx="3400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كشف أسرارهم ،وإثارة البغضاء بينهم .</a:t>
            </a:r>
          </a:p>
        </p:txBody>
      </p:sp>
      <p:grpSp>
        <p:nvGrpSpPr>
          <p:cNvPr id="50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9000915" y="1037172"/>
            <a:ext cx="470550" cy="5737720"/>
            <a:chOff x="10161272" y="1198609"/>
            <a:chExt cx="1671104" cy="6369513"/>
          </a:xfrm>
          <a:effectLst/>
        </p:grpSpPr>
        <p:sp>
          <p:nvSpPr>
            <p:cNvPr id="51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8206223" y="3941970"/>
              <a:ext cx="5581201" cy="1671104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8363387" y="4015609"/>
              <a:ext cx="5266891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318142" y="4094872"/>
              <a:ext cx="5382124" cy="131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6-</a:t>
              </a:r>
              <a:r>
                <a:rPr lang="ar-SY" b="1" dirty="0" smtClean="0"/>
                <a:t> بما شبَّه الله تعالى الذي يغتاب أخاه المؤمن؟</a:t>
              </a:r>
              <a:endParaRPr lang="ar-SY" b="1" dirty="0"/>
            </a:p>
          </p:txBody>
        </p:sp>
      </p:grpSp>
      <p:sp>
        <p:nvSpPr>
          <p:cNvPr id="66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9107790" y="2702722"/>
            <a:ext cx="436813" cy="3767994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8905298" y="4403937"/>
            <a:ext cx="231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بمن يأكل لحم أخيه ميتاً</a:t>
            </a:r>
          </a:p>
        </p:txBody>
      </p:sp>
      <p:grpSp>
        <p:nvGrpSpPr>
          <p:cNvPr id="68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8623952" y="2070199"/>
            <a:ext cx="470550" cy="6567852"/>
            <a:chOff x="10160214" y="1198609"/>
            <a:chExt cx="1671099" cy="7291053"/>
          </a:xfrm>
          <a:effectLst/>
        </p:grpSpPr>
        <p:sp>
          <p:nvSpPr>
            <p:cNvPr id="69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7752126" y="4410475"/>
              <a:ext cx="6487275" cy="1671099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7895591" y="4483408"/>
              <a:ext cx="6202486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7898827" y="4514192"/>
              <a:ext cx="6220760" cy="1311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7- </a:t>
              </a:r>
              <a:r>
                <a:rPr lang="ar-SY" b="1" dirty="0" smtClean="0"/>
                <a:t>ما الأثر الذي يتحقق للمجتمع المسلم عندما يُطبِّقُ ما ورد في الآيات؟</a:t>
              </a:r>
              <a:endParaRPr lang="ar-SY" b="1" dirty="0"/>
            </a:p>
          </p:txBody>
        </p:sp>
      </p:grpSp>
      <p:sp>
        <p:nvSpPr>
          <p:cNvPr id="78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9126840" y="4207671"/>
            <a:ext cx="436813" cy="3806095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7937500" y="5927937"/>
            <a:ext cx="3324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rgbClr val="0070C0"/>
                </a:solidFill>
                <a:latin typeface="Century Gothic" panose="020B0502020202020204" pitchFamily="34" charset="0"/>
              </a:rPr>
              <a:t>المحبة بين أفراد المجتمع </a:t>
            </a:r>
          </a:p>
        </p:txBody>
      </p:sp>
    </p:spTree>
    <p:extLst>
      <p:ext uri="{BB962C8B-B14F-4D97-AF65-F5344CB8AC3E}">
        <p14:creationId xmlns:p14="http://schemas.microsoft.com/office/powerpoint/2010/main" val="388982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2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2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3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95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1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7" fill="hold">
                          <p:stCondLst>
                            <p:cond delay="indefinite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1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12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4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8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30" dur="1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31" dur="1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3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9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4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5" grpId="0" animBg="1"/>
          <p:bldP spid="116" grpId="0"/>
          <p:bldP spid="70" grpId="0" animBg="1"/>
          <p:bldP spid="71" grpId="0"/>
          <p:bldP spid="66" grpId="0" animBg="1"/>
          <p:bldP spid="67" grpId="0"/>
          <p:bldP spid="78" grpId="0" animBg="1"/>
          <p:bldP spid="7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2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2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3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95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1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7" fill="hold">
                          <p:stCondLst>
                            <p:cond delay="indefinite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1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2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4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8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0" dur="1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1" dur="1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3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9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4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5" grpId="0" animBg="1"/>
          <p:bldP spid="116" grpId="0"/>
          <p:bldP spid="70" grpId="0" animBg="1"/>
          <p:bldP spid="71" grpId="0"/>
          <p:bldP spid="66" grpId="0" animBg="1"/>
          <p:bldP spid="67" grpId="0"/>
          <p:bldP spid="78" grpId="0" animBg="1"/>
          <p:bldP spid="79" grpId="0"/>
        </p:bldLst>
      </p:timing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175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grpSp>
        <p:nvGrpSpPr>
          <p:cNvPr id="36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9603648" y="138463"/>
            <a:ext cx="1586404" cy="637097"/>
            <a:chOff x="676027" y="2568995"/>
            <a:chExt cx="1586404" cy="637097"/>
          </a:xfrm>
        </p:grpSpPr>
        <p:sp>
          <p:nvSpPr>
            <p:cNvPr id="37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0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أُحلل: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48637" y="3550340"/>
            <a:ext cx="569610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7991565" y="-2798231"/>
            <a:ext cx="470550" cy="7716081"/>
            <a:chOff x="10161270" y="1189004"/>
            <a:chExt cx="1671101" cy="5834512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787245" y="1426887"/>
              <a:ext cx="403132" cy="46483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8363287" y="3554431"/>
              <a:ext cx="5267068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8451993" y="3686919"/>
              <a:ext cx="5089651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782791" y="1045454"/>
              <a:ext cx="463589" cy="75069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8402465" y="3647130"/>
              <a:ext cx="501859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C00000"/>
                  </a:solidFill>
                </a:rPr>
                <a:t>أولاً :</a:t>
              </a:r>
              <a:r>
                <a:rPr lang="ar-SY" b="1" dirty="0" smtClean="0"/>
                <a:t> أُحدد الاختيار المختلف من بين الخيارات الآتية , و أُعلّل ذلك:</a:t>
              </a:r>
              <a:endParaRPr lang="ar-SY" b="1" dirty="0"/>
            </a:p>
          </p:txBody>
        </p:sp>
      </p:grpSp>
      <p:grpSp>
        <p:nvGrpSpPr>
          <p:cNvPr id="212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077199" y="1575335"/>
            <a:ext cx="1794337" cy="551465"/>
            <a:chOff x="621203" y="4567328"/>
            <a:chExt cx="2254513" cy="1329435"/>
          </a:xfrm>
        </p:grpSpPr>
        <p:sp>
          <p:nvSpPr>
            <p:cNvPr id="213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621203" y="4567328"/>
              <a:ext cx="2254513" cy="1329435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14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183" y="4687255"/>
              <a:ext cx="2103943" cy="1013277"/>
            </a:xfrm>
            <a:prstGeom prst="rect">
              <a:avLst/>
            </a:prstGeom>
          </p:spPr>
        </p:pic>
      </p:grpSp>
      <p:grpSp>
        <p:nvGrpSpPr>
          <p:cNvPr id="215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5390636" y="1575337"/>
            <a:ext cx="1556265" cy="551464"/>
            <a:chOff x="693289" y="4440692"/>
            <a:chExt cx="1955386" cy="1329432"/>
          </a:xfrm>
        </p:grpSpPr>
        <p:sp>
          <p:nvSpPr>
            <p:cNvPr id="216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693289" y="4440692"/>
              <a:ext cx="1955386" cy="1329432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17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933" y="4551576"/>
              <a:ext cx="1740042" cy="1100938"/>
            </a:xfrm>
            <a:prstGeom prst="rect">
              <a:avLst/>
            </a:prstGeom>
          </p:spPr>
        </p:pic>
      </p:grpSp>
      <p:grpSp>
        <p:nvGrpSpPr>
          <p:cNvPr id="218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2858812" y="1601041"/>
            <a:ext cx="1642622" cy="525760"/>
            <a:chOff x="798775" y="4567328"/>
            <a:chExt cx="2063889" cy="1267467"/>
          </a:xfrm>
        </p:grpSpPr>
        <p:sp>
          <p:nvSpPr>
            <p:cNvPr id="219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798775" y="4567328"/>
              <a:ext cx="2063889" cy="1267467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6431" y="4612811"/>
              <a:ext cx="1747100" cy="1100938"/>
            </a:xfrm>
            <a:prstGeom prst="rect">
              <a:avLst/>
            </a:prstGeom>
          </p:spPr>
        </p:pic>
      </p:grpSp>
      <p:grpSp>
        <p:nvGrpSpPr>
          <p:cNvPr id="6" name="مجموعة 5"/>
          <p:cNvGrpSpPr/>
          <p:nvPr/>
        </p:nvGrpSpPr>
        <p:grpSpPr>
          <a:xfrm>
            <a:off x="9955705" y="1623038"/>
            <a:ext cx="563811" cy="381241"/>
            <a:chOff x="9955705" y="1623038"/>
            <a:chExt cx="563811" cy="381241"/>
          </a:xfrm>
        </p:grpSpPr>
        <p:sp>
          <p:nvSpPr>
            <p:cNvPr id="60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10150238" y="1623038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9955705" y="1646470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أ</a:t>
              </a:r>
              <a:endParaRPr lang="en-US" dirty="0"/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7214132" y="1671835"/>
            <a:ext cx="542448" cy="381241"/>
            <a:chOff x="7214132" y="1671835"/>
            <a:chExt cx="542448" cy="381241"/>
          </a:xfrm>
        </p:grpSpPr>
        <p:sp>
          <p:nvSpPr>
            <p:cNvPr id="62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7387302" y="1671835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7214132" y="1682593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ب</a:t>
              </a:r>
              <a:endParaRPr lang="en-US" dirty="0"/>
            </a:p>
          </p:txBody>
        </p:sp>
      </p:grpSp>
      <p:grpSp>
        <p:nvGrpSpPr>
          <p:cNvPr id="9" name="مجموعة 8"/>
          <p:cNvGrpSpPr/>
          <p:nvPr/>
        </p:nvGrpSpPr>
        <p:grpSpPr>
          <a:xfrm>
            <a:off x="4670881" y="1660731"/>
            <a:ext cx="542448" cy="381241"/>
            <a:chOff x="4670881" y="1660731"/>
            <a:chExt cx="542448" cy="381241"/>
          </a:xfrm>
        </p:grpSpPr>
        <p:sp>
          <p:nvSpPr>
            <p:cNvPr id="64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4844051" y="1660731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4670881" y="1671489"/>
              <a:ext cx="357809" cy="357809"/>
            </a:xfrm>
            <a:prstGeom prst="diamond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ج</a:t>
              </a:r>
              <a:endParaRPr lang="en-US" dirty="0"/>
            </a:p>
          </p:txBody>
        </p:sp>
      </p:grpSp>
      <p:grpSp>
        <p:nvGrpSpPr>
          <p:cNvPr id="2" name="مجموعة 1"/>
          <p:cNvGrpSpPr/>
          <p:nvPr/>
        </p:nvGrpSpPr>
        <p:grpSpPr>
          <a:xfrm>
            <a:off x="10989624" y="1725884"/>
            <a:ext cx="275287" cy="369332"/>
            <a:chOff x="10989624" y="1725884"/>
            <a:chExt cx="275287" cy="369332"/>
          </a:xfrm>
        </p:grpSpPr>
        <p:sp>
          <p:nvSpPr>
            <p:cNvPr id="66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0989624" y="1735387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7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009161" y="1725884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1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68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235129" y="2897689"/>
            <a:ext cx="1616599" cy="498933"/>
            <a:chOff x="713882" y="4567328"/>
            <a:chExt cx="2031192" cy="1202794"/>
          </a:xfrm>
        </p:grpSpPr>
        <p:sp>
          <p:nvSpPr>
            <p:cNvPr id="69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713882" y="4567328"/>
              <a:ext cx="2031192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7613" y="4612809"/>
              <a:ext cx="1617080" cy="1100938"/>
            </a:xfrm>
            <a:prstGeom prst="rect">
              <a:avLst/>
            </a:prstGeom>
          </p:spPr>
        </p:pic>
      </p:grpSp>
      <p:grpSp>
        <p:nvGrpSpPr>
          <p:cNvPr id="71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5390636" y="2950220"/>
            <a:ext cx="1556265" cy="498933"/>
            <a:chOff x="587536" y="4567328"/>
            <a:chExt cx="1955385" cy="1202794"/>
          </a:xfrm>
        </p:grpSpPr>
        <p:sp>
          <p:nvSpPr>
            <p:cNvPr id="72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587536" y="4567328"/>
              <a:ext cx="1955385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5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094" y="4612809"/>
              <a:ext cx="1674384" cy="1100938"/>
            </a:xfrm>
            <a:prstGeom prst="rect">
              <a:avLst/>
            </a:prstGeom>
          </p:spPr>
        </p:pic>
      </p:grpSp>
      <p:grpSp>
        <p:nvGrpSpPr>
          <p:cNvPr id="76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2858812" y="2923394"/>
            <a:ext cx="1642622" cy="498933"/>
            <a:chOff x="693021" y="4567328"/>
            <a:chExt cx="2063889" cy="1202794"/>
          </a:xfrm>
        </p:grpSpPr>
        <p:sp>
          <p:nvSpPr>
            <p:cNvPr id="77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693021" y="4567328"/>
              <a:ext cx="2063889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8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314" y="4612811"/>
              <a:ext cx="1743766" cy="1100938"/>
            </a:xfrm>
            <a:prstGeom prst="rect">
              <a:avLst/>
            </a:prstGeom>
          </p:spPr>
        </p:pic>
      </p:grpSp>
      <p:grpSp>
        <p:nvGrpSpPr>
          <p:cNvPr id="7" name="مجموعة 6"/>
          <p:cNvGrpSpPr/>
          <p:nvPr/>
        </p:nvGrpSpPr>
        <p:grpSpPr>
          <a:xfrm>
            <a:off x="10039873" y="2945391"/>
            <a:ext cx="563811" cy="381241"/>
            <a:chOff x="10039873" y="2945391"/>
            <a:chExt cx="563811" cy="381241"/>
          </a:xfrm>
        </p:grpSpPr>
        <p:sp>
          <p:nvSpPr>
            <p:cNvPr id="79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10234406" y="2945391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10039873" y="2968823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أ</a:t>
              </a:r>
              <a:endParaRPr lang="en-US" dirty="0"/>
            </a:p>
          </p:txBody>
        </p:sp>
      </p:grpSp>
      <p:grpSp>
        <p:nvGrpSpPr>
          <p:cNvPr id="10" name="مجموعة 9"/>
          <p:cNvGrpSpPr/>
          <p:nvPr/>
        </p:nvGrpSpPr>
        <p:grpSpPr>
          <a:xfrm>
            <a:off x="7298300" y="2994188"/>
            <a:ext cx="542448" cy="381241"/>
            <a:chOff x="7298300" y="2994188"/>
            <a:chExt cx="542448" cy="381241"/>
          </a:xfrm>
        </p:grpSpPr>
        <p:sp>
          <p:nvSpPr>
            <p:cNvPr id="81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7471470" y="2994188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7298300" y="3004946"/>
              <a:ext cx="357809" cy="357809"/>
            </a:xfrm>
            <a:prstGeom prst="diamond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ب</a:t>
              </a:r>
              <a:endParaRPr lang="en-US" dirty="0"/>
            </a:p>
          </p:txBody>
        </p:sp>
      </p:grpSp>
      <p:grpSp>
        <p:nvGrpSpPr>
          <p:cNvPr id="11" name="مجموعة 10"/>
          <p:cNvGrpSpPr/>
          <p:nvPr/>
        </p:nvGrpSpPr>
        <p:grpSpPr>
          <a:xfrm>
            <a:off x="4755049" y="2983084"/>
            <a:ext cx="542448" cy="381241"/>
            <a:chOff x="4755049" y="2983084"/>
            <a:chExt cx="542448" cy="381241"/>
          </a:xfrm>
        </p:grpSpPr>
        <p:sp>
          <p:nvSpPr>
            <p:cNvPr id="83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4928219" y="2983084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4755049" y="2993842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ج</a:t>
              </a:r>
              <a:endParaRPr lang="en-US" dirty="0"/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11048392" y="3048237"/>
            <a:ext cx="275287" cy="369332"/>
            <a:chOff x="11048392" y="3048237"/>
            <a:chExt cx="275287" cy="369332"/>
          </a:xfrm>
        </p:grpSpPr>
        <p:sp>
          <p:nvSpPr>
            <p:cNvPr id="85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1048392" y="3057740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86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067929" y="3048237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2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107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456037" y="4280139"/>
            <a:ext cx="1157864" cy="498933"/>
            <a:chOff x="1019857" y="4567328"/>
            <a:chExt cx="1454809" cy="1202794"/>
          </a:xfrm>
        </p:grpSpPr>
        <p:sp>
          <p:nvSpPr>
            <p:cNvPr id="108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1019857" y="4567328"/>
              <a:ext cx="1454809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9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1666" y="4612809"/>
              <a:ext cx="1121800" cy="1100938"/>
            </a:xfrm>
            <a:prstGeom prst="rect">
              <a:avLst/>
            </a:prstGeom>
          </p:spPr>
        </p:pic>
      </p:grpSp>
      <p:grpSp>
        <p:nvGrpSpPr>
          <p:cNvPr id="110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5498525" y="4332670"/>
            <a:ext cx="1332620" cy="498933"/>
            <a:chOff x="751507" y="4567328"/>
            <a:chExt cx="1674385" cy="1202794"/>
          </a:xfrm>
        </p:grpSpPr>
        <p:sp>
          <p:nvSpPr>
            <p:cNvPr id="111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751507" y="4567328"/>
              <a:ext cx="1674385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2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7758" y="4612809"/>
              <a:ext cx="1305334" cy="1100938"/>
            </a:xfrm>
            <a:prstGeom prst="rect">
              <a:avLst/>
            </a:prstGeom>
          </p:spPr>
        </p:pic>
      </p:grpSp>
      <p:grpSp>
        <p:nvGrpSpPr>
          <p:cNvPr id="113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2982407" y="4305844"/>
            <a:ext cx="1387840" cy="498933"/>
            <a:chOff x="876728" y="4567328"/>
            <a:chExt cx="1743766" cy="1202794"/>
          </a:xfrm>
        </p:grpSpPr>
        <p:sp>
          <p:nvSpPr>
            <p:cNvPr id="114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876728" y="4567328"/>
              <a:ext cx="1743766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5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2917" y="4612811"/>
              <a:ext cx="1354273" cy="1100938"/>
            </a:xfrm>
            <a:prstGeom prst="rect">
              <a:avLst/>
            </a:prstGeom>
          </p:spPr>
        </p:pic>
      </p:grpSp>
      <p:grpSp>
        <p:nvGrpSpPr>
          <p:cNvPr id="13" name="مجموعة 12"/>
          <p:cNvGrpSpPr/>
          <p:nvPr/>
        </p:nvGrpSpPr>
        <p:grpSpPr>
          <a:xfrm>
            <a:off x="10017259" y="4327841"/>
            <a:ext cx="563811" cy="381241"/>
            <a:chOff x="10017259" y="4327841"/>
            <a:chExt cx="563811" cy="381241"/>
          </a:xfrm>
        </p:grpSpPr>
        <p:sp>
          <p:nvSpPr>
            <p:cNvPr id="116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10211792" y="4327841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10017259" y="4351273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أ</a:t>
              </a:r>
              <a:endParaRPr lang="en-US" dirty="0"/>
            </a:p>
          </p:txBody>
        </p:sp>
      </p:grpSp>
      <p:grpSp>
        <p:nvGrpSpPr>
          <p:cNvPr id="14" name="مجموعة 13"/>
          <p:cNvGrpSpPr/>
          <p:nvPr/>
        </p:nvGrpSpPr>
        <p:grpSpPr>
          <a:xfrm>
            <a:off x="7275686" y="4376638"/>
            <a:ext cx="542448" cy="381241"/>
            <a:chOff x="7275686" y="4376638"/>
            <a:chExt cx="542448" cy="381241"/>
          </a:xfrm>
        </p:grpSpPr>
        <p:sp>
          <p:nvSpPr>
            <p:cNvPr id="118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7448856" y="4376638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7275686" y="4387396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ب</a:t>
              </a:r>
              <a:endParaRPr lang="en-US" dirty="0"/>
            </a:p>
          </p:txBody>
        </p:sp>
      </p:grpSp>
      <p:grpSp>
        <p:nvGrpSpPr>
          <p:cNvPr id="12" name="مجموعة 11"/>
          <p:cNvGrpSpPr/>
          <p:nvPr/>
        </p:nvGrpSpPr>
        <p:grpSpPr>
          <a:xfrm>
            <a:off x="4732435" y="4365534"/>
            <a:ext cx="542448" cy="381241"/>
            <a:chOff x="4732435" y="4365534"/>
            <a:chExt cx="542448" cy="381241"/>
          </a:xfrm>
        </p:grpSpPr>
        <p:sp>
          <p:nvSpPr>
            <p:cNvPr id="120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4905605" y="4365534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4732435" y="4376292"/>
              <a:ext cx="357809" cy="357809"/>
            </a:xfrm>
            <a:prstGeom prst="diamond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ج</a:t>
              </a:r>
              <a:endParaRPr lang="en-US" dirty="0"/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11025778" y="4430687"/>
            <a:ext cx="275287" cy="369332"/>
            <a:chOff x="11025778" y="4430687"/>
            <a:chExt cx="275287" cy="369332"/>
          </a:xfrm>
        </p:grpSpPr>
        <p:sp>
          <p:nvSpPr>
            <p:cNvPr id="122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1025778" y="4440190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23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045315" y="4430687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3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132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456036" y="5525762"/>
            <a:ext cx="1157865" cy="498933"/>
            <a:chOff x="1014978" y="4567328"/>
            <a:chExt cx="1454811" cy="1202794"/>
          </a:xfrm>
        </p:grpSpPr>
        <p:sp>
          <p:nvSpPr>
            <p:cNvPr id="133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1014978" y="4567328"/>
              <a:ext cx="1454811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4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5633" y="4612809"/>
              <a:ext cx="1092957" cy="1100938"/>
            </a:xfrm>
            <a:prstGeom prst="rect">
              <a:avLst/>
            </a:prstGeom>
          </p:spPr>
        </p:pic>
      </p:grpSp>
      <p:grpSp>
        <p:nvGrpSpPr>
          <p:cNvPr id="135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5473125" y="5578293"/>
            <a:ext cx="1358020" cy="498933"/>
            <a:chOff x="714716" y="4567328"/>
            <a:chExt cx="1706298" cy="1202794"/>
          </a:xfrm>
        </p:grpSpPr>
        <p:sp>
          <p:nvSpPr>
            <p:cNvPr id="136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714716" y="4567328"/>
              <a:ext cx="1706298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7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883" y="4612809"/>
              <a:ext cx="1250582" cy="1100938"/>
            </a:xfrm>
            <a:prstGeom prst="rect">
              <a:avLst/>
            </a:prstGeom>
          </p:spPr>
        </p:pic>
      </p:grpSp>
      <p:grpSp>
        <p:nvGrpSpPr>
          <p:cNvPr id="138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2982407" y="5551467"/>
            <a:ext cx="1387841" cy="498933"/>
            <a:chOff x="871850" y="4567328"/>
            <a:chExt cx="1743767" cy="1202794"/>
          </a:xfrm>
        </p:grpSpPr>
        <p:sp>
          <p:nvSpPr>
            <p:cNvPr id="139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871850" y="4567328"/>
              <a:ext cx="1743767" cy="1202794"/>
            </a:xfrm>
            <a:prstGeom prst="roundRect">
              <a:avLst>
                <a:gd name="adj" fmla="val 1152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5699" y="4612811"/>
              <a:ext cx="1416440" cy="1100938"/>
            </a:xfrm>
            <a:prstGeom prst="rect">
              <a:avLst/>
            </a:prstGeom>
          </p:spPr>
        </p:pic>
      </p:grpSp>
      <p:grpSp>
        <p:nvGrpSpPr>
          <p:cNvPr id="17" name="مجموعة 16"/>
          <p:cNvGrpSpPr/>
          <p:nvPr/>
        </p:nvGrpSpPr>
        <p:grpSpPr>
          <a:xfrm>
            <a:off x="10021141" y="5573464"/>
            <a:ext cx="563811" cy="381241"/>
            <a:chOff x="10021141" y="5573464"/>
            <a:chExt cx="563811" cy="381241"/>
          </a:xfrm>
        </p:grpSpPr>
        <p:sp>
          <p:nvSpPr>
            <p:cNvPr id="141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10215674" y="5573464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10021141" y="5596896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أ</a:t>
              </a:r>
              <a:endParaRPr lang="en-US" dirty="0"/>
            </a:p>
          </p:txBody>
        </p:sp>
      </p:grpSp>
      <p:grpSp>
        <p:nvGrpSpPr>
          <p:cNvPr id="16" name="مجموعة 15"/>
          <p:cNvGrpSpPr/>
          <p:nvPr/>
        </p:nvGrpSpPr>
        <p:grpSpPr>
          <a:xfrm>
            <a:off x="7279568" y="5622261"/>
            <a:ext cx="542448" cy="381241"/>
            <a:chOff x="7279568" y="5622261"/>
            <a:chExt cx="542448" cy="381241"/>
          </a:xfrm>
        </p:grpSpPr>
        <p:sp>
          <p:nvSpPr>
            <p:cNvPr id="143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7452738" y="5622261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7279568" y="5633019"/>
              <a:ext cx="357809" cy="357809"/>
            </a:xfrm>
            <a:prstGeom prst="diamond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ب</a:t>
              </a:r>
              <a:endParaRPr lang="en-US" dirty="0"/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4736317" y="5611157"/>
            <a:ext cx="542448" cy="381241"/>
            <a:chOff x="4736317" y="5611157"/>
            <a:chExt cx="542448" cy="381241"/>
          </a:xfrm>
        </p:grpSpPr>
        <p:sp>
          <p:nvSpPr>
            <p:cNvPr id="145" name="Rectangle 35">
              <a:extLst>
                <a:ext uri="{FF2B5EF4-FFF2-40B4-BE49-F238E27FC236}">
                  <a16:creationId xmlns:a16="http://schemas.microsoft.com/office/drawing/2014/main" xmlns="" id="{AD7C484D-C035-4794-83E0-869DCDA48AB6}"/>
                </a:ext>
              </a:extLst>
            </p:cNvPr>
            <p:cNvSpPr/>
            <p:nvPr/>
          </p:nvSpPr>
          <p:spPr>
            <a:xfrm>
              <a:off x="4909487" y="5611157"/>
              <a:ext cx="369278" cy="38124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67000">
                  <a:schemeClr val="tx1">
                    <a:lumMod val="50000"/>
                    <a:lumOff val="50000"/>
                    <a:alpha val="42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Diamond 36">
              <a:extLst>
                <a:ext uri="{FF2B5EF4-FFF2-40B4-BE49-F238E27FC236}">
                  <a16:creationId xmlns:a16="http://schemas.microsoft.com/office/drawing/2014/main" xmlns="" id="{6C964224-EF99-412C-BD7E-2DB5DA7078C9}"/>
                </a:ext>
              </a:extLst>
            </p:cNvPr>
            <p:cNvSpPr/>
            <p:nvPr/>
          </p:nvSpPr>
          <p:spPr>
            <a:xfrm>
              <a:off x="4736317" y="5621915"/>
              <a:ext cx="357809" cy="357809"/>
            </a:xfrm>
            <a:prstGeom prst="diamond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dirty="0" smtClean="0"/>
                <a:t>ج</a:t>
              </a:r>
              <a:endParaRPr lang="en-US" dirty="0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11029660" y="5676310"/>
            <a:ext cx="275287" cy="369332"/>
            <a:chOff x="11029660" y="5676310"/>
            <a:chExt cx="275287" cy="369332"/>
          </a:xfrm>
        </p:grpSpPr>
        <p:sp>
          <p:nvSpPr>
            <p:cNvPr id="147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1029660" y="5685813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48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049197" y="5676310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4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104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8387645" y="1229767"/>
            <a:ext cx="470550" cy="2620345"/>
            <a:chOff x="10161271" y="1986921"/>
            <a:chExt cx="1671101" cy="2930058"/>
          </a:xfrm>
          <a:effectLst/>
        </p:grpSpPr>
        <p:sp>
          <p:nvSpPr>
            <p:cNvPr id="105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69357" y="2740123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لأنه ليس أسلوب أمر </a:t>
              </a:r>
            </a:p>
          </p:txBody>
        </p:sp>
      </p:grpSp>
      <p:grpSp>
        <p:nvGrpSpPr>
          <p:cNvPr id="150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8391525" y="2536265"/>
            <a:ext cx="470550" cy="2620345"/>
            <a:chOff x="10161271" y="1986921"/>
            <a:chExt cx="1671101" cy="2930058"/>
          </a:xfrm>
          <a:effectLst/>
        </p:grpSpPr>
        <p:sp>
          <p:nvSpPr>
            <p:cNvPr id="151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69357" y="2740123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لأنه ليس أسلوب نهي</a:t>
              </a:r>
            </a:p>
          </p:txBody>
        </p:sp>
      </p:grpSp>
      <p:grpSp>
        <p:nvGrpSpPr>
          <p:cNvPr id="154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8395405" y="3842763"/>
            <a:ext cx="470550" cy="2620345"/>
            <a:chOff x="10161271" y="1986921"/>
            <a:chExt cx="1671101" cy="2930058"/>
          </a:xfrm>
          <a:effectLst/>
        </p:grpSpPr>
        <p:sp>
          <p:nvSpPr>
            <p:cNvPr id="155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6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24256" y="2740124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لأنه ليس فعلاً مضارعاً </a:t>
              </a:r>
            </a:p>
          </p:txBody>
        </p:sp>
      </p:grpSp>
      <p:grpSp>
        <p:nvGrpSpPr>
          <p:cNvPr id="158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8445491" y="5015733"/>
            <a:ext cx="470550" cy="2620345"/>
            <a:chOff x="10161271" y="1986921"/>
            <a:chExt cx="1671101" cy="2930058"/>
          </a:xfrm>
          <a:effectLst/>
        </p:grpSpPr>
        <p:sp>
          <p:nvSpPr>
            <p:cNvPr id="159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17851" y="2501429"/>
              <a:ext cx="2186291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لأنه ليس </a:t>
              </a:r>
              <a:r>
                <a:rPr lang="ar-SY" b="1" dirty="0" smtClean="0"/>
                <a:t>اسماً </a:t>
              </a:r>
              <a:endParaRPr lang="ar-SY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0121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6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7" fill="hold">
                          <p:stCondLst>
                            <p:cond delay="indefinite"/>
                          </p:stCondLst>
                          <p:childTnLst>
                            <p:par>
                              <p:cTn id="8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9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1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96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97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2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07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08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9" fill="hold">
                          <p:stCondLst>
                            <p:cond delay="indefinite"/>
                          </p:stCondLst>
                          <p:childTnLst>
                            <p:par>
                              <p:cTn id="1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1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3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4" fill="hold">
                          <p:stCondLst>
                            <p:cond delay="indefinite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18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19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0" fill="hold">
                          <p:stCondLst>
                            <p:cond delay="indefinite"/>
                          </p:stCondLst>
                          <p:childTnLst>
                            <p:par>
                              <p:cTn id="1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2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7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8" fill="hold">
                          <p:stCondLst>
                            <p:cond delay="indefinite"/>
                          </p:stCondLst>
                          <p:childTnLst>
                            <p:par>
                              <p:cTn id="1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32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3" fill="hold">
                          <p:stCondLst>
                            <p:cond delay="indefinite"/>
                          </p:stCondLst>
                          <p:childTnLst>
                            <p:par>
                              <p:cTn id="1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37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8" fill="hold">
                          <p:stCondLst>
                            <p:cond delay="indefinite"/>
                          </p:stCondLst>
                          <p:childTnLst>
                            <p:par>
                              <p:cTn id="1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0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42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43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4" fill="hold">
                          <p:stCondLst>
                            <p:cond delay="indefinite"/>
                          </p:stCondLst>
                          <p:childTnLst>
                            <p:par>
                              <p:cTn id="1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6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48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9" fill="hold">
                          <p:stCondLst>
                            <p:cond delay="indefinite"/>
                          </p:stCondLst>
                          <p:childTnLst>
                            <p:par>
                              <p:cTn id="1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1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5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5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5" fill="hold">
                          <p:stCondLst>
                            <p:cond delay="indefinite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59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0" fill="hold">
                          <p:stCondLst>
                            <p:cond delay="indefinite"/>
                          </p:stCondLst>
                          <p:childTnLst>
                            <p:par>
                              <p:cTn id="16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2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64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65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6" fill="hold">
                          <p:stCondLst>
                            <p:cond delay="indefinite"/>
                          </p:stCondLst>
                          <p:childTnLst>
                            <p:par>
                              <p:cTn id="16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8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2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3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4" fill="hold">
                          <p:stCondLst>
                            <p:cond delay="indefinite"/>
                          </p:stCondLst>
                          <p:childTnLst>
                            <p:par>
                              <p:cTn id="1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6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8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9" fill="hold">
                          <p:stCondLst>
                            <p:cond delay="indefinite"/>
                          </p:stCondLst>
                          <p:childTnLst>
                            <p:par>
                              <p:cTn id="1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1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83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4" fill="hold">
                          <p:stCondLst>
                            <p:cond delay="indefinite"/>
                          </p:stCondLst>
                          <p:childTnLst>
                            <p:par>
                              <p:cTn id="1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88" dur="5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89" dur="5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0" fill="hold">
                          <p:stCondLst>
                            <p:cond delay="indefinite"/>
                          </p:stCondLst>
                          <p:childTnLst>
                            <p:par>
                              <p:cTn id="1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2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94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5" fill="hold">
                          <p:stCondLst>
                            <p:cond delay="indefinite"/>
                          </p:stCondLst>
                          <p:childTnLst>
                            <p:par>
                              <p:cTn id="19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7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99" dur="5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00" dur="5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1" fill="hold">
                          <p:stCondLst>
                            <p:cond delay="indefinite"/>
                          </p:stCondLst>
                          <p:childTnLst>
                            <p:par>
                              <p:cTn id="20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3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05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6" fill="hold">
                          <p:stCondLst>
                            <p:cond delay="indefinite"/>
                          </p:stCondLst>
                          <p:childTnLst>
                            <p:par>
                              <p:cTn id="20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8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210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11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2" fill="hold">
                          <p:stCondLst>
                            <p:cond delay="indefinite"/>
                          </p:stCondLst>
                          <p:childTnLst>
                            <p:par>
                              <p:cTn id="2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4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6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7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8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9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0" fill="hold">
                          <p:stCondLst>
                            <p:cond delay="indefinite"/>
                          </p:stCondLst>
                          <p:childTnLst>
                            <p:par>
                              <p:cTn id="2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2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24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5" fill="hold">
                          <p:stCondLst>
                            <p:cond delay="indefinite"/>
                          </p:stCondLst>
                          <p:childTnLst>
                            <p:par>
                              <p:cTn id="2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29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0" fill="hold">
                          <p:stCondLst>
                            <p:cond delay="indefinite"/>
                          </p:stCondLst>
                          <p:childTnLst>
                            <p:par>
                              <p:cTn id="2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2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234" dur="5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35" dur="5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6" fill="hold">
                          <p:stCondLst>
                            <p:cond delay="indefinite"/>
                          </p:stCondLst>
                          <p:childTnLst>
                            <p:par>
                              <p:cTn id="2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8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40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1" fill="hold">
                          <p:stCondLst>
                            <p:cond delay="indefinite"/>
                          </p:stCondLst>
                          <p:childTnLst>
                            <p:par>
                              <p:cTn id="2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3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245" dur="500" fill="hold"/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46" dur="500" fill="hold"/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7" fill="hold">
                          <p:stCondLst>
                            <p:cond delay="indefinite"/>
                          </p:stCondLst>
                          <p:childTnLst>
                            <p:par>
                              <p:cTn id="2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9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51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2" fill="hold">
                          <p:stCondLst>
                            <p:cond delay="indefinite"/>
                          </p:stCondLst>
                          <p:childTnLst>
                            <p:par>
                              <p:cTn id="25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4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256" dur="500" fill="hold"/>
                                            <p:tgtEl>
                                              <p:spTgt spid="1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57" dur="500" fill="hold"/>
                                            <p:tgtEl>
                                              <p:spTgt spid="1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8" fill="hold">
                          <p:stCondLst>
                            <p:cond delay="indefinite"/>
                          </p:stCondLst>
                          <p:childTnLst>
                            <p:par>
                              <p:cTn id="2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62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3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4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5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6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7" fill="hold">
                          <p:stCondLst>
                            <p:cond delay="indefinite"/>
                          </p:stCondLst>
                          <p:childTnLst>
                            <p:par>
                              <p:cTn id="8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9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1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6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7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2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7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8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9" fill="hold">
                          <p:stCondLst>
                            <p:cond delay="indefinite"/>
                          </p:stCondLst>
                          <p:childTnLst>
                            <p:par>
                              <p:cTn id="1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1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3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4" fill="hold">
                          <p:stCondLst>
                            <p:cond delay="indefinite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8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9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0" fill="hold">
                          <p:stCondLst>
                            <p:cond delay="indefinite"/>
                          </p:stCondLst>
                          <p:childTnLst>
                            <p:par>
                              <p:cTn id="1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2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7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8" fill="hold">
                          <p:stCondLst>
                            <p:cond delay="indefinite"/>
                          </p:stCondLst>
                          <p:childTnLst>
                            <p:par>
                              <p:cTn id="1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32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3" fill="hold">
                          <p:stCondLst>
                            <p:cond delay="indefinite"/>
                          </p:stCondLst>
                          <p:childTnLst>
                            <p:par>
                              <p:cTn id="1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37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8" fill="hold">
                          <p:stCondLst>
                            <p:cond delay="indefinite"/>
                          </p:stCondLst>
                          <p:childTnLst>
                            <p:par>
                              <p:cTn id="1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2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3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4" fill="hold">
                          <p:stCondLst>
                            <p:cond delay="indefinite"/>
                          </p:stCondLst>
                          <p:childTnLst>
                            <p:par>
                              <p:cTn id="1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6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48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9" fill="hold">
                          <p:stCondLst>
                            <p:cond delay="indefinite"/>
                          </p:stCondLst>
                          <p:childTnLst>
                            <p:par>
                              <p:cTn id="1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5" fill="hold">
                          <p:stCondLst>
                            <p:cond delay="indefinite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59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0" fill="hold">
                          <p:stCondLst>
                            <p:cond delay="indefinite"/>
                          </p:stCondLst>
                          <p:childTnLst>
                            <p:par>
                              <p:cTn id="16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2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4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5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6" fill="hold">
                          <p:stCondLst>
                            <p:cond delay="indefinite"/>
                          </p:stCondLst>
                          <p:childTnLst>
                            <p:par>
                              <p:cTn id="16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8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2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3" dur="500" fill="hold"/>
                                            <p:tgtEl>
                                              <p:spTgt spid="15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4" fill="hold">
                          <p:stCondLst>
                            <p:cond delay="indefinite"/>
                          </p:stCondLst>
                          <p:childTnLst>
                            <p:par>
                              <p:cTn id="1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6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8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9" fill="hold">
                          <p:stCondLst>
                            <p:cond delay="indefinite"/>
                          </p:stCondLst>
                          <p:childTnLst>
                            <p:par>
                              <p:cTn id="1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1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83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4" fill="hold">
                          <p:stCondLst>
                            <p:cond delay="indefinite"/>
                          </p:stCondLst>
                          <p:childTnLst>
                            <p:par>
                              <p:cTn id="1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8" dur="5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9" dur="5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0" fill="hold">
                          <p:stCondLst>
                            <p:cond delay="indefinite"/>
                          </p:stCondLst>
                          <p:childTnLst>
                            <p:par>
                              <p:cTn id="1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2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94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5" fill="hold">
                          <p:stCondLst>
                            <p:cond delay="indefinite"/>
                          </p:stCondLst>
                          <p:childTnLst>
                            <p:par>
                              <p:cTn id="19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7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9" dur="5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0" dur="5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1" fill="hold">
                          <p:stCondLst>
                            <p:cond delay="indefinite"/>
                          </p:stCondLst>
                          <p:childTnLst>
                            <p:par>
                              <p:cTn id="20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3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05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6" fill="hold">
                          <p:stCondLst>
                            <p:cond delay="indefinite"/>
                          </p:stCondLst>
                          <p:childTnLst>
                            <p:par>
                              <p:cTn id="20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0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1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2" fill="hold">
                          <p:stCondLst>
                            <p:cond delay="indefinite"/>
                          </p:stCondLst>
                          <p:childTnLst>
                            <p:par>
                              <p:cTn id="2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4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6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7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8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9" dur="500" fill="hold"/>
                                            <p:tgtEl>
                                              <p:spTgt spid="1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0" fill="hold">
                          <p:stCondLst>
                            <p:cond delay="indefinite"/>
                          </p:stCondLst>
                          <p:childTnLst>
                            <p:par>
                              <p:cTn id="2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2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24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5" fill="hold">
                          <p:stCondLst>
                            <p:cond delay="indefinite"/>
                          </p:stCondLst>
                          <p:childTnLst>
                            <p:par>
                              <p:cTn id="2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29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0" fill="hold">
                          <p:stCondLst>
                            <p:cond delay="indefinite"/>
                          </p:stCondLst>
                          <p:childTnLst>
                            <p:par>
                              <p:cTn id="2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2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4" dur="5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5" dur="5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6" fill="hold">
                          <p:stCondLst>
                            <p:cond delay="indefinite"/>
                          </p:stCondLst>
                          <p:childTnLst>
                            <p:par>
                              <p:cTn id="2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8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40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1" fill="hold">
                          <p:stCondLst>
                            <p:cond delay="indefinite"/>
                          </p:stCondLst>
                          <p:childTnLst>
                            <p:par>
                              <p:cTn id="2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3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5" dur="500" fill="hold"/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6" dur="500" fill="hold"/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7" fill="hold">
                          <p:stCondLst>
                            <p:cond delay="indefinite"/>
                          </p:stCondLst>
                          <p:childTnLst>
                            <p:par>
                              <p:cTn id="2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9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51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2" fill="hold">
                          <p:stCondLst>
                            <p:cond delay="indefinite"/>
                          </p:stCondLst>
                          <p:childTnLst>
                            <p:par>
                              <p:cTn id="25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6" dur="500" fill="hold"/>
                                            <p:tgtEl>
                                              <p:spTgt spid="1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7" dur="500" fill="hold"/>
                                            <p:tgtEl>
                                              <p:spTgt spid="1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8" fill="hold">
                          <p:stCondLst>
                            <p:cond delay="indefinite"/>
                          </p:stCondLst>
                          <p:childTnLst>
                            <p:par>
                              <p:cTn id="2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62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3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4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5" dur="500" fill="hold"/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556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grpSp>
        <p:nvGrpSpPr>
          <p:cNvPr id="36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9603648" y="12553"/>
            <a:ext cx="1586404" cy="637097"/>
            <a:chOff x="676027" y="2568995"/>
            <a:chExt cx="1586404" cy="637097"/>
          </a:xfrm>
        </p:grpSpPr>
        <p:sp>
          <p:nvSpPr>
            <p:cNvPr id="37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0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أُحلل: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48637" y="3550340"/>
            <a:ext cx="569610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9545766" y="-1244029"/>
            <a:ext cx="470550" cy="4607676"/>
            <a:chOff x="10161272" y="1189004"/>
            <a:chExt cx="1671101" cy="3484092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787245" y="1426887"/>
              <a:ext cx="403132" cy="46483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9538499" y="2379222"/>
              <a:ext cx="291664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9646827" y="2492085"/>
              <a:ext cx="2699983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782791" y="1045454"/>
              <a:ext cx="463589" cy="75069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9687924" y="2361679"/>
              <a:ext cx="2447685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ثانياً- </a:t>
              </a:r>
              <a:r>
                <a:rPr lang="ar-SY" b="1" dirty="0" smtClean="0"/>
                <a:t>أُجيب عن المطلوب بين قوسين</a:t>
              </a:r>
              <a:endParaRPr lang="ar-SY" b="1" dirty="0"/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11303720" y="1548490"/>
            <a:ext cx="275287" cy="369332"/>
            <a:chOff x="11303720" y="1548490"/>
            <a:chExt cx="275287" cy="369332"/>
          </a:xfrm>
        </p:grpSpPr>
        <p:sp>
          <p:nvSpPr>
            <p:cNvPr id="66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1303720" y="1557993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7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323257" y="1548490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1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11265696" y="3297258"/>
            <a:ext cx="275287" cy="369332"/>
            <a:chOff x="11265696" y="3297258"/>
            <a:chExt cx="275287" cy="369332"/>
          </a:xfrm>
        </p:grpSpPr>
        <p:sp>
          <p:nvSpPr>
            <p:cNvPr id="85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1265696" y="3306761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86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285233" y="3297258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2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11280105" y="5209711"/>
            <a:ext cx="275287" cy="369332"/>
            <a:chOff x="11280105" y="5209711"/>
            <a:chExt cx="275287" cy="369332"/>
          </a:xfrm>
        </p:grpSpPr>
        <p:sp>
          <p:nvSpPr>
            <p:cNvPr id="122" name="Oval 30">
              <a:extLst>
                <a:ext uri="{FF2B5EF4-FFF2-40B4-BE49-F238E27FC236}">
                  <a16:creationId xmlns:a16="http://schemas.microsoft.com/office/drawing/2014/main" xmlns="" id="{FBA3B2A6-7FC0-4C79-8FF6-56A5E5556C76}"/>
                </a:ext>
              </a:extLst>
            </p:cNvPr>
            <p:cNvSpPr/>
            <p:nvPr/>
          </p:nvSpPr>
          <p:spPr>
            <a:xfrm>
              <a:off x="11280105" y="5219214"/>
              <a:ext cx="275287" cy="27528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23" name="TextBox 54">
              <a:extLst>
                <a:ext uri="{FF2B5EF4-FFF2-40B4-BE49-F238E27FC236}">
                  <a16:creationId xmlns:a16="http://schemas.microsoft.com/office/drawing/2014/main" xmlns="" id="{C031822E-D09B-4311-A1E0-A9A1D440B8AB}"/>
                </a:ext>
              </a:extLst>
            </p:cNvPr>
            <p:cNvSpPr txBox="1"/>
            <p:nvPr/>
          </p:nvSpPr>
          <p:spPr>
            <a:xfrm flipH="1">
              <a:off x="11299642" y="5209711"/>
              <a:ext cx="2176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FFFF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3</a:t>
              </a:r>
              <a:endParaRPr lang="en-US" b="1" dirty="0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104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6283601" y="1462459"/>
            <a:ext cx="4865350" cy="650514"/>
            <a:chOff x="-938761" y="4883990"/>
            <a:chExt cx="4403172" cy="805331"/>
          </a:xfrm>
        </p:grpSpPr>
        <p:sp>
          <p:nvSpPr>
            <p:cNvPr id="105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-938761" y="4883990"/>
              <a:ext cx="4403172" cy="805331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6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856010" y="5020710"/>
              <a:ext cx="4239866" cy="521130"/>
            </a:xfrm>
            <a:prstGeom prst="rect">
              <a:avLst/>
            </a:prstGeom>
          </p:spPr>
        </p:pic>
      </p:grpSp>
      <p:grpSp>
        <p:nvGrpSpPr>
          <p:cNvPr id="149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7556833" y="3169844"/>
            <a:ext cx="3579083" cy="771884"/>
            <a:chOff x="1063035" y="4793464"/>
            <a:chExt cx="2350985" cy="693579"/>
          </a:xfrm>
        </p:grpSpPr>
        <p:sp>
          <p:nvSpPr>
            <p:cNvPr id="150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1063035" y="4793464"/>
              <a:ext cx="2350985" cy="693579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51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7379" y="4867756"/>
              <a:ext cx="2186085" cy="546569"/>
            </a:xfrm>
            <a:prstGeom prst="rect">
              <a:avLst/>
            </a:prstGeom>
          </p:spPr>
        </p:pic>
      </p:grpSp>
      <p:grpSp>
        <p:nvGrpSpPr>
          <p:cNvPr id="152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7534253" y="5041238"/>
            <a:ext cx="3655799" cy="771884"/>
            <a:chOff x="1012642" y="4793464"/>
            <a:chExt cx="2401378" cy="693579"/>
          </a:xfrm>
        </p:grpSpPr>
        <p:sp>
          <p:nvSpPr>
            <p:cNvPr id="153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1012642" y="4793464"/>
              <a:ext cx="2401378" cy="693579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54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594" y="4867170"/>
              <a:ext cx="2185235" cy="546569"/>
            </a:xfrm>
            <a:prstGeom prst="rect">
              <a:avLst/>
            </a:prstGeom>
          </p:spPr>
        </p:pic>
      </p:grpSp>
      <p:sp>
        <p:nvSpPr>
          <p:cNvPr id="155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193138" y="164007"/>
            <a:ext cx="436813" cy="4554548"/>
          </a:xfrm>
          <a:prstGeom prst="round2SameRect">
            <a:avLst>
              <a:gd name="adj1" fmla="val 16667"/>
              <a:gd name="adj2" fmla="val 16864"/>
            </a:avLst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058273" y="2258498"/>
            <a:ext cx="4568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يجب علينا عدم السخرية من الآخرين فقد يكونون خيراً منكم </a:t>
            </a:r>
          </a:p>
        </p:txBody>
      </p:sp>
      <p:grpSp>
        <p:nvGrpSpPr>
          <p:cNvPr id="157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9157349" y="-248962"/>
            <a:ext cx="470550" cy="5424849"/>
            <a:chOff x="10161269" y="1198609"/>
            <a:chExt cx="1671100" cy="6022191"/>
          </a:xfrm>
          <a:effectLst/>
        </p:grpSpPr>
        <p:sp>
          <p:nvSpPr>
            <p:cNvPr id="158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8379882" y="3768313"/>
              <a:ext cx="5233874" cy="167110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8482137" y="3896854"/>
              <a:ext cx="5029378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4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484904" y="3969244"/>
              <a:ext cx="4964436" cy="1311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1-أكتبُ نصيحة لزملائي مستفيداً مما ورد في الآية الكريمة </a:t>
              </a:r>
              <a:endParaRPr lang="ar-SY" b="1" dirty="0"/>
            </a:p>
          </p:txBody>
        </p:sp>
      </p:grpSp>
      <p:grpSp>
        <p:nvGrpSpPr>
          <p:cNvPr id="165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9700458" y="2070262"/>
            <a:ext cx="470550" cy="4381230"/>
            <a:chOff x="10161273" y="1198609"/>
            <a:chExt cx="1671101" cy="4899071"/>
          </a:xfrm>
          <a:effectLst/>
        </p:grpSpPr>
        <p:sp>
          <p:nvSpPr>
            <p:cNvPr id="166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gradFill flip="none" rotWithShape="1">
              <a:gsLst>
                <a:gs pos="0">
                  <a:srgbClr val="D60093">
                    <a:tint val="66000"/>
                    <a:satMod val="160000"/>
                  </a:srgbClr>
                </a:gs>
                <a:gs pos="50000">
                  <a:srgbClr val="D60093">
                    <a:tint val="44500"/>
                    <a:satMod val="160000"/>
                  </a:srgbClr>
                </a:gs>
                <a:gs pos="100000">
                  <a:srgbClr val="D60093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solidFill>
              <a:srgbClr val="D600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D6009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2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155058" y="3277000"/>
              <a:ext cx="376726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2- ما الفرق بين الشعوب و القبائل؟</a:t>
              </a:r>
              <a:endParaRPr lang="ar-SY" b="1" dirty="0"/>
            </a:p>
          </p:txBody>
        </p:sp>
      </p:grpSp>
      <p:grpSp>
        <p:nvGrpSpPr>
          <p:cNvPr id="173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9721760" y="3959894"/>
            <a:ext cx="470550" cy="4381230"/>
            <a:chOff x="10161273" y="1198609"/>
            <a:chExt cx="1671101" cy="4899071"/>
          </a:xfrm>
          <a:effectLst/>
        </p:grpSpPr>
        <p:sp>
          <p:nvSpPr>
            <p:cNvPr id="174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7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C00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0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545506" y="2957558"/>
              <a:ext cx="2986370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3- علام تدل هذه الآية</a:t>
              </a:r>
              <a:endParaRPr lang="ar-SY" b="1" dirty="0"/>
            </a:p>
          </p:txBody>
        </p:sp>
      </p:grpSp>
      <p:grpSp>
        <p:nvGrpSpPr>
          <p:cNvPr id="2" name="مجموعة 1"/>
          <p:cNvGrpSpPr/>
          <p:nvPr/>
        </p:nvGrpSpPr>
        <p:grpSpPr>
          <a:xfrm>
            <a:off x="2087030" y="3289591"/>
            <a:ext cx="4604436" cy="1833669"/>
            <a:chOff x="2214030" y="3860801"/>
            <a:chExt cx="4604436" cy="1182729"/>
          </a:xfrm>
        </p:grpSpPr>
        <p:sp>
          <p:nvSpPr>
            <p:cNvPr id="75" name="Rectangle: Top Corners Rounded 83">
              <a:extLst>
                <a:ext uri="{FF2B5EF4-FFF2-40B4-BE49-F238E27FC236}">
                  <a16:creationId xmlns:a16="http://schemas.microsoft.com/office/drawing/2014/main" xmlns="" id="{921145F7-DD54-4B8E-B47A-C55E4EFF5D3B}"/>
                </a:ext>
              </a:extLst>
            </p:cNvPr>
            <p:cNvSpPr/>
            <p:nvPr/>
          </p:nvSpPr>
          <p:spPr>
            <a:xfrm rot="16200000" flipH="1">
              <a:off x="4274418" y="1832561"/>
              <a:ext cx="498067" cy="4554548"/>
            </a:xfrm>
            <a:prstGeom prst="round2SameRect">
              <a:avLst>
                <a:gd name="adj1" fmla="val 16667"/>
                <a:gd name="adj2" fmla="val 16864"/>
              </a:avLst>
            </a:prstGeom>
            <a:gradFill flip="none" rotWithShape="1">
              <a:gsLst>
                <a:gs pos="0">
                  <a:srgbClr val="D60093">
                    <a:tint val="66000"/>
                    <a:satMod val="160000"/>
                  </a:srgbClr>
                </a:gs>
                <a:gs pos="50000">
                  <a:srgbClr val="D60093">
                    <a:tint val="44500"/>
                    <a:satMod val="160000"/>
                  </a:srgbClr>
                </a:gs>
                <a:gs pos="100000">
                  <a:srgbClr val="D60093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>
              <a:solidFill>
                <a:srgbClr val="D600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81">
              <a:extLst>
                <a:ext uri="{FF2B5EF4-FFF2-40B4-BE49-F238E27FC236}">
                  <a16:creationId xmlns:a16="http://schemas.microsoft.com/office/drawing/2014/main" xmlns="" id="{BD126DD9-336E-4BE1-9D9D-62D5FE7CB40C}"/>
                </a:ext>
              </a:extLst>
            </p:cNvPr>
            <p:cNvSpPr txBox="1"/>
            <p:nvPr/>
          </p:nvSpPr>
          <p:spPr>
            <a:xfrm flipH="1">
              <a:off x="2214030" y="3894232"/>
              <a:ext cx="4568427" cy="416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الشعب:</a:t>
              </a:r>
              <a:r>
                <a:rPr lang="ar-SY" b="1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 </a:t>
              </a:r>
              <a:r>
                <a:rPr lang="ar-SY" b="1" dirty="0">
                  <a:latin typeface="Century Gothic" panose="020B0502020202020204" pitchFamily="34" charset="0"/>
                </a:rPr>
                <a:t>هم الطبقة الأولى من النسب البعيد وهم مجموعة كبيرة من الناس لا يعرف إليهم نسب بل ينسبوا إلى </a:t>
              </a:r>
              <a:r>
                <a:rPr lang="ar-SY" b="1" dirty="0" smtClean="0">
                  <a:latin typeface="Century Gothic" panose="020B0502020202020204" pitchFamily="34" charset="0"/>
                </a:rPr>
                <a:t>بلادهم 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  <p:sp>
          <p:nvSpPr>
            <p:cNvPr id="77" name="Rectangle: Top Corners Rounded 83">
              <a:extLst>
                <a:ext uri="{FF2B5EF4-FFF2-40B4-BE49-F238E27FC236}">
                  <a16:creationId xmlns:a16="http://schemas.microsoft.com/office/drawing/2014/main" xmlns="" id="{921145F7-DD54-4B8E-B47A-C55E4EFF5D3B}"/>
                </a:ext>
              </a:extLst>
            </p:cNvPr>
            <p:cNvSpPr/>
            <p:nvPr/>
          </p:nvSpPr>
          <p:spPr>
            <a:xfrm rot="16200000" flipH="1">
              <a:off x="4260164" y="2485229"/>
              <a:ext cx="562055" cy="4554548"/>
            </a:xfrm>
            <a:prstGeom prst="round2SameRect">
              <a:avLst>
                <a:gd name="adj1" fmla="val 16667"/>
                <a:gd name="adj2" fmla="val 16864"/>
              </a:avLst>
            </a:prstGeom>
            <a:gradFill flip="none" rotWithShape="1">
              <a:gsLst>
                <a:gs pos="0">
                  <a:srgbClr val="D60093">
                    <a:tint val="66000"/>
                    <a:satMod val="160000"/>
                  </a:srgbClr>
                </a:gs>
                <a:gs pos="50000">
                  <a:srgbClr val="D60093">
                    <a:tint val="44500"/>
                    <a:satMod val="160000"/>
                  </a:srgbClr>
                </a:gs>
                <a:gs pos="100000">
                  <a:srgbClr val="D60093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>
              <a:solidFill>
                <a:srgbClr val="D600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007270" y="4355100"/>
            <a:ext cx="4673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القبائل:</a:t>
            </a:r>
            <a:r>
              <a:rPr lang="ar-SY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ar-SY" b="1" dirty="0">
                <a:latin typeface="Century Gothic" panose="020B0502020202020204" pitchFamily="34" charset="0"/>
              </a:rPr>
              <a:t>هم المستوى الثاني بعد الشعب وهم جماعة ينتسبون إلى أب واحد وأيضا جد واحد والقبيلة مجموعة من العشيرة </a:t>
            </a:r>
          </a:p>
        </p:txBody>
      </p:sp>
      <p:sp>
        <p:nvSpPr>
          <p:cNvPr id="80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130226" y="3750193"/>
            <a:ext cx="591843" cy="4554548"/>
          </a:xfrm>
          <a:prstGeom prst="round2SameRect">
            <a:avLst>
              <a:gd name="adj1" fmla="val 16667"/>
              <a:gd name="adj2" fmla="val 16864"/>
            </a:avLst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364976" y="5724921"/>
            <a:ext cx="4568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تدل على أن المسخور منه </a:t>
            </a:r>
            <a:r>
              <a:rPr lang="ar-SY" b="1" dirty="0" smtClean="0">
                <a:latin typeface="Century Gothic" panose="020B0502020202020204" pitchFamily="34" charset="0"/>
              </a:rPr>
              <a:t>قد يكون </a:t>
            </a:r>
            <a:r>
              <a:rPr lang="ar-SY" b="1" dirty="0">
                <a:latin typeface="Century Gothic" panose="020B0502020202020204" pitchFamily="34" charset="0"/>
              </a:rPr>
              <a:t>أعظم </a:t>
            </a:r>
            <a:r>
              <a:rPr lang="ar-SY" b="1" dirty="0" smtClean="0">
                <a:latin typeface="Century Gothic" panose="020B0502020202020204" pitchFamily="34" charset="0"/>
              </a:rPr>
              <a:t>قدراً عند </a:t>
            </a:r>
            <a:r>
              <a:rPr lang="ar-SY" b="1" dirty="0">
                <a:latin typeface="Century Gothic" panose="020B0502020202020204" pitchFamily="34" charset="0"/>
              </a:rPr>
              <a:t>الله وأحب إليه من الساخر منه </a:t>
            </a:r>
          </a:p>
        </p:txBody>
      </p:sp>
    </p:spTree>
    <p:extLst>
      <p:ext uri="{BB962C8B-B14F-4D97-AF65-F5344CB8AC3E}">
        <p14:creationId xmlns:p14="http://schemas.microsoft.com/office/powerpoint/2010/main" val="93848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6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7" fill="hold">
                          <p:stCondLst>
                            <p:cond delay="indefinite"/>
                          </p:stCondLst>
                          <p:childTnLst>
                            <p:par>
                              <p:cTn id="8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9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10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8" dur="10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9" dur="10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0" fill="hold">
                          <p:stCondLst>
                            <p:cond delay="indefinite"/>
                          </p:stCondLst>
                          <p:childTnLst>
                            <p:par>
                              <p:cTn id="10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7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1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2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3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4" fill="hold">
                          <p:stCondLst>
                            <p:cond delay="indefinite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8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9" fill="hold">
                          <p:stCondLst>
                            <p:cond delay="indefinite"/>
                          </p:stCondLst>
                          <p:childTnLst>
                            <p:par>
                              <p:cTn id="1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1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3" dur="1000"/>
                                            <p:tgtEl>
                                              <p:spTgt spid="14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4" dur="1000" fill="hold"/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1000" fill="hold"/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30" dur="10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31" dur="10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3" presetID="17" presetClass="entr" presetSubtype="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9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4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5" fill="hold">
                          <p:stCondLst>
                            <p:cond delay="indefinite"/>
                          </p:stCondLst>
                          <p:childTnLst>
                            <p:par>
                              <p:cTn id="1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49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0" fill="hold">
                          <p:stCondLst>
                            <p:cond delay="indefinite"/>
                          </p:stCondLst>
                          <p:childTnLst>
                            <p:par>
                              <p:cTn id="1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2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4" dur="1000"/>
                                            <p:tgtEl>
                                              <p:spTgt spid="15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5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6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7" fill="hold">
                          <p:stCondLst>
                            <p:cond delay="indefinite"/>
                          </p:stCondLst>
                          <p:childTnLst>
                            <p:par>
                              <p:cTn id="1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9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61" dur="1000" fill="hold"/>
                                            <p:tgtEl>
                                              <p:spTgt spid="1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62" dur="1000" fill="hold"/>
                                            <p:tgtEl>
                                              <p:spTgt spid="1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3" fill="hold">
                          <p:stCondLst>
                            <p:cond delay="indefinite"/>
                          </p:stCondLst>
                          <p:childTnLst>
                            <p:par>
                              <p:cTn id="16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5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7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1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5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6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55" grpId="0" animBg="1"/>
          <p:bldP spid="156" grpId="0"/>
          <p:bldP spid="78" grpId="0"/>
          <p:bldP spid="80" grpId="0" animBg="1"/>
          <p:bldP spid="8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6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7" fill="hold">
                          <p:stCondLst>
                            <p:cond delay="indefinite"/>
                          </p:stCondLst>
                          <p:childTnLst>
                            <p:par>
                              <p:cTn id="8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9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10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8" dur="10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9" dur="10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0" fill="hold">
                          <p:stCondLst>
                            <p:cond delay="indefinite"/>
                          </p:stCondLst>
                          <p:childTnLst>
                            <p:par>
                              <p:cTn id="10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7" dur="5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1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2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3" dur="5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4" fill="hold">
                          <p:stCondLst>
                            <p:cond delay="indefinite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8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9" fill="hold">
                          <p:stCondLst>
                            <p:cond delay="indefinite"/>
                          </p:stCondLst>
                          <p:childTnLst>
                            <p:par>
                              <p:cTn id="1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1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3" dur="1000"/>
                                            <p:tgtEl>
                                              <p:spTgt spid="14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4" dur="1000" fill="hold"/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1000" fill="hold"/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0" dur="10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1" dur="10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3" presetID="17" presetClass="entr" presetSubtype="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9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4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5" fill="hold">
                          <p:stCondLst>
                            <p:cond delay="indefinite"/>
                          </p:stCondLst>
                          <p:childTnLst>
                            <p:par>
                              <p:cTn id="1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49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0" fill="hold">
                          <p:stCondLst>
                            <p:cond delay="indefinite"/>
                          </p:stCondLst>
                          <p:childTnLst>
                            <p:par>
                              <p:cTn id="1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2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4" dur="1000"/>
                                            <p:tgtEl>
                                              <p:spTgt spid="15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5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6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7" fill="hold">
                          <p:stCondLst>
                            <p:cond delay="indefinite"/>
                          </p:stCondLst>
                          <p:childTnLst>
                            <p:par>
                              <p:cTn id="1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9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1" dur="1000" fill="hold"/>
                                            <p:tgtEl>
                                              <p:spTgt spid="1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2" dur="1000" fill="hold"/>
                                            <p:tgtEl>
                                              <p:spTgt spid="1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3" fill="hold">
                          <p:stCondLst>
                            <p:cond delay="indefinite"/>
                          </p:stCondLst>
                          <p:childTnLst>
                            <p:par>
                              <p:cTn id="16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5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7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1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5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6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55" grpId="0" animBg="1"/>
          <p:bldP spid="156" grpId="0"/>
          <p:bldP spid="78" grpId="0"/>
          <p:bldP spid="80" grpId="0" animBg="1"/>
          <p:bldP spid="81" grpId="0"/>
        </p:bldLst>
      </p:timing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xmlns="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xmlns="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xmlns="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xmlns="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xmlns="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xmlns="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xmlns="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xmlns="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xmlns="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xmlns="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xmlns="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xmlns="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xmlns="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xmlns="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xmlns="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xmlns="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xmlns="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xmlns="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xmlns="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xmlns="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xmlns="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xmlns="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xmlns="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xmlns="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xmlns="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xmlns="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xmlns="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xmlns="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xmlns="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xmlns="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xmlns="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xmlns="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xmlns="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xmlns="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xmlns="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xmlns="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xmlns="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xmlns="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xmlns="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xmlns="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xmlns="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xmlns="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xmlns="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xmlns="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xmlns="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xmlns="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xmlns="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xmlns="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xmlns="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xmlns="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xmlns="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xmlns="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xmlns="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xmlns="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xmlns="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xmlns="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xmlns="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xmlns="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xmlns="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xmlns="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xmlns="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xmlns="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xmlns="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xmlns="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xmlns="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xmlns="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xmlns="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xmlns="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xmlns="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xmlns="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xmlns="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xmlns="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xmlns="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xmlns="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xmlns="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xmlns="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xmlns="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xmlns="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xmlns="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xmlns="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xmlns="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xmlns="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xmlns="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xmlns="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xmlns="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xmlns="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xmlns="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xmlns="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xmlns="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xmlns="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xmlns="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xmlns="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xmlns="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xmlns="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xmlns="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xmlns="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xmlns="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xmlns="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xmlns="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xmlns="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xmlns="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xmlns="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xmlns="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xmlns="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xmlns="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xmlns="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xmlns="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xmlns="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xmlns="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xmlns="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xmlns="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xmlns="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xmlns="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xmlns="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xmlns="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xmlns="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xmlns="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xmlns="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xmlns="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xmlns="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xmlns="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xmlns="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xmlns="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xmlns="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xmlns="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xmlns="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xmlns="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xmlns="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xmlns="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xmlns="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xmlns="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xmlns="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xmlns="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xmlns="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xmlns="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xmlns="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xmlns="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xmlns="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xmlns="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xmlns="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xmlns="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xmlns="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xmlns="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xmlns="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xmlns="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xmlns="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xmlns="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xmlns="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xmlns="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xmlns="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xmlns="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xmlns="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xmlns="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xmlns="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xmlns="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xmlns="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xmlns="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xmlns="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xmlns="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xmlns="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xmlns="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xmlns="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xmlns="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xmlns="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xmlns="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xmlns="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xmlns="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xmlns="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xmlns="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xmlns="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xmlns="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xmlns="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xmlns="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xmlns="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xmlns="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xmlns="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xmlns="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xmlns="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xmlns="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xmlns="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xmlns="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xmlns="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xmlns="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xmlns="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xmlns="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xmlns="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xmlns="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xmlns="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xmlns="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xmlns="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xmlns="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xmlns="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xmlns="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xmlns="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xmlns="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xmlns="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xmlns="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xmlns="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xmlns="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xmlns="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xmlns="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xmlns="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xmlns="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xmlns="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xmlns="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xmlns="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xmlns="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xmlns="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xmlns="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xmlns="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xmlns="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xmlns="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xmlns="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xmlns="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xmlns="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xmlns="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xmlns="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xmlns="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xmlns="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xmlns="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xmlns="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xmlns="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xmlns="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xmlns="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xmlns="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xmlns="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xmlns="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xmlns="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xmlns="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xmlns="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xmlns="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xmlns="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xmlns="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xmlns="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xmlns="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xmlns="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xmlns="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xmlns="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xmlns="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xmlns="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xmlns="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082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</a:t>
              </a:r>
              <a:r>
                <a:rPr lang="ar-SY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المؤمنين</a:t>
              </a:r>
              <a:endParaRPr lang="ar-SY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58566" y="4566276"/>
            <a:ext cx="1547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الفهم القرائي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grpSp>
        <p:nvGrpSpPr>
          <p:cNvPr id="36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3176392" y="299758"/>
            <a:ext cx="6565824" cy="4131735"/>
            <a:chOff x="593483" y="3831828"/>
            <a:chExt cx="2820537" cy="2427956"/>
          </a:xfrm>
        </p:grpSpPr>
        <p:sp>
          <p:nvSpPr>
            <p:cNvPr id="37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593483" y="3831828"/>
              <a:ext cx="2820537" cy="2427956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7465" y="4127232"/>
              <a:ext cx="2444130" cy="1837149"/>
            </a:xfrm>
            <a:prstGeom prst="rect">
              <a:avLst/>
            </a:prstGeom>
          </p:spPr>
        </p:pic>
        <p:sp>
          <p:nvSpPr>
            <p:cNvPr id="39" name="TextBox 131">
              <a:extLst>
                <a:ext uri="{FF2B5EF4-FFF2-40B4-BE49-F238E27FC236}">
                  <a16:creationId xmlns="" xmlns:a16="http://schemas.microsoft.com/office/drawing/2014/main" id="{69F05567-C781-4960-9C20-9B8D2A08043E}"/>
                </a:ext>
              </a:extLst>
            </p:cNvPr>
            <p:cNvSpPr txBox="1"/>
            <p:nvPr/>
          </p:nvSpPr>
          <p:spPr>
            <a:xfrm>
              <a:off x="1524157" y="3898844"/>
              <a:ext cx="1647494" cy="257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  <a:latin typeface="Century Gothic" panose="020B0502020202020204" pitchFamily="34" charset="0"/>
                </a:rPr>
                <a:t>قال الله تعالى في سورة الحجرات :</a:t>
              </a:r>
              <a:endParaRPr lang="ar-SY" b="1" dirty="0">
                <a:solidFill>
                  <a:srgbClr val="C0000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1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883356" y="2855908"/>
            <a:ext cx="470550" cy="3899126"/>
            <a:chOff x="10161272" y="1986919"/>
            <a:chExt cx="1671101" cy="3580399"/>
          </a:xfrm>
          <a:effectLst/>
        </p:grpSpPr>
        <p:sp>
          <p:nvSpPr>
            <p:cNvPr id="42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206623" y="2941568"/>
              <a:ext cx="3580399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330421" y="3071028"/>
              <a:ext cx="3332803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528159" y="2952415"/>
              <a:ext cx="2967357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لا يَسْخَر :</a:t>
              </a:r>
              <a:r>
                <a:rPr lang="ar-SY" b="1" dirty="0" smtClean="0"/>
                <a:t>لا يستهزئ بالقول أو الفعل</a:t>
              </a:r>
              <a:endParaRPr lang="ar-SY" b="1" dirty="0"/>
            </a:p>
          </p:txBody>
        </p:sp>
      </p:grpSp>
      <p:grpSp>
        <p:nvGrpSpPr>
          <p:cNvPr id="45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896681" y="3598397"/>
            <a:ext cx="470550" cy="3925776"/>
            <a:chOff x="10161271" y="1986921"/>
            <a:chExt cx="1671101" cy="2930058"/>
          </a:xfrm>
          <a:effectLst/>
        </p:grpSpPr>
        <p:sp>
          <p:nvSpPr>
            <p:cNvPr id="46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48347" y="2751756"/>
              <a:ext cx="2696949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76726" y="2706825"/>
              <a:ext cx="246854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لا تَلمِزوا أنفُسَكم :</a:t>
              </a:r>
              <a:r>
                <a:rPr lang="ar-SY" b="1" dirty="0" smtClean="0"/>
                <a:t>لا يَعِب بعضكم بعضاً</a:t>
              </a:r>
              <a:endParaRPr lang="ar-SY" b="1" dirty="0"/>
            </a:p>
          </p:txBody>
        </p:sp>
      </p:grpSp>
      <p:grpSp>
        <p:nvGrpSpPr>
          <p:cNvPr id="49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024621" y="3496102"/>
            <a:ext cx="470550" cy="5641994"/>
            <a:chOff x="10161272" y="2014343"/>
            <a:chExt cx="1671101" cy="2902636"/>
          </a:xfrm>
          <a:effectLst/>
        </p:grpSpPr>
        <p:sp>
          <p:nvSpPr>
            <p:cNvPr id="50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45505" y="2630110"/>
              <a:ext cx="2902636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29556" y="2775568"/>
              <a:ext cx="2734536" cy="1391476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643153" y="2764467"/>
              <a:ext cx="2627493" cy="1311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لا تَنابَزوا بالأَلقاب : </a:t>
              </a:r>
              <a:r>
                <a:rPr lang="ar-SY" b="1" dirty="0" smtClean="0"/>
                <a:t>لا يخاطب بعضكم بعضاً بما يكره من الأسماء</a:t>
              </a:r>
              <a:endParaRPr lang="ar-SY" b="1" dirty="0"/>
            </a:p>
          </p:txBody>
        </p:sp>
      </p:grpSp>
      <p:grpSp>
        <p:nvGrpSpPr>
          <p:cNvPr id="53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4005276" y="3021121"/>
            <a:ext cx="470549" cy="3988753"/>
            <a:chOff x="10161271" y="1986921"/>
            <a:chExt cx="1671101" cy="2930058"/>
          </a:xfrm>
          <a:effectLst/>
        </p:grpSpPr>
        <p:sp>
          <p:nvSpPr>
            <p:cNvPr id="54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19209" y="2742867"/>
              <a:ext cx="2755235" cy="1391476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04645" y="2732762"/>
              <a:ext cx="2612719" cy="131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لا تَجَسَّسُوا: </a:t>
              </a:r>
              <a:r>
                <a:rPr lang="ar-SY" b="1" dirty="0" smtClean="0"/>
                <a:t>لا تَتَّبعوا أسرار الناس و مَعايبهم</a:t>
              </a:r>
              <a:endParaRPr lang="ar-SY" b="1" dirty="0"/>
            </a:p>
          </p:txBody>
        </p:sp>
      </p:grpSp>
      <p:grpSp>
        <p:nvGrpSpPr>
          <p:cNvPr id="73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4016709" y="3925456"/>
            <a:ext cx="470550" cy="3965889"/>
            <a:chOff x="10161271" y="1986921"/>
            <a:chExt cx="1671101" cy="2930058"/>
          </a:xfrm>
          <a:effectLst/>
        </p:grpSpPr>
        <p:sp>
          <p:nvSpPr>
            <p:cNvPr id="74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23897" y="2747987"/>
              <a:ext cx="2745855" cy="1391477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626900" y="2796800"/>
              <a:ext cx="2768194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لا يَغْتَب :</a:t>
              </a:r>
              <a:r>
                <a:rPr lang="ar-SY" b="1" dirty="0" smtClean="0"/>
                <a:t>لا يَذكر أحدكم عيوب غيره في غيبته</a:t>
              </a:r>
              <a:endParaRPr lang="ar-SY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8828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8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9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4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5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6" fill="hold">
                          <p:stCondLst>
                            <p:cond delay="indefinite"/>
                          </p:stCondLst>
                          <p:childTnLst>
                            <p:par>
                              <p:cTn id="8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0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1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6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7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2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3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4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5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6" fill="hold">
                          <p:stCondLst>
                            <p:cond delay="indefinite"/>
                          </p:stCondLst>
                          <p:childTnLst>
                            <p:par>
                              <p:cTn id="8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0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1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6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7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2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3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231517" y="46429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grpSp>
        <p:nvGrpSpPr>
          <p:cNvPr id="36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9603648" y="138463"/>
            <a:ext cx="1586404" cy="637097"/>
            <a:chOff x="676027" y="2568995"/>
            <a:chExt cx="1586404" cy="637097"/>
          </a:xfrm>
        </p:grpSpPr>
        <p:sp>
          <p:nvSpPr>
            <p:cNvPr id="37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0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أقرأ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60329" y="3538647"/>
            <a:ext cx="5672721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9679157" y="806249"/>
            <a:ext cx="470550" cy="4381232"/>
            <a:chOff x="10161267" y="1198609"/>
            <a:chExt cx="1671100" cy="4863659"/>
          </a:xfrm>
          <a:effectLst/>
        </p:grpSpPr>
        <p:sp>
          <p:nvSpPr>
            <p:cNvPr id="52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8959144" y="3189045"/>
              <a:ext cx="4075346" cy="167110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9073906" y="3305083"/>
              <a:ext cx="3845839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935691" y="3236490"/>
              <a:ext cx="4062866" cy="1311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أُرتِّل الآيات و لا أَنطقُ ما لونه بالأحمر :</a:t>
              </a:r>
              <a:endParaRPr lang="ar-SY" b="1" dirty="0"/>
            </a:p>
          </p:txBody>
        </p:sp>
      </p:grp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9536900" y="-1252894"/>
            <a:ext cx="470550" cy="4625409"/>
            <a:chOff x="10161269" y="1189004"/>
            <a:chExt cx="1671101" cy="3497501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787245" y="1426887"/>
              <a:ext cx="403132" cy="46483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9531791" y="2385925"/>
              <a:ext cx="2930058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9616799" y="2522114"/>
              <a:ext cx="2760044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782791" y="1045454"/>
              <a:ext cx="463589" cy="75069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9557375" y="2492219"/>
              <a:ext cx="2708773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C00000"/>
                  </a:solidFill>
                </a:rPr>
                <a:t>1-</a:t>
              </a:r>
              <a:r>
                <a:rPr lang="ar-SY" b="1" dirty="0" smtClean="0"/>
                <a:t> أستمع ثم أتلو الآية الآتية تلاوة مجردة:</a:t>
              </a:r>
              <a:endParaRPr lang="ar-SY" b="1" dirty="0"/>
            </a:p>
          </p:txBody>
        </p:sp>
      </p:grpSp>
      <p:grpSp>
        <p:nvGrpSpPr>
          <p:cNvPr id="104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2486131" y="1386967"/>
            <a:ext cx="5127885" cy="1338589"/>
            <a:chOff x="45676" y="4567328"/>
            <a:chExt cx="3368344" cy="1202794"/>
          </a:xfrm>
        </p:grpSpPr>
        <p:sp>
          <p:nvSpPr>
            <p:cNvPr id="105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45676" y="4567328"/>
              <a:ext cx="3368344" cy="1202794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6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068" y="4612809"/>
              <a:ext cx="3280173" cy="1100938"/>
            </a:xfrm>
            <a:prstGeom prst="rect">
              <a:avLst/>
            </a:prstGeom>
          </p:spPr>
        </p:pic>
      </p:grpSp>
      <p:grpSp>
        <p:nvGrpSpPr>
          <p:cNvPr id="212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9077812" y="3332745"/>
            <a:ext cx="1720576" cy="498933"/>
            <a:chOff x="713882" y="4567328"/>
            <a:chExt cx="2161835" cy="1202794"/>
          </a:xfrm>
        </p:grpSpPr>
        <p:sp>
          <p:nvSpPr>
            <p:cNvPr id="213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713882" y="4567328"/>
              <a:ext cx="2161835" cy="1202794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14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8011" y="4612809"/>
              <a:ext cx="2103942" cy="1100938"/>
            </a:xfrm>
            <a:prstGeom prst="rect">
              <a:avLst/>
            </a:prstGeom>
          </p:spPr>
        </p:pic>
      </p:grpSp>
      <p:grpSp>
        <p:nvGrpSpPr>
          <p:cNvPr id="215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9100549" y="4001114"/>
            <a:ext cx="1710539" cy="498933"/>
            <a:chOff x="615949" y="4567328"/>
            <a:chExt cx="2149225" cy="1202794"/>
          </a:xfrm>
        </p:grpSpPr>
        <p:sp>
          <p:nvSpPr>
            <p:cNvPr id="216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615949" y="4567328"/>
              <a:ext cx="2149225" cy="1202794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17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264" y="4612809"/>
              <a:ext cx="2058039" cy="1100938"/>
            </a:xfrm>
            <a:prstGeom prst="rect">
              <a:avLst/>
            </a:prstGeom>
          </p:spPr>
        </p:pic>
      </p:grpSp>
      <p:grpSp>
        <p:nvGrpSpPr>
          <p:cNvPr id="218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923658" y="4679976"/>
            <a:ext cx="1890866" cy="498933"/>
            <a:chOff x="486866" y="4567328"/>
            <a:chExt cx="2375798" cy="1202794"/>
          </a:xfrm>
        </p:grpSpPr>
        <p:sp>
          <p:nvSpPr>
            <p:cNvPr id="219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486866" y="4567328"/>
              <a:ext cx="2375798" cy="1202794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815" y="4612811"/>
              <a:ext cx="2253020" cy="1100938"/>
            </a:xfrm>
            <a:prstGeom prst="rect">
              <a:avLst/>
            </a:prstGeom>
          </p:spPr>
        </p:pic>
      </p:grpSp>
      <p:grpSp>
        <p:nvGrpSpPr>
          <p:cNvPr id="221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9684409" y="5343517"/>
            <a:ext cx="1127886" cy="498933"/>
            <a:chOff x="958722" y="4567328"/>
            <a:chExt cx="1417144" cy="1202794"/>
          </a:xfrm>
        </p:grpSpPr>
        <p:sp>
          <p:nvSpPr>
            <p:cNvPr id="222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958722" y="4567328"/>
              <a:ext cx="1417144" cy="1202794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3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2613" y="4612809"/>
              <a:ext cx="1279425" cy="1100938"/>
            </a:xfrm>
            <a:prstGeom prst="rect">
              <a:avLst/>
            </a:prstGeom>
          </p:spPr>
        </p:pic>
      </p:grpSp>
      <p:grpSp>
        <p:nvGrpSpPr>
          <p:cNvPr id="224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9183557" y="6062248"/>
            <a:ext cx="1618267" cy="498933"/>
            <a:chOff x="652742" y="4567328"/>
            <a:chExt cx="2033289" cy="1202794"/>
          </a:xfrm>
        </p:grpSpPr>
        <p:sp>
          <p:nvSpPr>
            <p:cNvPr id="225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652742" y="4567328"/>
              <a:ext cx="2033289" cy="1202794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6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449" y="4612809"/>
              <a:ext cx="1899754" cy="11009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344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6" dur="10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8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9" fill="hold">
                          <p:stCondLst>
                            <p:cond delay="indefinite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5" fill="hold">
                          <p:stCondLst>
                            <p:cond delay="indefinite"/>
                          </p:stCondLst>
                          <p:childTnLst>
                            <p:par>
                              <p:cTn id="9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7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7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8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1" fill="hold">
                          <p:stCondLst>
                            <p:cond delay="indefinite"/>
                          </p:stCondLst>
                          <p:childTnLst>
                            <p:par>
                              <p:cTn id="1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3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8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9" fill="hold">
                          <p:stCondLst>
                            <p:cond delay="indefinite"/>
                          </p:stCondLst>
                          <p:childTnLst>
                            <p:par>
                              <p:cTn id="1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1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7" fill="hold">
                          <p:stCondLst>
                            <p:cond delay="indefinite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1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3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4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6" dur="10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8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9" fill="hold">
                          <p:stCondLst>
                            <p:cond delay="indefinite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5" fill="hold">
                          <p:stCondLst>
                            <p:cond delay="indefinite"/>
                          </p:stCondLst>
                          <p:childTnLst>
                            <p:par>
                              <p:cTn id="9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7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2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7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8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2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1" fill="hold">
                          <p:stCondLst>
                            <p:cond delay="indefinite"/>
                          </p:stCondLst>
                          <p:childTnLst>
                            <p:par>
                              <p:cTn id="1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3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8" dur="500" fill="hold"/>
                                            <p:tgtEl>
                                              <p:spTgt spid="2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9" fill="hold">
                          <p:stCondLst>
                            <p:cond delay="indefinite"/>
                          </p:stCondLst>
                          <p:childTnLst>
                            <p:par>
                              <p:cTn id="1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1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500" fill="hold"/>
                                            <p:tgtEl>
                                              <p:spTgt spid="2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7" fill="hold">
                          <p:stCondLst>
                            <p:cond delay="indefinite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17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1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3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4" dur="500" fill="hold"/>
                                            <p:tgtEl>
                                              <p:spTgt spid="22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429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58977" y="3717800"/>
            <a:ext cx="567542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8871928" y="-1723908"/>
            <a:ext cx="470551" cy="5997010"/>
            <a:chOff x="10161272" y="1198609"/>
            <a:chExt cx="1671101" cy="6705828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8038064" y="4110128"/>
              <a:ext cx="591751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8175865" y="4203123"/>
              <a:ext cx="5641920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8157464" y="4223360"/>
              <a:ext cx="5681291" cy="13116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1- أبحث في النص القرآني غن ضد الكلمات الآتية و أكتبها :</a:t>
              </a:r>
              <a:endParaRPr lang="ar-SY" b="1" dirty="0"/>
            </a:p>
          </p:txBody>
        </p:sp>
      </p:grpSp>
      <p:grpSp>
        <p:nvGrpSpPr>
          <p:cNvPr id="132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408340" y="1331167"/>
            <a:ext cx="470550" cy="1818787"/>
            <a:chOff x="10161271" y="1986921"/>
            <a:chExt cx="1671101" cy="2930058"/>
          </a:xfrm>
          <a:effectLst/>
        </p:grpSpPr>
        <p:sp>
          <p:nvSpPr>
            <p:cNvPr id="133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4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69357" y="2740123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شرّاً</a:t>
              </a:r>
              <a:endParaRPr lang="ar-SY" b="1" dirty="0"/>
            </a:p>
          </p:txBody>
        </p:sp>
      </p:grpSp>
      <p:grpSp>
        <p:nvGrpSpPr>
          <p:cNvPr id="136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408340" y="2256569"/>
            <a:ext cx="470550" cy="1818787"/>
            <a:chOff x="10161271" y="1986921"/>
            <a:chExt cx="1671101" cy="2930058"/>
          </a:xfrm>
          <a:effectLst/>
        </p:grpSpPr>
        <p:sp>
          <p:nvSpPr>
            <p:cNvPr id="137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8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نِعْمَ</a:t>
              </a:r>
              <a:endParaRPr lang="ar-SY" b="1" dirty="0"/>
            </a:p>
          </p:txBody>
        </p:sp>
      </p:grpSp>
      <p:grpSp>
        <p:nvGrpSpPr>
          <p:cNvPr id="83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865696" y="235911"/>
            <a:ext cx="2157903" cy="637097"/>
            <a:chOff x="676027" y="2568995"/>
            <a:chExt cx="2157903" cy="637097"/>
          </a:xfrm>
        </p:grpSpPr>
        <p:sp>
          <p:nvSpPr>
            <p:cNvPr id="84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882223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5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104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129004" y="2663877"/>
              <a:ext cx="17049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أُنمّي لغتي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107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455954" y="3416818"/>
            <a:ext cx="470550" cy="1813842"/>
            <a:chOff x="10161271" y="1986921"/>
            <a:chExt cx="1671101" cy="2930058"/>
          </a:xfrm>
          <a:effectLst/>
        </p:grpSpPr>
        <p:sp>
          <p:nvSpPr>
            <p:cNvPr id="108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9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0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اليَقين</a:t>
              </a:r>
              <a:endParaRPr lang="ar-SY" b="1" dirty="0"/>
            </a:p>
          </p:txBody>
        </p:sp>
      </p:grpSp>
      <p:grpSp>
        <p:nvGrpSpPr>
          <p:cNvPr id="111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9480997" y="4599637"/>
            <a:ext cx="470550" cy="1763756"/>
            <a:chOff x="10161271" y="1986921"/>
            <a:chExt cx="1671101" cy="2930058"/>
          </a:xfrm>
          <a:effectLst/>
        </p:grpSpPr>
        <p:sp>
          <p:nvSpPr>
            <p:cNvPr id="112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3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4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أجْر</a:t>
              </a:r>
              <a:endParaRPr lang="ar-SY" b="1" dirty="0"/>
            </a:p>
          </p:txBody>
        </p:sp>
      </p:grpSp>
      <p:sp>
        <p:nvSpPr>
          <p:cNvPr id="115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6262329" y="1565839"/>
            <a:ext cx="436813" cy="138317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5772281" y="2074651"/>
            <a:ext cx="1400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خيراً</a:t>
            </a:r>
            <a:endParaRPr lang="en-US" sz="20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117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6262329" y="2589659"/>
            <a:ext cx="436813" cy="138317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5772281" y="3098471"/>
            <a:ext cx="1400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بئس</a:t>
            </a:r>
            <a:endParaRPr lang="en-US" sz="20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119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6262329" y="3613479"/>
            <a:ext cx="436813" cy="138317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5772281" y="4122291"/>
            <a:ext cx="1400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الظن </a:t>
            </a:r>
            <a:endParaRPr lang="en-US" sz="20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1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6262329" y="4637299"/>
            <a:ext cx="436813" cy="138317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5772281" y="5146111"/>
            <a:ext cx="1400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إثم </a:t>
            </a:r>
            <a:endParaRPr lang="en-US" sz="20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11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6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7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2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4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8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2" fill="hold">
                          <p:stCondLst>
                            <p:cond delay="indefinite"/>
                          </p:stCondLst>
                          <p:childTnLst>
                            <p:par>
                              <p:cTn id="10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6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7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8" fill="hold">
                          <p:stCondLst>
                            <p:cond delay="indefinite"/>
                          </p:stCondLst>
                          <p:childTnLst>
                            <p:par>
                              <p:cTn id="10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2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3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4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8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0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1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26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7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8" fill="hold">
                          <p:stCondLst>
                            <p:cond delay="indefinite"/>
                          </p:stCondLst>
                          <p:childTnLst>
                            <p:par>
                              <p:cTn id="1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2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3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4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9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0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2" fill="hold">
                          <p:stCondLst>
                            <p:cond delay="indefinite"/>
                          </p:stCondLst>
                          <p:childTnLst>
                            <p:par>
                              <p:cTn id="1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46" dur="1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47" dur="1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8" fill="hold">
                          <p:stCondLst>
                            <p:cond delay="indefinite"/>
                          </p:stCondLst>
                          <p:childTnLst>
                            <p:par>
                              <p:cTn id="14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2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3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4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8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9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0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1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5" grpId="0" animBg="1"/>
          <p:bldP spid="116" grpId="0"/>
          <p:bldP spid="117" grpId="0" animBg="1"/>
          <p:bldP spid="118" grpId="0"/>
          <p:bldP spid="119" grpId="0" animBg="1"/>
          <p:bldP spid="120" grpId="0"/>
          <p:bldP spid="121" grpId="0" animBg="1"/>
          <p:bldP spid="12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2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4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8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2" fill="hold">
                          <p:stCondLst>
                            <p:cond delay="indefinite"/>
                          </p:stCondLst>
                          <p:childTnLst>
                            <p:par>
                              <p:cTn id="10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6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7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8" fill="hold">
                          <p:stCondLst>
                            <p:cond delay="indefinite"/>
                          </p:stCondLst>
                          <p:childTnLst>
                            <p:par>
                              <p:cTn id="10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2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3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4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8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0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1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6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7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8" fill="hold">
                          <p:stCondLst>
                            <p:cond delay="indefinite"/>
                          </p:stCondLst>
                          <p:childTnLst>
                            <p:par>
                              <p:cTn id="1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2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3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4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8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9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0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2" fill="hold">
                          <p:stCondLst>
                            <p:cond delay="indefinite"/>
                          </p:stCondLst>
                          <p:childTnLst>
                            <p:par>
                              <p:cTn id="1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6" dur="1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7" dur="1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8" fill="hold">
                          <p:stCondLst>
                            <p:cond delay="indefinite"/>
                          </p:stCondLst>
                          <p:childTnLst>
                            <p:par>
                              <p:cTn id="14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0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2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3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4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8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9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0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1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5" grpId="0" animBg="1"/>
          <p:bldP spid="116" grpId="0"/>
          <p:bldP spid="117" grpId="0" animBg="1"/>
          <p:bldP spid="118" grpId="0"/>
          <p:bldP spid="119" grpId="0" animBg="1"/>
          <p:bldP spid="120" grpId="0"/>
          <p:bldP spid="121" grpId="0" animBg="1"/>
          <p:bldP spid="122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175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58977" y="3717800"/>
            <a:ext cx="567542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8871928" y="-1723908"/>
            <a:ext cx="470551" cy="5997010"/>
            <a:chOff x="10161272" y="1198609"/>
            <a:chExt cx="1671101" cy="6705828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8038064" y="4110128"/>
              <a:ext cx="591751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8175865" y="4203123"/>
              <a:ext cx="5641920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8157464" y="4223360"/>
              <a:ext cx="5681291" cy="13116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rgbClr val="C00000"/>
                  </a:solidFill>
                </a:rPr>
                <a:t>2- أعطي اسماً لكل مجموعة مما يأتي :</a:t>
              </a:r>
            </a:p>
          </p:txBody>
        </p:sp>
      </p:grpSp>
      <p:grpSp>
        <p:nvGrpSpPr>
          <p:cNvPr id="132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8959179" y="882006"/>
            <a:ext cx="470550" cy="2717109"/>
            <a:chOff x="10161271" y="1986921"/>
            <a:chExt cx="1671101" cy="2930058"/>
          </a:xfrm>
          <a:effectLst/>
        </p:grpSpPr>
        <p:sp>
          <p:nvSpPr>
            <p:cNvPr id="133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4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679154" y="2685345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السُّخرية, اللَّمز, التَّنابُز</a:t>
              </a:r>
              <a:endParaRPr lang="ar-SY" b="1" dirty="0"/>
            </a:p>
          </p:txBody>
        </p:sp>
      </p:grpSp>
      <p:grpSp>
        <p:nvGrpSpPr>
          <p:cNvPr id="136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5400000" flipH="1">
            <a:off x="8959179" y="1807408"/>
            <a:ext cx="470550" cy="2717109"/>
            <a:chOff x="10161271" y="1986921"/>
            <a:chExt cx="1671101" cy="2930058"/>
          </a:xfrm>
          <a:effectLst/>
        </p:grpSpPr>
        <p:sp>
          <p:nvSpPr>
            <p:cNvPr id="137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8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659126" y="2753932"/>
              <a:ext cx="2703742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التَّقوى , الإِصلاح ,التَّعارف</a:t>
              </a:r>
              <a:endParaRPr lang="ar-SY" b="1" dirty="0"/>
            </a:p>
          </p:txBody>
        </p:sp>
      </p:grpSp>
      <p:sp>
        <p:nvSpPr>
          <p:cNvPr id="115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6262329" y="1565839"/>
            <a:ext cx="436813" cy="138317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5772281" y="2074651"/>
            <a:ext cx="1400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أخلاق مذمومة </a:t>
            </a:r>
          </a:p>
        </p:txBody>
      </p:sp>
      <p:sp>
        <p:nvSpPr>
          <p:cNvPr id="117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6262329" y="2589659"/>
            <a:ext cx="436813" cy="138317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5772281" y="3098471"/>
            <a:ext cx="1400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أخلاق محمودة </a:t>
            </a:r>
          </a:p>
        </p:txBody>
      </p:sp>
      <p:grpSp>
        <p:nvGrpSpPr>
          <p:cNvPr id="58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9000915" y="1329272"/>
            <a:ext cx="470550" cy="5737720"/>
            <a:chOff x="10161272" y="1198609"/>
            <a:chExt cx="1671104" cy="6369513"/>
          </a:xfrm>
          <a:effectLst/>
        </p:grpSpPr>
        <p:sp>
          <p:nvSpPr>
            <p:cNvPr id="59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8206223" y="3941970"/>
              <a:ext cx="5581201" cy="1671104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8363387" y="4015609"/>
              <a:ext cx="5266891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5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318142" y="4094872"/>
              <a:ext cx="5382124" cy="131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3-</a:t>
              </a:r>
              <a:r>
                <a:rPr lang="ar-SY" b="1" dirty="0" smtClean="0"/>
                <a:t> أبحثُ في أحد معاجم اللغة عن معنى كلمة: اللَّقب</a:t>
              </a:r>
              <a:endParaRPr lang="ar-SY" b="1" dirty="0"/>
            </a:p>
          </p:txBody>
        </p:sp>
      </p:grpSp>
      <p:sp>
        <p:nvSpPr>
          <p:cNvPr id="70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7053955" y="1128892"/>
            <a:ext cx="436813" cy="7889918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3238502" y="4891070"/>
            <a:ext cx="7997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C00000"/>
                </a:solidFill>
                <a:latin typeface="Century Gothic" panose="020B0502020202020204" pitchFamily="34" charset="0"/>
              </a:rPr>
              <a:t>اللقب: </a:t>
            </a:r>
            <a:r>
              <a:rPr lang="ar-SY" b="1" dirty="0">
                <a:latin typeface="Century Gothic" panose="020B0502020202020204" pitchFamily="34" charset="0"/>
              </a:rPr>
              <a:t>اسم يسمى به الإنسان غير اسمه الأول : للتعريف ،أو التشريف ، أو التحقير ،والأخير منهي عنه </a:t>
            </a:r>
          </a:p>
        </p:txBody>
      </p:sp>
    </p:spTree>
    <p:extLst>
      <p:ext uri="{BB962C8B-B14F-4D97-AF65-F5344CB8AC3E}">
        <p14:creationId xmlns:p14="http://schemas.microsoft.com/office/powerpoint/2010/main" val="320716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8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9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8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0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8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9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0" fill="hold">
                          <p:stCondLst>
                            <p:cond delay="indefinite"/>
                          </p:stCondLst>
                          <p:childTnLst>
                            <p:par>
                              <p:cTn id="10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2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7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1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2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3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4" fill="hold">
                          <p:stCondLst>
                            <p:cond delay="indefinite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21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7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28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0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1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5" grpId="0" animBg="1"/>
          <p:bldP spid="116" grpId="0"/>
          <p:bldP spid="117" grpId="0" animBg="1"/>
          <p:bldP spid="118" grpId="0"/>
          <p:bldP spid="70" grpId="0" animBg="1"/>
          <p:bldP spid="7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8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0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8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9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0" fill="hold">
                          <p:stCondLst>
                            <p:cond delay="indefinite"/>
                          </p:stCondLst>
                          <p:childTnLst>
                            <p:par>
                              <p:cTn id="10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2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7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17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0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1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2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3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4" fill="hold">
                          <p:stCondLst>
                            <p:cond delay="indefinite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21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7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28" presetID="17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0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1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5" grpId="0" animBg="1"/>
          <p:bldP spid="116" grpId="0"/>
          <p:bldP spid="117" grpId="0" animBg="1"/>
          <p:bldP spid="118" grpId="0"/>
          <p:bldP spid="70" grpId="0" animBg="1"/>
          <p:bldP spid="71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683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58977" y="3717800"/>
            <a:ext cx="567542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8703722" y="-1892117"/>
            <a:ext cx="470551" cy="6333427"/>
            <a:chOff x="10161274" y="1198609"/>
            <a:chExt cx="1671101" cy="7082008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7849976" y="4298218"/>
              <a:ext cx="629369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7977047" y="4401938"/>
              <a:ext cx="6039551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7937355" y="4400876"/>
              <a:ext cx="6121520" cy="1311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4- أبحثُ في أحد المصادر الآتية عن تفسير ما دُوِّنَ في العمود الأول</a:t>
              </a:r>
              <a:endParaRPr lang="ar-SY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0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8490247" y="2208"/>
            <a:ext cx="896837" cy="6332762"/>
            <a:chOff x="10161272" y="1198609"/>
            <a:chExt cx="1671101" cy="7081266"/>
          </a:xfrm>
          <a:effectLst/>
        </p:grpSpPr>
        <p:sp>
          <p:nvSpPr>
            <p:cNvPr id="51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7850347" y="4297848"/>
              <a:ext cx="6292952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7977420" y="4401569"/>
              <a:ext cx="6038806" cy="1391481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8034917" y="4480786"/>
              <a:ext cx="6067527" cy="120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تفسير ( تيسير الكريم الرحمن في تفسير كلام المنان للشيخ السعدي )</a:t>
              </a:r>
            </a:p>
            <a:p>
              <a:pPr algn="r"/>
              <a:r>
                <a:rPr lang="ar-SY" b="1" dirty="0" smtClean="0"/>
                <a:t>أو أي تفسير آخر متوفر في مكتبة المنزل أو مكتبة المدرسة</a:t>
              </a:r>
            </a:p>
          </p:txBody>
        </p:sp>
      </p:grpSp>
      <p:grpSp>
        <p:nvGrpSpPr>
          <p:cNvPr id="66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9700458" y="1981362"/>
            <a:ext cx="470550" cy="4381230"/>
            <a:chOff x="10161273" y="1198609"/>
            <a:chExt cx="1671101" cy="4899071"/>
          </a:xfrm>
          <a:effectLst/>
        </p:grpSpPr>
        <p:sp>
          <p:nvSpPr>
            <p:cNvPr id="67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5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155058" y="3277000"/>
              <a:ext cx="376726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الإنترنت</a:t>
              </a:r>
              <a:endParaRPr lang="ar-SY" b="1" dirty="0"/>
            </a:p>
          </p:txBody>
        </p:sp>
      </p:grpSp>
      <p:grpSp>
        <p:nvGrpSpPr>
          <p:cNvPr id="76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9721760" y="2867694"/>
            <a:ext cx="470550" cy="4381230"/>
            <a:chOff x="10161273" y="1198609"/>
            <a:chExt cx="1671101" cy="4899071"/>
          </a:xfrm>
          <a:effectLst/>
        </p:grpSpPr>
        <p:sp>
          <p:nvSpPr>
            <p:cNvPr id="77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155058" y="3277000"/>
              <a:ext cx="376726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معلّم / معلّمة العلوم الشرعية</a:t>
              </a:r>
              <a:endParaRPr lang="ar-SY" b="1" dirty="0"/>
            </a:p>
          </p:txBody>
        </p:sp>
      </p:grpSp>
      <p:grpSp>
        <p:nvGrpSpPr>
          <p:cNvPr id="84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9238331" y="1667568"/>
            <a:ext cx="2154332" cy="637097"/>
            <a:chOff x="676027" y="2568995"/>
            <a:chExt cx="2154332" cy="637097"/>
          </a:xfrm>
        </p:grpSpPr>
        <p:sp>
          <p:nvSpPr>
            <p:cNvPr id="85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6" y="2583328"/>
              <a:ext cx="1878653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105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118845" y="2710044"/>
              <a:ext cx="15794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المصادر المقترحة</a:t>
              </a:r>
              <a:endParaRPr lang="ar-SY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922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6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7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2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3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8" dur="1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9" dur="1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2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3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8" dur="1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9" dur="1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429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grpSp>
        <p:nvGrpSpPr>
          <p:cNvPr id="58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459908" y="893645"/>
            <a:ext cx="2663530" cy="896257"/>
            <a:chOff x="713882" y="4567328"/>
            <a:chExt cx="2161835" cy="1453102"/>
          </a:xfrm>
        </p:grpSpPr>
        <p:sp>
          <p:nvSpPr>
            <p:cNvPr id="59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713882" y="4567328"/>
              <a:ext cx="2161835" cy="1453102"/>
            </a:xfrm>
            <a:prstGeom prst="roundRect">
              <a:avLst>
                <a:gd name="adj" fmla="val 1152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5710" y="4650373"/>
              <a:ext cx="2060280" cy="1305661"/>
            </a:xfrm>
            <a:prstGeom prst="rect">
              <a:avLst/>
            </a:prstGeom>
          </p:spPr>
        </p:pic>
      </p:grpSp>
      <p:grpSp>
        <p:nvGrpSpPr>
          <p:cNvPr id="61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481763" y="2005470"/>
            <a:ext cx="2679697" cy="945526"/>
            <a:chOff x="500792" y="4567326"/>
            <a:chExt cx="2264382" cy="1354775"/>
          </a:xfrm>
        </p:grpSpPr>
        <p:sp>
          <p:nvSpPr>
            <p:cNvPr id="62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500792" y="4567326"/>
              <a:ext cx="2264382" cy="1354775"/>
            </a:xfrm>
            <a:prstGeom prst="roundRect">
              <a:avLst>
                <a:gd name="adj" fmla="val 1152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3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778" y="4647862"/>
              <a:ext cx="2161605" cy="1212467"/>
            </a:xfrm>
            <a:prstGeom prst="rect">
              <a:avLst/>
            </a:prstGeom>
          </p:spPr>
        </p:pic>
      </p:grpSp>
      <p:grpSp>
        <p:nvGrpSpPr>
          <p:cNvPr id="64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459910" y="3191429"/>
            <a:ext cx="2715554" cy="941075"/>
            <a:chOff x="567984" y="4567328"/>
            <a:chExt cx="2294680" cy="1525768"/>
          </a:xfrm>
        </p:grpSpPr>
        <p:sp>
          <p:nvSpPr>
            <p:cNvPr id="65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567984" y="4567328"/>
              <a:ext cx="2294680" cy="1525768"/>
            </a:xfrm>
            <a:prstGeom prst="roundRect">
              <a:avLst>
                <a:gd name="adj" fmla="val 1152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0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968" y="4615775"/>
              <a:ext cx="2187733" cy="1395831"/>
            </a:xfrm>
            <a:prstGeom prst="rect">
              <a:avLst/>
            </a:prstGeom>
          </p:spPr>
        </p:pic>
      </p:grpSp>
      <p:grpSp>
        <p:nvGrpSpPr>
          <p:cNvPr id="71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508746" y="4456415"/>
            <a:ext cx="2666718" cy="934404"/>
            <a:chOff x="958722" y="4567328"/>
            <a:chExt cx="1417144" cy="1202794"/>
          </a:xfrm>
        </p:grpSpPr>
        <p:sp>
          <p:nvSpPr>
            <p:cNvPr id="107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958722" y="4567328"/>
              <a:ext cx="1417144" cy="1202794"/>
            </a:xfrm>
            <a:prstGeom prst="roundRect">
              <a:avLst>
                <a:gd name="adj" fmla="val 1152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8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2120" y="4641084"/>
              <a:ext cx="1350190" cy="1056973"/>
            </a:xfrm>
            <a:prstGeom prst="rect">
              <a:avLst/>
            </a:prstGeom>
          </p:spPr>
        </p:pic>
      </p:grpSp>
      <p:grpSp>
        <p:nvGrpSpPr>
          <p:cNvPr id="109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8459908" y="5612581"/>
            <a:ext cx="2715556" cy="964667"/>
            <a:chOff x="652742" y="4567328"/>
            <a:chExt cx="2033289" cy="1202794"/>
          </a:xfrm>
        </p:grpSpPr>
        <p:sp>
          <p:nvSpPr>
            <p:cNvPr id="110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652742" y="4567328"/>
              <a:ext cx="2033289" cy="1202794"/>
            </a:xfrm>
            <a:prstGeom prst="roundRect">
              <a:avLst>
                <a:gd name="adj" fmla="val 1152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1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449" y="4623751"/>
              <a:ext cx="1899754" cy="1079054"/>
            </a:xfrm>
            <a:prstGeom prst="rect">
              <a:avLst/>
            </a:prstGeom>
          </p:spPr>
        </p:pic>
      </p:grpSp>
      <p:sp>
        <p:nvSpPr>
          <p:cNvPr id="112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730797" y="-1017574"/>
            <a:ext cx="679748" cy="4654939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3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689843" y="1010165"/>
            <a:ext cx="4711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بئسما تبدلتم عن الإيمان والعمل بشرائعه ، وما تفتضيه بالإعراض عن أوامره ونواهي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114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734200" y="114591"/>
            <a:ext cx="679749" cy="4654936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5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719883" y="2238551"/>
            <a:ext cx="4632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latin typeface="Century Gothic" panose="020B0502020202020204" pitchFamily="34" charset="0"/>
              </a:rPr>
              <a:t>الناس قسمان : ظالم لنفسه غير تائب ،وتائب مفلح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116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772637" y="1255322"/>
            <a:ext cx="679748" cy="4654934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7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3060699" y="3392841"/>
            <a:ext cx="4306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latin typeface="Century Gothic" panose="020B0502020202020204" pitchFamily="34" charset="0"/>
              </a:rPr>
              <a:t>جعلهم شعوباً وقبائل كبيرة وصغيرة وذلك لكي يتعارفوا 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118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850977" y="2570136"/>
            <a:ext cx="679748" cy="4654934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9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810022" y="4593355"/>
            <a:ext cx="4711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إن الكرم في التقوى ،فمقياس الكرم عند الله سبحانه وتعالى درجة التقوى ،فالأكثر كرماً هو الأكثر طاعة 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120" name="Rectangle: Top Corners Rounded 83">
            <a:extLst>
              <a:ext uri="{FF2B5EF4-FFF2-40B4-BE49-F238E27FC236}">
                <a16:creationId xmlns:a16="http://schemas.microsoft.com/office/drawing/2014/main" xmlns="" id="{921145F7-DD54-4B8E-B47A-C55E4EFF5D3B}"/>
              </a:ext>
            </a:extLst>
          </p:cNvPr>
          <p:cNvSpPr/>
          <p:nvPr/>
        </p:nvSpPr>
        <p:spPr>
          <a:xfrm rot="16200000" flipH="1">
            <a:off x="4825998" y="3804623"/>
            <a:ext cx="679748" cy="4654934"/>
          </a:xfrm>
          <a:prstGeom prst="round2SameRect">
            <a:avLst>
              <a:gd name="adj1" fmla="val 16667"/>
              <a:gd name="adj2" fmla="val 16864"/>
            </a:avLst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21" name="TextBox 81">
            <a:extLst>
              <a:ext uri="{FF2B5EF4-FFF2-40B4-BE49-F238E27FC236}">
                <a16:creationId xmlns:a16="http://schemas.microsoft.com/office/drawing/2014/main" xmlns="" id="{BD126DD9-336E-4BE1-9D9D-62D5FE7CB40C}"/>
              </a:ext>
            </a:extLst>
          </p:cNvPr>
          <p:cNvSpPr txBox="1"/>
          <p:nvPr/>
        </p:nvSpPr>
        <p:spPr>
          <a:xfrm flipH="1">
            <a:off x="2785043" y="5827842"/>
            <a:ext cx="4711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يعلم من يقوم منهم بتقوى الله ظاهراً وباطناً ممن يقوم بذلك ظاهراً لا باطناً فيجزى كلاً بما يستحق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grpSp>
        <p:nvGrpSpPr>
          <p:cNvPr id="122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 flipH="1">
            <a:off x="4318701" y="139849"/>
            <a:ext cx="2527299" cy="637097"/>
            <a:chOff x="676027" y="2568995"/>
            <a:chExt cx="2527299" cy="637097"/>
          </a:xfrm>
        </p:grpSpPr>
        <p:sp>
          <p:nvSpPr>
            <p:cNvPr id="123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2251619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2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134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3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129004" y="2663877"/>
              <a:ext cx="20743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التفسير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72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 flipH="1">
            <a:off x="8496847" y="89049"/>
            <a:ext cx="2527299" cy="637097"/>
            <a:chOff x="676027" y="2568995"/>
            <a:chExt cx="2527299" cy="637097"/>
          </a:xfrm>
        </p:grpSpPr>
        <p:sp>
          <p:nvSpPr>
            <p:cNvPr id="73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2251619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76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129004" y="2663877"/>
              <a:ext cx="20743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المطلوب تفسيره :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289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3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4" fill="hold">
                          <p:stCondLst>
                            <p:cond delay="indefinite"/>
                          </p:stCondLst>
                          <p:childTnLst>
                            <p:par>
                              <p:cTn id="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88" dur="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89" dur="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0" fill="hold">
                          <p:stCondLst>
                            <p:cond delay="indefinite"/>
                          </p:stCondLst>
                          <p:childTnLst>
                            <p:par>
                              <p:cTn id="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4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7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3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4" fill="hold">
                          <p:stCondLst>
                            <p:cond delay="indefinite"/>
                          </p:stCondLst>
                          <p:childTnLst>
                            <p:par>
                              <p:cTn id="10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08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0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0" fill="hold">
                          <p:stCondLst>
                            <p:cond delay="indefinite"/>
                          </p:stCondLst>
                          <p:childTnLst>
                            <p:par>
                              <p:cTn id="1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4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0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1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4" fill="hold">
                          <p:stCondLst>
                            <p:cond delay="indefinite"/>
                          </p:stCondLst>
                          <p:childTnLst>
                            <p:par>
                              <p:cTn id="1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28" dur="5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29" dur="5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0" fill="hold">
                          <p:stCondLst>
                            <p:cond delay="indefinite"/>
                          </p:stCondLst>
                          <p:childTnLst>
                            <p:par>
                              <p:cTn id="1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4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0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4" fill="hold">
                          <p:stCondLst>
                            <p:cond delay="indefinite"/>
                          </p:stCondLst>
                          <p:childTnLst>
                            <p:par>
                              <p:cTn id="1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48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49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0" fill="hold">
                          <p:stCondLst>
                            <p:cond delay="indefinite"/>
                          </p:stCondLst>
                          <p:childTnLst>
                            <p:par>
                              <p:cTn id="1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4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6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7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0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1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2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3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4" fill="hold">
                          <p:stCondLst>
                            <p:cond delay="indefinite"/>
                          </p:stCondLst>
                          <p:childTnLst>
                            <p:par>
                              <p:cTn id="16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6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168" dur="5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169" dur="5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71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3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4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5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6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7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9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0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1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2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2" grpId="0" animBg="1"/>
          <p:bldP spid="113" grpId="0"/>
          <p:bldP spid="114" grpId="0" animBg="1"/>
          <p:bldP spid="115" grpId="0"/>
          <p:bldP spid="116" grpId="0" animBg="1"/>
          <p:bldP spid="117" grpId="0"/>
          <p:bldP spid="118" grpId="0" animBg="1"/>
          <p:bldP spid="119" grpId="0"/>
          <p:bldP spid="120" grpId="0" animBg="1"/>
          <p:bldP spid="12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3" dur="5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4" fill="hold">
                          <p:stCondLst>
                            <p:cond delay="indefinite"/>
                          </p:stCondLst>
                          <p:childTnLst>
                            <p:par>
                              <p:cTn id="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8" dur="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9" dur="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0" fill="hold">
                          <p:stCondLst>
                            <p:cond delay="indefinite"/>
                          </p:stCondLst>
                          <p:childTnLst>
                            <p:par>
                              <p:cTn id="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4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7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3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4" fill="hold">
                          <p:stCondLst>
                            <p:cond delay="indefinite"/>
                          </p:stCondLst>
                          <p:childTnLst>
                            <p:par>
                              <p:cTn id="10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8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0" fill="hold">
                          <p:stCondLst>
                            <p:cond delay="indefinite"/>
                          </p:stCondLst>
                          <p:childTnLst>
                            <p:par>
                              <p:cTn id="1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4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0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1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4" fill="hold">
                          <p:stCondLst>
                            <p:cond delay="indefinite"/>
                          </p:stCondLst>
                          <p:childTnLst>
                            <p:par>
                              <p:cTn id="1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8" dur="5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9" dur="5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0" fill="hold">
                          <p:stCondLst>
                            <p:cond delay="indefinite"/>
                          </p:stCondLst>
                          <p:childTnLst>
                            <p:par>
                              <p:cTn id="1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4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5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6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5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0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1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3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4" fill="hold">
                          <p:stCondLst>
                            <p:cond delay="indefinite"/>
                          </p:stCondLst>
                          <p:childTnLst>
                            <p:par>
                              <p:cTn id="1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8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9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0" fill="hold">
                          <p:stCondLst>
                            <p:cond delay="indefinite"/>
                          </p:stCondLst>
                          <p:childTnLst>
                            <p:par>
                              <p:cTn id="1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2" presetID="17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4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6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7" dur="5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8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0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1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2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3" dur="5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4" fill="hold">
                          <p:stCondLst>
                            <p:cond delay="indefinite"/>
                          </p:stCondLst>
                          <p:childTnLst>
                            <p:par>
                              <p:cTn id="16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8" dur="5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9" dur="5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71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3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4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5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6" dur="500" fill="hold"/>
                                            <p:tgtEl>
                                              <p:spTgt spid="1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7" presetID="17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9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0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1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2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  <p:bldP spid="112" grpId="0" animBg="1"/>
          <p:bldP spid="113" grpId="0"/>
          <p:bldP spid="114" grpId="0" animBg="1"/>
          <p:bldP spid="115" grpId="0"/>
          <p:bldP spid="116" grpId="0" animBg="1"/>
          <p:bldP spid="117" grpId="0"/>
          <p:bldP spid="118" grpId="0" animBg="1"/>
          <p:bldP spid="119" grpId="0"/>
          <p:bldP spid="120" grpId="0" animBg="1"/>
          <p:bldP spid="121" grpId="0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556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grpSp>
        <p:nvGrpSpPr>
          <p:cNvPr id="36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603754" y="48887"/>
            <a:ext cx="2210770" cy="637097"/>
            <a:chOff x="676027" y="2568995"/>
            <a:chExt cx="2210770" cy="637097"/>
          </a:xfrm>
        </p:grpSpPr>
        <p:sp>
          <p:nvSpPr>
            <p:cNvPr id="37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935090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0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8119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أفهم و أُجيب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33577" y="3565399"/>
            <a:ext cx="5726225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184">
            <a:extLst>
              <a:ext uri="{FF2B5EF4-FFF2-40B4-BE49-F238E27FC236}">
                <a16:creationId xmlns="" xmlns:a16="http://schemas.microsoft.com/office/drawing/2014/main" id="{D4C3D6CD-2E45-48BF-B9BD-9FB121C2A34D}"/>
              </a:ext>
            </a:extLst>
          </p:cNvPr>
          <p:cNvGrpSpPr/>
          <p:nvPr/>
        </p:nvGrpSpPr>
        <p:grpSpPr>
          <a:xfrm rot="5400000" flipH="1">
            <a:off x="9679157" y="806249"/>
            <a:ext cx="470550" cy="4381232"/>
            <a:chOff x="10161267" y="1198609"/>
            <a:chExt cx="1671100" cy="4863659"/>
          </a:xfrm>
          <a:effectLst/>
        </p:grpSpPr>
        <p:sp>
          <p:nvSpPr>
            <p:cNvPr id="52" name="Rectangle: Top Corners Rounded 185">
              <a:extLst>
                <a:ext uri="{FF2B5EF4-FFF2-40B4-BE49-F238E27FC236}">
                  <a16:creationId xmlns="" xmlns:a16="http://schemas.microsoft.com/office/drawing/2014/main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Top Corners Rounded 186">
              <a:extLst>
                <a:ext uri="{FF2B5EF4-FFF2-40B4-BE49-F238E27FC236}">
                  <a16:creationId xmlns="" xmlns:a16="http://schemas.microsoft.com/office/drawing/2014/main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187">
              <a:extLst>
                <a:ext uri="{FF2B5EF4-FFF2-40B4-BE49-F238E27FC236}">
                  <a16:creationId xmlns="" xmlns:a16="http://schemas.microsoft.com/office/drawing/2014/main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Arrow: Pentagon 188">
              <a:extLst>
                <a:ext uri="{FF2B5EF4-FFF2-40B4-BE49-F238E27FC236}">
                  <a16:creationId xmlns="" xmlns:a16="http://schemas.microsoft.com/office/drawing/2014/main" id="{FD98B6AA-0AB4-4EE0-B1D0-0BAC8F56DC24}"/>
                </a:ext>
              </a:extLst>
            </p:cNvPr>
            <p:cNvSpPr/>
            <p:nvPr/>
          </p:nvSpPr>
          <p:spPr>
            <a:xfrm rot="5400000">
              <a:off x="8959144" y="3189045"/>
              <a:ext cx="4075346" cy="1671100"/>
            </a:xfrm>
            <a:prstGeom prst="homePlat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Arrow: Pentagon 189">
              <a:extLst>
                <a:ext uri="{FF2B5EF4-FFF2-40B4-BE49-F238E27FC236}">
                  <a16:creationId xmlns="" xmlns:a16="http://schemas.microsoft.com/office/drawing/2014/main" id="{CD6E8849-0212-4DAD-A4CB-603E26093466}"/>
                </a:ext>
              </a:extLst>
            </p:cNvPr>
            <p:cNvSpPr/>
            <p:nvPr/>
          </p:nvSpPr>
          <p:spPr>
            <a:xfrm rot="5400000">
              <a:off x="9073906" y="3305083"/>
              <a:ext cx="3845839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Arrow: Pentagon 223">
              <a:extLst>
                <a:ext uri="{FF2B5EF4-FFF2-40B4-BE49-F238E27FC236}">
                  <a16:creationId xmlns="" xmlns:a16="http://schemas.microsoft.com/office/drawing/2014/main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224">
              <a:extLst>
                <a:ext uri="{FF2B5EF4-FFF2-40B4-BE49-F238E27FC236}">
                  <a16:creationId xmlns="" xmlns:a16="http://schemas.microsoft.com/office/drawing/2014/main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935691" y="3236490"/>
              <a:ext cx="4062866" cy="1311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السورة التي أُخذت منها الآيات</a:t>
              </a:r>
              <a:endParaRPr lang="ar-SY" b="1" dirty="0"/>
            </a:p>
          </p:txBody>
        </p:sp>
      </p:grp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9536901" y="-1252894"/>
            <a:ext cx="470550" cy="4625409"/>
            <a:chOff x="10161269" y="1189004"/>
            <a:chExt cx="1671101" cy="3497501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787245" y="1426887"/>
              <a:ext cx="403132" cy="46483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9531791" y="2385925"/>
              <a:ext cx="2930058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9616799" y="2522114"/>
              <a:ext cx="2760044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782791" y="1045454"/>
              <a:ext cx="463589" cy="75069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9557377" y="2492220"/>
              <a:ext cx="2708773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C00000"/>
                  </a:solidFill>
                </a:rPr>
                <a:t>1- أُلاحظ ما كُتب في الشكل السابق, ثم أُحدّده</a:t>
              </a:r>
              <a:endParaRPr lang="ar-SY" b="1" dirty="0"/>
            </a:p>
          </p:txBody>
        </p:sp>
      </p:grpSp>
      <p:grpSp>
        <p:nvGrpSpPr>
          <p:cNvPr id="104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5686639" y="1531924"/>
            <a:ext cx="5127885" cy="771884"/>
            <a:chOff x="45676" y="4793464"/>
            <a:chExt cx="3368344" cy="693579"/>
          </a:xfrm>
        </p:grpSpPr>
        <p:sp>
          <p:nvSpPr>
            <p:cNvPr id="105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45676" y="4793464"/>
              <a:ext cx="3368344" cy="693579"/>
            </a:xfrm>
            <a:prstGeom prst="roundRect">
              <a:avLst>
                <a:gd name="adj" fmla="val 11524"/>
              </a:avLst>
            </a:prstGeom>
            <a:gradFill>
              <a:gsLst>
                <a:gs pos="0">
                  <a:srgbClr val="CCFF66"/>
                </a:gs>
                <a:gs pos="100000">
                  <a:srgbClr val="00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6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068" y="4867170"/>
              <a:ext cx="3280173" cy="546569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434" y="81697"/>
            <a:ext cx="6191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1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9700458" y="1943262"/>
            <a:ext cx="470550" cy="4381230"/>
            <a:chOff x="10161273" y="1198609"/>
            <a:chExt cx="1671101" cy="4899071"/>
          </a:xfrm>
          <a:effectLst/>
        </p:grpSpPr>
        <p:sp>
          <p:nvSpPr>
            <p:cNvPr id="62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8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155058" y="3277000"/>
              <a:ext cx="376726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عدد آياتها</a:t>
              </a:r>
              <a:endParaRPr lang="ar-SY" b="1" dirty="0"/>
            </a:p>
          </p:txBody>
        </p:sp>
      </p:grpSp>
      <p:grpSp>
        <p:nvGrpSpPr>
          <p:cNvPr id="69" name="Group 174">
            <a:extLst>
              <a:ext uri="{FF2B5EF4-FFF2-40B4-BE49-F238E27FC236}">
                <a16:creationId xmlns="" xmlns:a16="http://schemas.microsoft.com/office/drawing/2014/main" id="{AD29F070-B6D5-4BAF-93F3-28D1EBCC32A1}"/>
              </a:ext>
            </a:extLst>
          </p:cNvPr>
          <p:cNvGrpSpPr/>
          <p:nvPr/>
        </p:nvGrpSpPr>
        <p:grpSpPr>
          <a:xfrm rot="5400000" flipH="1">
            <a:off x="9721760" y="3020094"/>
            <a:ext cx="470550" cy="4381230"/>
            <a:chOff x="10161273" y="1198609"/>
            <a:chExt cx="1671101" cy="4899071"/>
          </a:xfrm>
          <a:effectLst/>
        </p:grpSpPr>
        <p:sp>
          <p:nvSpPr>
            <p:cNvPr id="70" name="Rectangle: Top Corners Rounded 175">
              <a:extLst>
                <a:ext uri="{FF2B5EF4-FFF2-40B4-BE49-F238E27FC236}">
                  <a16:creationId xmlns="" xmlns:a16="http://schemas.microsoft.com/office/drawing/2014/main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: Top Corners Rounded 176">
              <a:extLst>
                <a:ext uri="{FF2B5EF4-FFF2-40B4-BE49-F238E27FC236}">
                  <a16:creationId xmlns="" xmlns:a16="http://schemas.microsoft.com/office/drawing/2014/main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177">
              <a:extLst>
                <a:ext uri="{FF2B5EF4-FFF2-40B4-BE49-F238E27FC236}">
                  <a16:creationId xmlns="" xmlns:a16="http://schemas.microsoft.com/office/drawing/2014/main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Arrow: Pentagon 178">
              <a:extLst>
                <a:ext uri="{FF2B5EF4-FFF2-40B4-BE49-F238E27FC236}">
                  <a16:creationId xmlns="" xmlns:a16="http://schemas.microsoft.com/office/drawing/2014/main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Arrow: Pentagon 179">
              <a:extLst>
                <a:ext uri="{FF2B5EF4-FFF2-40B4-BE49-F238E27FC236}">
                  <a16:creationId xmlns="" xmlns:a16="http://schemas.microsoft.com/office/drawing/2014/main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Arrow: Pentagon 180">
              <a:extLst>
                <a:ext uri="{FF2B5EF4-FFF2-40B4-BE49-F238E27FC236}">
                  <a16:creationId xmlns="" xmlns:a16="http://schemas.microsoft.com/office/drawing/2014/main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TextBox 183">
              <a:extLst>
                <a:ext uri="{FF2B5EF4-FFF2-40B4-BE49-F238E27FC236}">
                  <a16:creationId xmlns="" xmlns:a16="http://schemas.microsoft.com/office/drawing/2014/main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155058" y="3277000"/>
              <a:ext cx="376726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ترتيبها بين سور المصحف الشريف</a:t>
              </a:r>
              <a:endParaRPr lang="ar-SY" b="1" dirty="0"/>
            </a:p>
          </p:txBody>
        </p:sp>
      </p:grpSp>
      <p:grpSp>
        <p:nvGrpSpPr>
          <p:cNvPr id="79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16200000">
            <a:off x="5264588" y="1649401"/>
            <a:ext cx="470550" cy="2620345"/>
            <a:chOff x="10161271" y="1986921"/>
            <a:chExt cx="1671101" cy="2930058"/>
          </a:xfrm>
          <a:effectLst/>
        </p:grpSpPr>
        <p:sp>
          <p:nvSpPr>
            <p:cNvPr id="80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69357" y="2740123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FF0000"/>
                  </a:solidFill>
                </a:rPr>
                <a:t>الحجرات </a:t>
              </a:r>
            </a:p>
          </p:txBody>
        </p:sp>
      </p:grpSp>
      <p:grpSp>
        <p:nvGrpSpPr>
          <p:cNvPr id="83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16200000">
            <a:off x="5252244" y="2822691"/>
            <a:ext cx="470550" cy="2620345"/>
            <a:chOff x="10161271" y="1986921"/>
            <a:chExt cx="1671101" cy="2930058"/>
          </a:xfrm>
          <a:effectLst/>
        </p:grpSpPr>
        <p:sp>
          <p:nvSpPr>
            <p:cNvPr id="84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FF0000"/>
                  </a:solidFill>
                </a:rPr>
                <a:t>۱۸ </a:t>
              </a:r>
            </a:p>
          </p:txBody>
        </p:sp>
      </p:grpSp>
      <p:grpSp>
        <p:nvGrpSpPr>
          <p:cNvPr id="107" name="Group 73">
            <a:extLst>
              <a:ext uri="{FF2B5EF4-FFF2-40B4-BE49-F238E27FC236}">
                <a16:creationId xmlns="" xmlns:a16="http://schemas.microsoft.com/office/drawing/2014/main" id="{F696332F-F554-4672-8F17-7E6E1F7F7556}"/>
              </a:ext>
            </a:extLst>
          </p:cNvPr>
          <p:cNvGrpSpPr/>
          <p:nvPr/>
        </p:nvGrpSpPr>
        <p:grpSpPr>
          <a:xfrm rot="16200000">
            <a:off x="5196817" y="3900536"/>
            <a:ext cx="470550" cy="2620345"/>
            <a:chOff x="10161271" y="1986921"/>
            <a:chExt cx="1671101" cy="2930058"/>
          </a:xfrm>
          <a:effectLst/>
        </p:grpSpPr>
        <p:sp>
          <p:nvSpPr>
            <p:cNvPr id="108" name="Arrow: Pentagon 77">
              <a:extLst>
                <a:ext uri="{FF2B5EF4-FFF2-40B4-BE49-F238E27FC236}">
                  <a16:creationId xmlns="" xmlns:a16="http://schemas.microsoft.com/office/drawing/2014/main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Arrow: Pentagon 78">
              <a:extLst>
                <a:ext uri="{FF2B5EF4-FFF2-40B4-BE49-F238E27FC236}">
                  <a16:creationId xmlns="" xmlns:a16="http://schemas.microsoft.com/office/drawing/2014/main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80">
              <a:extLst>
                <a:ext uri="{FF2B5EF4-FFF2-40B4-BE49-F238E27FC236}">
                  <a16:creationId xmlns="" xmlns:a16="http://schemas.microsoft.com/office/drawing/2014/main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0000"/>
                  </a:solidFill>
                </a:rPr>
                <a:t>٤۹</a:t>
              </a:r>
              <a:endParaRPr lang="ar-SY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809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8" dur="5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4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5" fill="hold">
                          <p:stCondLst>
                            <p:cond delay="indefinite"/>
                          </p:stCondLst>
                          <p:childTnLst>
                            <p:par>
                              <p:cTn id="8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7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89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90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1" fill="hold">
                          <p:stCondLst>
                            <p:cond delay="indefinite"/>
                          </p:stCondLst>
                          <p:childTnLst>
                            <p:par>
                              <p:cTn id="9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3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6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7" fill="hold">
                          <p:stCondLst>
                            <p:cond delay="indefinite"/>
                          </p:stCondLst>
                          <p:childTnLst>
                            <p:par>
                              <p:cTn id="9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9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1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2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7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8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9" fill="hold">
                          <p:stCondLst>
                            <p:cond delay="indefinite"/>
                          </p:stCondLst>
                          <p:childTnLst>
                            <p:par>
                              <p:cTn id="1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1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3" dur="1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14" dur="1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5" fill="hold">
                          <p:stCondLst>
                            <p:cond delay="indefinite"/>
                          </p:stCondLst>
                          <p:childTnLst>
                            <p:par>
                              <p:cTn id="1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7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9" dur="1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0" dur="1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1" fill="hold">
                          <p:stCondLst>
                            <p:cond delay="indefinite"/>
                          </p:stCondLst>
                          <p:childTnLst>
                            <p:par>
                              <p:cTn id="1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3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25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6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8" dur="5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4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5" fill="hold">
                          <p:stCondLst>
                            <p:cond delay="indefinite"/>
                          </p:stCondLst>
                          <p:childTnLst>
                            <p:par>
                              <p:cTn id="8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7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9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0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1" fill="hold">
                          <p:stCondLst>
                            <p:cond delay="indefinite"/>
                          </p:stCondLst>
                          <p:childTnLst>
                            <p:par>
                              <p:cTn id="9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3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6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7" fill="hold">
                          <p:stCondLst>
                            <p:cond delay="indefinite"/>
                          </p:stCondLst>
                          <p:childTnLst>
                            <p:par>
                              <p:cTn id="9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9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1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2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7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8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9" fill="hold">
                          <p:stCondLst>
                            <p:cond delay="indefinite"/>
                          </p:stCondLst>
                          <p:childTnLst>
                            <p:par>
                              <p:cTn id="1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1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1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5" fill="hold">
                          <p:stCondLst>
                            <p:cond delay="indefinite"/>
                          </p:stCondLst>
                          <p:childTnLst>
                            <p:par>
                              <p:cTn id="1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7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9" dur="1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0" dur="1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1" fill="hold">
                          <p:stCondLst>
                            <p:cond delay="indefinite"/>
                          </p:stCondLst>
                          <p:childTnLst>
                            <p:par>
                              <p:cTn id="1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3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5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6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أخلاق المؤمنين</a:t>
              </a:r>
            </a:p>
          </p:txBody>
        </p:sp>
      </p:grpSp>
      <p:sp>
        <p:nvSpPr>
          <p:cNvPr id="97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68017" y="4630204"/>
            <a:ext cx="146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latin typeface="Century Gothic" panose="020B0502020202020204" pitchFamily="34" charset="0"/>
              </a:rPr>
              <a:t>نص </a:t>
            </a:r>
          </a:p>
          <a:p>
            <a:pPr algn="ctr"/>
            <a:r>
              <a:rPr lang="ar-SY" b="1" dirty="0">
                <a:latin typeface="Century Gothic" panose="020B0502020202020204" pitchFamily="34" charset="0"/>
              </a:rPr>
              <a:t>الفهم القرائي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="" xmlns:a16="http://schemas.microsoft.com/office/drawing/2014/main" id="{28D2755F-8B34-4237-BD21-5D26090FA784}"/>
              </a:ext>
            </a:extLst>
          </p:cNvPr>
          <p:cNvSpPr/>
          <p:nvPr/>
        </p:nvSpPr>
        <p:spPr>
          <a:xfrm rot="5400000" flipH="1">
            <a:off x="9052869" y="3584691"/>
            <a:ext cx="5687641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257">
            <a:extLst>
              <a:ext uri="{FF2B5EF4-FFF2-40B4-BE49-F238E27FC236}">
                <a16:creationId xmlns="" xmlns:a16="http://schemas.microsoft.com/office/drawing/2014/main" id="{66EEE24E-056C-4334-81EA-CB530FC1C894}"/>
              </a:ext>
            </a:extLst>
          </p:cNvPr>
          <p:cNvGrpSpPr/>
          <p:nvPr/>
        </p:nvGrpSpPr>
        <p:grpSpPr>
          <a:xfrm rot="5400000" flipH="1">
            <a:off x="8112214" y="-2308797"/>
            <a:ext cx="470550" cy="7474782"/>
            <a:chOff x="10161271" y="1189004"/>
            <a:chExt cx="1671101" cy="5652053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="" xmlns:a16="http://schemas.microsoft.com/office/drawing/2014/main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="" xmlns:a16="http://schemas.microsoft.com/office/drawing/2014/main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="" xmlns:a16="http://schemas.microsoft.com/office/drawing/2014/main" id="{C35E56C8-8B1D-49AF-87BB-0F05A5B29C56}"/>
                </a:ext>
              </a:extLst>
            </p:cNvPr>
            <p:cNvSpPr/>
            <p:nvPr/>
          </p:nvSpPr>
          <p:spPr>
            <a:xfrm rot="5400000">
              <a:off x="10787245" y="1426887"/>
              <a:ext cx="403132" cy="46483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="" xmlns:a16="http://schemas.microsoft.com/office/drawing/2014/main" id="{B85E8C64-681E-4408-9A23-F6D2CFEDE43E}"/>
                </a:ext>
              </a:extLst>
            </p:cNvPr>
            <p:cNvSpPr/>
            <p:nvPr/>
          </p:nvSpPr>
          <p:spPr>
            <a:xfrm rot="5400000">
              <a:off x="8454517" y="3463202"/>
              <a:ext cx="5084609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="" xmlns:a16="http://schemas.microsoft.com/office/drawing/2014/main" id="{EBEA96A7-CE35-4F91-A1D9-47AB9B79A445}"/>
                </a:ext>
              </a:extLst>
            </p:cNvPr>
            <p:cNvSpPr/>
            <p:nvPr/>
          </p:nvSpPr>
          <p:spPr>
            <a:xfrm rot="5400000">
              <a:off x="8548027" y="3590887"/>
              <a:ext cx="4897590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="" xmlns:a16="http://schemas.microsoft.com/office/drawing/2014/main" id="{431D0A48-73BE-467C-AA02-5772A5B0608D}"/>
                </a:ext>
              </a:extLst>
            </p:cNvPr>
            <p:cNvSpPr/>
            <p:nvPr/>
          </p:nvSpPr>
          <p:spPr>
            <a:xfrm rot="5400000">
              <a:off x="10782791" y="1045454"/>
              <a:ext cx="463589" cy="750690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="" xmlns:a16="http://schemas.microsoft.com/office/drawing/2014/main" id="{234BBD9A-97F9-40E1-A133-33E75B5D8C49}"/>
                </a:ext>
              </a:extLst>
            </p:cNvPr>
            <p:cNvSpPr txBox="1"/>
            <p:nvPr/>
          </p:nvSpPr>
          <p:spPr>
            <a:xfrm rot="5400000">
              <a:off x="8440878" y="3608719"/>
              <a:ext cx="4941769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2- أُصنِّف كل سلوك مما يأتي بوضع علامة       في العمود المناسب</a:t>
              </a:r>
              <a:endParaRPr lang="ar-SY" b="1" dirty="0"/>
            </a:p>
          </p:txBody>
        </p:sp>
      </p:grpSp>
      <p:grpSp>
        <p:nvGrpSpPr>
          <p:cNvPr id="111" name="Group 127">
            <a:extLst>
              <a:ext uri="{FF2B5EF4-FFF2-40B4-BE49-F238E27FC236}">
                <a16:creationId xmlns="" xmlns:a16="http://schemas.microsoft.com/office/drawing/2014/main" id="{A59F7765-EDB7-4549-BCF3-97A8CA46C9F7}"/>
              </a:ext>
            </a:extLst>
          </p:cNvPr>
          <p:cNvGrpSpPr/>
          <p:nvPr/>
        </p:nvGrpSpPr>
        <p:grpSpPr>
          <a:xfrm>
            <a:off x="4610098" y="2087351"/>
            <a:ext cx="6565824" cy="4131735"/>
            <a:chOff x="593483" y="3831828"/>
            <a:chExt cx="2820537" cy="2427956"/>
          </a:xfrm>
        </p:grpSpPr>
        <p:sp>
          <p:nvSpPr>
            <p:cNvPr id="112" name="Rectangle: Rounded Corners 128">
              <a:extLst>
                <a:ext uri="{FF2B5EF4-FFF2-40B4-BE49-F238E27FC236}">
                  <a16:creationId xmlns="" xmlns:a16="http://schemas.microsoft.com/office/drawing/2014/main" id="{64909289-01EF-4648-AFE8-E1FF29DA8171}"/>
                </a:ext>
              </a:extLst>
            </p:cNvPr>
            <p:cNvSpPr/>
            <p:nvPr/>
          </p:nvSpPr>
          <p:spPr>
            <a:xfrm>
              <a:off x="593483" y="3831828"/>
              <a:ext cx="2820537" cy="2427956"/>
            </a:xfrm>
            <a:prstGeom prst="roundRect">
              <a:avLst>
                <a:gd name="adj" fmla="val 11524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3" name="Graphic 72">
              <a:extLst>
                <a:ext uri="{FF2B5EF4-FFF2-40B4-BE49-F238E27FC236}">
                  <a16:creationId xmlns="" xmlns:a16="http://schemas.microsoft.com/office/drawing/2014/main" id="{ECA0CDBC-6974-42B2-9017-44AA28B1B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082" y="3981699"/>
              <a:ext cx="2602989" cy="2131125"/>
            </a:xfrm>
            <a:prstGeom prst="rect">
              <a:avLst/>
            </a:prstGeom>
          </p:spPr>
        </p:pic>
      </p:grpSp>
      <p:grpSp>
        <p:nvGrpSpPr>
          <p:cNvPr id="31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7677970" y="1309292"/>
            <a:ext cx="228600" cy="228600"/>
            <a:chOff x="9158514" y="1814286"/>
            <a:chExt cx="435429" cy="435429"/>
          </a:xfrm>
        </p:grpSpPr>
        <p:sp>
          <p:nvSpPr>
            <p:cNvPr id="32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36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5679796" y="2948363"/>
            <a:ext cx="416226" cy="416226"/>
            <a:chOff x="9158514" y="1814286"/>
            <a:chExt cx="435429" cy="435429"/>
          </a:xfrm>
        </p:grpSpPr>
        <p:sp>
          <p:nvSpPr>
            <p:cNvPr id="37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39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5717557" y="3475777"/>
            <a:ext cx="416226" cy="416226"/>
            <a:chOff x="9158514" y="1814286"/>
            <a:chExt cx="435429" cy="435429"/>
          </a:xfrm>
        </p:grpSpPr>
        <p:sp>
          <p:nvSpPr>
            <p:cNvPr id="40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43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7376044" y="3947583"/>
            <a:ext cx="416226" cy="416226"/>
            <a:chOff x="9158514" y="1814286"/>
            <a:chExt cx="435429" cy="435429"/>
          </a:xfrm>
        </p:grpSpPr>
        <p:sp>
          <p:nvSpPr>
            <p:cNvPr id="44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5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46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7379094" y="4440245"/>
            <a:ext cx="416226" cy="416226"/>
            <a:chOff x="9158514" y="1814286"/>
            <a:chExt cx="435429" cy="435429"/>
          </a:xfrm>
        </p:grpSpPr>
        <p:sp>
          <p:nvSpPr>
            <p:cNvPr id="47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8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49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7382144" y="4982437"/>
            <a:ext cx="416226" cy="416226"/>
            <a:chOff x="9158514" y="1814286"/>
            <a:chExt cx="435429" cy="435429"/>
          </a:xfrm>
        </p:grpSpPr>
        <p:sp>
          <p:nvSpPr>
            <p:cNvPr id="50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1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52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5646107" y="5512329"/>
            <a:ext cx="416226" cy="416226"/>
            <a:chOff x="9158514" y="1814286"/>
            <a:chExt cx="435429" cy="435429"/>
          </a:xfrm>
        </p:grpSpPr>
        <p:sp>
          <p:nvSpPr>
            <p:cNvPr id="53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4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901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2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6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7" fill="hold">
                          <p:stCondLst>
                            <p:cond delay="indefinite"/>
                          </p:stCondLst>
                          <p:childTnLst>
                            <p:par>
                              <p:cTn id="7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9" presetID="2" presetClass="entr" presetSubtype="1" fill="hold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81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82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3" fill="hold">
                          <p:stCondLst>
                            <p:cond delay="indefinite"/>
                          </p:stCondLst>
                          <p:childTnLst>
                            <p:par>
                              <p:cTn id="8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7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2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3" fill="hold">
                          <p:stCondLst>
                            <p:cond delay="indefinite"/>
                          </p:stCondLst>
                          <p:childTnLst>
                            <p:par>
                              <p:cTn id="9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2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7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8" fill="hold">
                          <p:stCondLst>
                            <p:cond delay="indefinite"/>
                          </p:stCondLst>
                          <p:childTnLst>
                            <p:par>
                              <p:cTn id="10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2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2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6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7" fill="hold">
                          <p:stCondLst>
                            <p:cond delay="indefinite"/>
                          </p:stCondLst>
                          <p:childTnLst>
                            <p:par>
                              <p:cTn id="7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9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3" fill="hold">
                          <p:stCondLst>
                            <p:cond delay="indefinite"/>
                          </p:stCondLst>
                          <p:childTnLst>
                            <p:par>
                              <p:cTn id="8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87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2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3" fill="hold">
                          <p:stCondLst>
                            <p:cond delay="indefinite"/>
                          </p:stCondLst>
                          <p:childTnLst>
                            <p:par>
                              <p:cTn id="9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9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2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7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8" fill="hold">
                          <p:stCondLst>
                            <p:cond delay="indefinite"/>
                          </p:stCondLst>
                          <p:childTnLst>
                            <p:par>
                              <p:cTn id="10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0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2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8382</TotalTime>
  <Words>752</Words>
  <Application>Microsoft Office PowerPoint</Application>
  <PresentationFormat>مخصص</PresentationFormat>
  <Paragraphs>180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6011</cp:revision>
  <dcterms:created xsi:type="dcterms:W3CDTF">2020-10-10T04:32:51Z</dcterms:created>
  <dcterms:modified xsi:type="dcterms:W3CDTF">2021-06-30T17:37:09Z</dcterms:modified>
</cp:coreProperties>
</file>