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A159DEA6-1BE3-4F13-A69E-5FC3A898E79C}" type="datetimeFigureOut">
              <a:rPr lang="ar-SA" smtClean="0"/>
              <a:pPr/>
              <a:t>25/11/36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A159DEA6-1BE3-4F13-A69E-5FC3A898E79C}" type="datetimeFigureOut">
              <a:rPr lang="ar-SA" smtClean="0"/>
              <a:pPr/>
              <a:t>25/11/36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A159DEA6-1BE3-4F13-A69E-5FC3A898E79C}" type="datetimeFigureOut">
              <a:rPr lang="ar-SA" smtClean="0"/>
              <a:pPr/>
              <a:t>25/11/36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159DEA6-1BE3-4F13-A69E-5FC3A898E79C}" type="datetimeFigureOut">
              <a:rPr lang="ar-SA" smtClean="0"/>
              <a:pPr/>
              <a:t>25/11/36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59DEA6-1BE3-4F13-A69E-5FC3A898E79C}" type="datetimeFigureOut">
              <a:rPr lang="ar-SA" smtClean="0"/>
              <a:pPr/>
              <a:t>25/11/36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59DEA6-1BE3-4F13-A69E-5FC3A898E79C}" type="datetimeFigureOut">
              <a:rPr lang="ar-SA" smtClean="0"/>
              <a:pPr/>
              <a:t>25/11/36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1E7AEA9-D82B-42E9-BFC0-8FAC2B596CE8}"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159DEA6-1BE3-4F13-A69E-5FC3A898E79C}" type="datetimeFigureOut">
              <a:rPr lang="ar-SA" smtClean="0"/>
              <a:pPr/>
              <a:t>25/11/36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1E7AEA9-D82B-42E9-BFC0-8FAC2B596CE8}"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ideo" Target="file:///C:\Users\AKOF\Pictures\&#1606;&#1588;&#1610;&#1583;%20&#1585;&#1575;&#1574;&#1593;%20&#1593;&#1606;%20&#1575;&#1604;&#1582;&#1604;&#1601;&#1575;&#65152;%20&#1575;&#1604;&#1585;&#1575;&#1588;&#1583;&#1610;&#1606;%20-%20YouTube.mp4"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ideo" Target="file:///C:\Users\AKOF\Pictures\&#1575;&#1604;&#1593;&#1589;&#1585;%20&#1575;&#1604;&#1585;&#1575;&#1588;&#1583;&#1610;%20&#1575;&#1604;&#1580;&#1586;&#1569;%20&#1575;&#1604;&#1575;&#1608;&#1604;%20-%20YouTube.mp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6000" b="-26000"/>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i="1" dirty="0" smtClean="0">
                <a:solidFill>
                  <a:srgbClr val="FF0000"/>
                </a:solidFill>
                <a:latin typeface="Andalus" pitchFamily="18" charset="-78"/>
                <a:cs typeface="Andalus" pitchFamily="18" charset="-78"/>
              </a:rPr>
              <a:t>بسم </a:t>
            </a:r>
            <a:r>
              <a:rPr lang="ar-SA" i="1" dirty="0" err="1" smtClean="0">
                <a:solidFill>
                  <a:srgbClr val="FF0000"/>
                </a:solidFill>
                <a:latin typeface="Andalus" pitchFamily="18" charset="-78"/>
                <a:cs typeface="Andalus" pitchFamily="18" charset="-78"/>
              </a:rPr>
              <a:t>اللة</a:t>
            </a:r>
            <a:r>
              <a:rPr lang="ar-SA" i="1" dirty="0" smtClean="0">
                <a:solidFill>
                  <a:srgbClr val="FF0000"/>
                </a:solidFill>
                <a:latin typeface="Andalus" pitchFamily="18" charset="-78"/>
                <a:cs typeface="Andalus" pitchFamily="18" charset="-78"/>
              </a:rPr>
              <a:t> الرحمن الرحيم</a:t>
            </a:r>
            <a:endParaRPr lang="ar-SA" i="1" dirty="0">
              <a:solidFill>
                <a:srgbClr val="FF0000"/>
              </a:solidFill>
              <a:latin typeface="Andalus" pitchFamily="18" charset="-78"/>
              <a:cs typeface="Andalus" pitchFamily="18" charset="-78"/>
            </a:endParaRPr>
          </a:p>
        </p:txBody>
      </p:sp>
      <p:sp>
        <p:nvSpPr>
          <p:cNvPr id="3" name="عنوان فرعي 2"/>
          <p:cNvSpPr>
            <a:spLocks noGrp="1"/>
          </p:cNvSpPr>
          <p:nvPr>
            <p:ph type="subTitle" idx="1"/>
          </p:nvPr>
        </p:nvSpPr>
        <p:spPr/>
        <p:txBody>
          <a:bodyPr/>
          <a:lstStyle/>
          <a:p>
            <a:endParaRPr lang="ar-SA" dirty="0"/>
          </a:p>
        </p:txBody>
      </p:sp>
    </p:spTree>
  </p:cSld>
  <p:clrMapOvr>
    <a:masterClrMapping/>
  </p:clrMapOvr>
  <p:transition>
    <p:cover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نشيد رائع عن الخلفاﺀ الراشدين - YouTube.mp4">
            <a:hlinkClick r:id="" action="ppaction://media"/>
          </p:cNvPr>
          <p:cNvPicPr>
            <a:picLocks noGrp="1" noRot="1" noChangeAspect="1"/>
          </p:cNvPicPr>
          <p:nvPr>
            <p:ph idx="1"/>
            <a:videoFile r:link="rId1"/>
          </p:nvPr>
        </p:nvPicPr>
        <p:blipFill>
          <a:blip r:embed="rId3"/>
          <a:stretch>
            <a:fillRect/>
          </a:stretch>
        </p:blipFill>
        <p:spPr>
          <a:xfrm>
            <a:off x="0" y="0"/>
            <a:ext cx="9078973" cy="6809230"/>
          </a:xfrm>
          <a:prstGeom prst="rect">
            <a:avLst/>
          </a:prstGeom>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9000" b="-29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ctr"/>
            <a:r>
              <a:rPr lang="ar-SA" dirty="0" smtClean="0">
                <a:solidFill>
                  <a:srgbClr val="FF0000"/>
                </a:solidFill>
                <a:latin typeface="Andalus" pitchFamily="18" charset="-78"/>
                <a:cs typeface="Andalus" pitchFamily="18" charset="-78"/>
              </a:rPr>
              <a:t>عمل الطالبات </a:t>
            </a:r>
          </a:p>
          <a:p>
            <a:endParaRPr lang="ar-SA" dirty="0"/>
          </a:p>
          <a:p>
            <a:pPr algn="ctr"/>
            <a:r>
              <a:rPr lang="ar-SA" dirty="0" smtClean="0">
                <a:solidFill>
                  <a:srgbClr val="FF0000"/>
                </a:solidFill>
                <a:latin typeface="Andalus" pitchFamily="18" charset="-78"/>
                <a:cs typeface="Andalus" pitchFamily="18" charset="-78"/>
              </a:rPr>
              <a:t>رهف ربيعان السلمي</a:t>
            </a:r>
          </a:p>
          <a:p>
            <a:pPr algn="ctr">
              <a:buNone/>
            </a:pPr>
            <a:r>
              <a:rPr lang="ar-SA" dirty="0" smtClean="0">
                <a:solidFill>
                  <a:srgbClr val="FF0000"/>
                </a:solidFill>
                <a:latin typeface="Andalus" pitchFamily="18" charset="-78"/>
                <a:cs typeface="Andalus" pitchFamily="18" charset="-78"/>
              </a:rPr>
              <a:t>وجدان </a:t>
            </a:r>
            <a:r>
              <a:rPr lang="ar-SA" dirty="0" err="1" smtClean="0">
                <a:solidFill>
                  <a:srgbClr val="FF0000"/>
                </a:solidFill>
                <a:latin typeface="Andalus" pitchFamily="18" charset="-78"/>
                <a:cs typeface="Andalus" pitchFamily="18" charset="-78"/>
              </a:rPr>
              <a:t>لافي</a:t>
            </a:r>
            <a:r>
              <a:rPr lang="ar-SA" dirty="0" smtClean="0">
                <a:solidFill>
                  <a:srgbClr val="FF0000"/>
                </a:solidFill>
                <a:latin typeface="Andalus" pitchFamily="18" charset="-78"/>
                <a:cs typeface="Andalus" pitchFamily="18" charset="-78"/>
              </a:rPr>
              <a:t> الحربي</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000" b="-22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797436"/>
          </a:xfrm>
        </p:spPr>
        <p:txBody>
          <a:bodyPr/>
          <a:lstStyle/>
          <a:p>
            <a:r>
              <a:rPr lang="ar-SA" i="1" dirty="0" smtClean="0">
                <a:latin typeface="Andalus" pitchFamily="18" charset="-78"/>
                <a:cs typeface="Andalus" pitchFamily="18" charset="-78"/>
              </a:rPr>
              <a:t>مدخل العصر الراشدي</a:t>
            </a:r>
            <a:endParaRPr lang="ar-SA" i="1" dirty="0">
              <a:latin typeface="Andalus" pitchFamily="18" charset="-78"/>
              <a:cs typeface="Andalus" pitchFamily="18" charset="-78"/>
            </a:endParaRPr>
          </a:p>
        </p:txBody>
      </p:sp>
      <p:sp>
        <p:nvSpPr>
          <p:cNvPr id="3" name="عنصر نائب للمحتوى 2"/>
          <p:cNvSpPr>
            <a:spLocks noGrp="1"/>
          </p:cNvSpPr>
          <p:nvPr>
            <p:ph idx="1"/>
          </p:nvPr>
        </p:nvSpPr>
        <p:spPr/>
        <p:txBody>
          <a:bodyPr/>
          <a:lstStyle/>
          <a:p>
            <a:endParaRPr lang="ar-SA"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6000" r="-16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i="1" dirty="0" smtClean="0">
                <a:solidFill>
                  <a:schemeClr val="accent6">
                    <a:lumMod val="75000"/>
                  </a:schemeClr>
                </a:solidFill>
                <a:latin typeface="Andalus" pitchFamily="18" charset="-78"/>
                <a:cs typeface="Andalus" pitchFamily="18" charset="-78"/>
              </a:rPr>
              <a:t>تعريف العصر الراشدي</a:t>
            </a:r>
            <a:endParaRPr lang="ar-SA" i="1" dirty="0">
              <a:solidFill>
                <a:schemeClr val="accent6">
                  <a:lumMod val="75000"/>
                </a:schemeClr>
              </a:solidFill>
              <a:latin typeface="Andalus" pitchFamily="18" charset="-78"/>
              <a:cs typeface="Andalus" pitchFamily="18" charset="-78"/>
            </a:endParaRPr>
          </a:p>
        </p:txBody>
      </p:sp>
      <p:sp>
        <p:nvSpPr>
          <p:cNvPr id="3" name="عنصر نائب للمحتوى 2"/>
          <p:cNvSpPr>
            <a:spLocks noGrp="1"/>
          </p:cNvSpPr>
          <p:nvPr>
            <p:ph idx="1"/>
          </p:nvPr>
        </p:nvSpPr>
        <p:spPr/>
        <p:txBody>
          <a:bodyPr>
            <a:noAutofit/>
          </a:bodyPr>
          <a:lstStyle/>
          <a:p>
            <a:pPr marL="274320" lvl="2" indent="-274320" fontAlgn="t">
              <a:spcBef>
                <a:spcPts val="600"/>
              </a:spcBef>
              <a:buClr>
                <a:schemeClr val="accent2"/>
              </a:buClr>
            </a:pPr>
            <a:r>
              <a:rPr lang="ar-SA" sz="2000" b="1" dirty="0" smtClean="0">
                <a:solidFill>
                  <a:schemeClr val="accent2">
                    <a:lumMod val="20000"/>
                    <a:lumOff val="80000"/>
                  </a:schemeClr>
                </a:solidFill>
              </a:rPr>
              <a:t>كانت المدينة المنورة في معظم هذا العهد عاصمة الدولة الإسلامية المتنامية ومركز توجيه الفتوحات ونشر الإسلام في الأمصار، ومركز الحركة السياسية والنشاط الاقتصادي. </a:t>
            </a:r>
          </a:p>
          <a:p>
            <a:pPr fontAlgn="t"/>
            <a:r>
              <a:rPr lang="ar-SA" sz="2000" b="1" dirty="0" smtClean="0">
                <a:solidFill>
                  <a:schemeClr val="accent2">
                    <a:lumMod val="20000"/>
                    <a:lumOff val="80000"/>
                  </a:schemeClr>
                </a:solidFill>
              </a:rPr>
              <a:t/>
            </a:r>
            <a:br>
              <a:rPr lang="ar-SA" sz="2000" b="1" dirty="0" smtClean="0">
                <a:solidFill>
                  <a:schemeClr val="accent2">
                    <a:lumMod val="20000"/>
                    <a:lumOff val="80000"/>
                  </a:schemeClr>
                </a:solidFill>
              </a:rPr>
            </a:br>
            <a:r>
              <a:rPr lang="ar-SA" sz="2000" b="1" dirty="0" smtClean="0">
                <a:solidFill>
                  <a:schemeClr val="accent2">
                    <a:lumMod val="20000"/>
                    <a:lumOff val="80000"/>
                  </a:schemeClr>
                </a:solidFill>
              </a:rPr>
              <a:t>تولى أبو بكر الصديق الخلافة بعد مداولات بين المهاجرين والأنصار جرت في سقيفة بني </a:t>
            </a:r>
            <a:r>
              <a:rPr lang="ar-SA" sz="2000" b="1" dirty="0" err="1" smtClean="0">
                <a:solidFill>
                  <a:schemeClr val="accent2">
                    <a:lumMod val="20000"/>
                    <a:lumOff val="80000"/>
                  </a:schemeClr>
                </a:solidFill>
              </a:rPr>
              <a:t>ساعدة</a:t>
            </a:r>
            <a:r>
              <a:rPr lang="ar-SA" sz="2000" b="1" dirty="0" smtClean="0">
                <a:solidFill>
                  <a:schemeClr val="accent2">
                    <a:lumMod val="20000"/>
                    <a:lumOff val="80000"/>
                  </a:schemeClr>
                </a:solidFill>
              </a:rPr>
              <a:t>، فبعث جيش أسامة بن زيد الذي أمر رسول الله صلى الله عليه وسلم بتجهيزه قبل وفاته إلى أطراف الشام، وامتنعت بعض القبائل التي لم يتمكن منها الإسلام بعد عن دفع الزكاة وارتدت بعض القبائل وادعى بعض الأفراد النبوة، وجمعوا حولهم أنصارهم، واقتربت قبائل أخرى من المدينة طمعاً ببعض المغانم، واجتهد أبو بكر رضي الله عنه في تثبيت الأمن في المدينة، وقاد بنفسه حملات سريعة لإبعاد الطامعين وتأمين المدينة. </a:t>
            </a:r>
          </a:p>
          <a:p>
            <a:pPr fontAlgn="t"/>
            <a:r>
              <a:rPr lang="ar-SA" sz="2000" b="1" dirty="0" smtClean="0">
                <a:solidFill>
                  <a:schemeClr val="accent2">
                    <a:lumMod val="20000"/>
                    <a:lumOff val="80000"/>
                  </a:schemeClr>
                </a:solidFill>
              </a:rPr>
              <a:t/>
            </a:r>
            <a:br>
              <a:rPr lang="ar-SA" sz="2000" b="1" dirty="0" smtClean="0">
                <a:solidFill>
                  <a:schemeClr val="accent2">
                    <a:lumMod val="20000"/>
                    <a:lumOff val="80000"/>
                  </a:schemeClr>
                </a:solidFill>
              </a:rPr>
            </a:br>
            <a:r>
              <a:rPr lang="ar-SA" sz="2000" b="1" dirty="0" smtClean="0">
                <a:solidFill>
                  <a:schemeClr val="accent2">
                    <a:lumMod val="20000"/>
                    <a:lumOff val="80000"/>
                  </a:schemeClr>
                </a:solidFill>
              </a:rPr>
              <a:t>ولما عاد جيش أسامة بالنصر والغنائم جهز حملات أخرى لتأديب مانعي الزكاة وقتال المرتدين والمتنبئين، وصارت المدينة منطلقاً لحملات نشطة استطاعت أن تعيد الأمن والطمأنينة إلى الجزيرة العربية، ثم تحولت إلى حركة فتوحات في الشام والعراق. وانخرط كثير من أهل المدينة في الجهاد واستشهد عدد كبير منهم معظمهم من حفظة القرآن، فأمر أبو بكر بجمع القرآن في مصحف موحد فجمع. ووردت إلى المدينة الغنائم والسبايا، وأعتق الكثير منهن الإسلام</a:t>
            </a:r>
          </a:p>
          <a:p>
            <a:endParaRPr lang="ar-SA" sz="1800" dirty="0">
              <a:solidFill>
                <a:schemeClr val="tx2">
                  <a:lumMod val="60000"/>
                  <a:lumOff val="40000"/>
                </a:schemeClr>
              </a:solidFill>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latin typeface="Andalus" pitchFamily="18" charset="-78"/>
                <a:cs typeface="Andalus" pitchFamily="18" charset="-78"/>
              </a:rPr>
              <a:t>صور عن العهد الراشدي</a:t>
            </a:r>
            <a:endParaRPr lang="ar-SA" dirty="0">
              <a:latin typeface="Andalus" pitchFamily="18" charset="-78"/>
              <a:cs typeface="Andalus" pitchFamily="18" charset="-78"/>
            </a:endParaRPr>
          </a:p>
        </p:txBody>
      </p:sp>
      <p:pic>
        <p:nvPicPr>
          <p:cNvPr id="4" name="عنصر نائب للمحتوى 3" descr="imagesCA1JW3HD.jpg"/>
          <p:cNvPicPr>
            <a:picLocks noGrp="1" noChangeAspect="1"/>
          </p:cNvPicPr>
          <p:nvPr>
            <p:ph idx="1"/>
          </p:nvPr>
        </p:nvPicPr>
        <p:blipFill>
          <a:blip r:embed="rId3"/>
          <a:stretch>
            <a:fillRect/>
          </a:stretch>
        </p:blipFill>
        <p:spPr>
          <a:xfrm>
            <a:off x="6572264" y="2571744"/>
            <a:ext cx="2143125" cy="221457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صورة 4" descr="imagesCAVVHMA9.jpg"/>
          <p:cNvPicPr>
            <a:picLocks noChangeAspect="1"/>
          </p:cNvPicPr>
          <p:nvPr/>
        </p:nvPicPr>
        <p:blipFill>
          <a:blip r:embed="rId4"/>
          <a:stretch>
            <a:fillRect/>
          </a:stretch>
        </p:blipFill>
        <p:spPr>
          <a:xfrm>
            <a:off x="3857620" y="2714620"/>
            <a:ext cx="2143125" cy="21431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صورة 5" descr="بدون عنوانKK.png"/>
          <p:cNvPicPr>
            <a:picLocks noChangeAspect="1"/>
          </p:cNvPicPr>
          <p:nvPr/>
        </p:nvPicPr>
        <p:blipFill>
          <a:blip r:embed="rId5"/>
          <a:stretch>
            <a:fillRect/>
          </a:stretch>
        </p:blipFill>
        <p:spPr>
          <a:xfrm>
            <a:off x="1285852" y="2643182"/>
            <a:ext cx="2047875" cy="207170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العصر الراشدي الجزء الاول - YouTube.mp4">
            <a:hlinkClick r:id="" action="ppaction://media"/>
          </p:cNvPr>
          <p:cNvPicPr>
            <a:picLocks noGrp="1" noRot="1" noChangeAspect="1"/>
          </p:cNvPicPr>
          <p:nvPr>
            <p:ph idx="1"/>
            <a:videoFile r:link="rId1"/>
          </p:nvPr>
        </p:nvPicPr>
        <p:blipFill>
          <a:blip r:embed="rId3"/>
          <a:stretch>
            <a:fillRect/>
          </a:stretch>
        </p:blipFill>
        <p:spPr>
          <a:xfrm>
            <a:off x="0" y="0"/>
            <a:ext cx="9144000" cy="679137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329642" cy="1143000"/>
          </a:xfrm>
        </p:spPr>
        <p:txBody>
          <a:bodyPr/>
          <a:lstStyle/>
          <a:p>
            <a:pPr algn="r"/>
            <a:r>
              <a:rPr lang="ar-SA" dirty="0" smtClean="0">
                <a:solidFill>
                  <a:schemeClr val="accent4">
                    <a:lumMod val="60000"/>
                    <a:lumOff val="40000"/>
                  </a:schemeClr>
                </a:solidFill>
                <a:latin typeface="Andalus" pitchFamily="18" charset="-78"/>
                <a:cs typeface="Andalus" pitchFamily="18" charset="-78"/>
              </a:rPr>
              <a:t>جدول فترات حكم الخلفاء الراشدين</a:t>
            </a:r>
            <a:endParaRPr lang="ar-SA" dirty="0">
              <a:solidFill>
                <a:schemeClr val="accent4">
                  <a:lumMod val="60000"/>
                  <a:lumOff val="40000"/>
                </a:schemeClr>
              </a:solidFill>
              <a:latin typeface="Andalus" pitchFamily="18" charset="-78"/>
              <a:cs typeface="Andalus" pitchFamily="18" charset="-78"/>
            </a:endParaRPr>
          </a:p>
        </p:txBody>
      </p:sp>
      <p:graphicFrame>
        <p:nvGraphicFramePr>
          <p:cNvPr id="4" name="عنصر نائب للمحتوى 3"/>
          <p:cNvGraphicFramePr>
            <a:graphicFrameLocks noGrp="1"/>
          </p:cNvGraphicFramePr>
          <p:nvPr>
            <p:ph idx="1"/>
          </p:nvPr>
        </p:nvGraphicFramePr>
        <p:xfrm>
          <a:off x="428594" y="1714489"/>
          <a:ext cx="8501124" cy="2786081"/>
        </p:xfrm>
        <a:graphic>
          <a:graphicData uri="http://schemas.openxmlformats.org/drawingml/2006/table">
            <a:tbl>
              <a:tblPr rtl="1" firstRow="1" bandRow="1">
                <a:tableStyleId>{21E4AEA4-8DFA-4A89-87EB-49C32662AFE0}</a:tableStyleId>
              </a:tblPr>
              <a:tblGrid>
                <a:gridCol w="2833708"/>
                <a:gridCol w="2833708"/>
                <a:gridCol w="2833708"/>
              </a:tblGrid>
              <a:tr h="551093">
                <a:tc>
                  <a:txBody>
                    <a:bodyPr/>
                    <a:lstStyle/>
                    <a:p>
                      <a:pPr rtl="1"/>
                      <a:r>
                        <a:rPr lang="ar-SA" dirty="0" smtClean="0"/>
                        <a:t>الخليفة </a:t>
                      </a:r>
                      <a:endParaRPr lang="ar-SA" dirty="0"/>
                    </a:p>
                  </a:txBody>
                  <a:tcPr/>
                </a:tc>
                <a:tc>
                  <a:txBody>
                    <a:bodyPr/>
                    <a:lstStyle/>
                    <a:p>
                      <a:pPr rtl="1"/>
                      <a:r>
                        <a:rPr lang="ar-SA" dirty="0" smtClean="0"/>
                        <a:t>خلافته</a:t>
                      </a:r>
                      <a:endParaRPr lang="ar-SA" dirty="0"/>
                    </a:p>
                  </a:txBody>
                  <a:tcPr/>
                </a:tc>
                <a:tc>
                  <a:txBody>
                    <a:bodyPr/>
                    <a:lstStyle/>
                    <a:p>
                      <a:pPr rtl="1"/>
                      <a:endParaRPr lang="ar-SA"/>
                    </a:p>
                  </a:txBody>
                  <a:tcPr/>
                </a:tc>
              </a:tr>
              <a:tr h="558747">
                <a:tc>
                  <a:txBody>
                    <a:bodyPr/>
                    <a:lstStyle/>
                    <a:p>
                      <a:pPr rtl="1"/>
                      <a:r>
                        <a:rPr lang="ar-SA" dirty="0" err="1" smtClean="0"/>
                        <a:t>ابو</a:t>
                      </a:r>
                      <a:r>
                        <a:rPr lang="ar-SA" baseline="0" dirty="0" smtClean="0"/>
                        <a:t> بكر رضي الله عنه </a:t>
                      </a:r>
                    </a:p>
                  </a:txBody>
                  <a:tcPr/>
                </a:tc>
                <a:tc>
                  <a:txBody>
                    <a:bodyPr/>
                    <a:lstStyle/>
                    <a:p>
                      <a:pPr rtl="1"/>
                      <a:r>
                        <a:rPr lang="ar-SA" dirty="0" smtClean="0"/>
                        <a:t>11</a:t>
                      </a:r>
                      <a:endParaRPr lang="ar-SA" dirty="0"/>
                    </a:p>
                  </a:txBody>
                  <a:tcPr/>
                </a:tc>
                <a:tc>
                  <a:txBody>
                    <a:bodyPr/>
                    <a:lstStyle/>
                    <a:p>
                      <a:pPr rtl="1"/>
                      <a:r>
                        <a:rPr lang="ar-SA" dirty="0" smtClean="0"/>
                        <a:t>31</a:t>
                      </a:r>
                      <a:endParaRPr lang="ar-SA" dirty="0"/>
                    </a:p>
                  </a:txBody>
                  <a:tcPr/>
                </a:tc>
              </a:tr>
              <a:tr h="558747">
                <a:tc>
                  <a:txBody>
                    <a:bodyPr/>
                    <a:lstStyle/>
                    <a:p>
                      <a:pPr rtl="1"/>
                      <a:r>
                        <a:rPr lang="ar-SA" dirty="0" smtClean="0"/>
                        <a:t>عمر بن الخطاب رضي الله عنه</a:t>
                      </a:r>
                      <a:endParaRPr lang="ar-SA" dirty="0"/>
                    </a:p>
                  </a:txBody>
                  <a:tcPr/>
                </a:tc>
                <a:tc>
                  <a:txBody>
                    <a:bodyPr/>
                    <a:lstStyle/>
                    <a:p>
                      <a:pPr rtl="1"/>
                      <a:r>
                        <a:rPr lang="ar-SA" dirty="0" smtClean="0"/>
                        <a:t>13</a:t>
                      </a:r>
                      <a:endParaRPr lang="ar-SA" dirty="0"/>
                    </a:p>
                  </a:txBody>
                  <a:tcPr/>
                </a:tc>
                <a:tc>
                  <a:txBody>
                    <a:bodyPr/>
                    <a:lstStyle/>
                    <a:p>
                      <a:pPr rtl="1"/>
                      <a:r>
                        <a:rPr lang="ar-SA" dirty="0" smtClean="0"/>
                        <a:t>32</a:t>
                      </a:r>
                      <a:endParaRPr lang="ar-SA" dirty="0"/>
                    </a:p>
                  </a:txBody>
                  <a:tcPr/>
                </a:tc>
              </a:tr>
              <a:tr h="558747">
                <a:tc>
                  <a:txBody>
                    <a:bodyPr/>
                    <a:lstStyle/>
                    <a:p>
                      <a:pPr rtl="1"/>
                      <a:r>
                        <a:rPr lang="ar-SA" dirty="0" smtClean="0"/>
                        <a:t>عثمان بن عفان رضي</a:t>
                      </a:r>
                      <a:r>
                        <a:rPr lang="ar-SA" baseline="0" dirty="0" smtClean="0"/>
                        <a:t> </a:t>
                      </a:r>
                      <a:r>
                        <a:rPr lang="ar-SA" baseline="0" dirty="0" err="1" smtClean="0"/>
                        <a:t>اللة</a:t>
                      </a:r>
                      <a:r>
                        <a:rPr lang="ar-SA" baseline="0" dirty="0" smtClean="0"/>
                        <a:t> عنه</a:t>
                      </a:r>
                      <a:endParaRPr lang="ar-SA" dirty="0"/>
                    </a:p>
                  </a:txBody>
                  <a:tcPr/>
                </a:tc>
                <a:tc>
                  <a:txBody>
                    <a:bodyPr/>
                    <a:lstStyle/>
                    <a:p>
                      <a:pPr rtl="1"/>
                      <a:r>
                        <a:rPr lang="ar-SA" dirty="0" smtClean="0"/>
                        <a:t>23</a:t>
                      </a:r>
                      <a:endParaRPr lang="ar-SA" dirty="0"/>
                    </a:p>
                  </a:txBody>
                  <a:tcPr/>
                </a:tc>
                <a:tc>
                  <a:txBody>
                    <a:bodyPr/>
                    <a:lstStyle/>
                    <a:p>
                      <a:pPr rtl="1"/>
                      <a:r>
                        <a:rPr lang="ar-SA" dirty="0" smtClean="0"/>
                        <a:t>35</a:t>
                      </a:r>
                      <a:endParaRPr lang="ar-SA" dirty="0"/>
                    </a:p>
                  </a:txBody>
                  <a:tcPr/>
                </a:tc>
              </a:tr>
              <a:tr h="558747">
                <a:tc>
                  <a:txBody>
                    <a:bodyPr/>
                    <a:lstStyle/>
                    <a:p>
                      <a:pPr rtl="1"/>
                      <a:r>
                        <a:rPr lang="ar-SA" dirty="0" smtClean="0"/>
                        <a:t>علي بن </a:t>
                      </a:r>
                      <a:r>
                        <a:rPr lang="ar-SA" dirty="0" err="1" smtClean="0"/>
                        <a:t>ابي</a:t>
                      </a:r>
                      <a:r>
                        <a:rPr lang="ar-SA" dirty="0" smtClean="0"/>
                        <a:t> طالب رضي الله عنة</a:t>
                      </a:r>
                      <a:endParaRPr lang="ar-SA" dirty="0"/>
                    </a:p>
                  </a:txBody>
                  <a:tcPr/>
                </a:tc>
                <a:tc>
                  <a:txBody>
                    <a:bodyPr/>
                    <a:lstStyle/>
                    <a:p>
                      <a:pPr rtl="1"/>
                      <a:r>
                        <a:rPr lang="ar-SA" dirty="0" smtClean="0"/>
                        <a:t>35</a:t>
                      </a:r>
                      <a:endParaRPr lang="ar-SA" dirty="0"/>
                    </a:p>
                  </a:txBody>
                  <a:tcPr/>
                </a:tc>
                <a:tc>
                  <a:txBody>
                    <a:bodyPr/>
                    <a:lstStyle/>
                    <a:p>
                      <a:pPr rtl="1"/>
                      <a:r>
                        <a:rPr lang="ar-SA" dirty="0" smtClean="0"/>
                        <a:t>40</a:t>
                      </a:r>
                      <a:endParaRPr lang="ar-SA"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G84224.jpg"/>
          <p:cNvPicPr>
            <a:picLocks noGrp="1" noChangeAspect="1"/>
          </p:cNvPicPr>
          <p:nvPr>
            <p:ph idx="1"/>
          </p:nvPr>
        </p:nvPicPr>
        <p:blipFill>
          <a:blip r:embed="rId2"/>
          <a:stretch>
            <a:fillRect/>
          </a:stretch>
        </p:blipFill>
        <p:spPr>
          <a:xfrm>
            <a:off x="0" y="214290"/>
            <a:ext cx="8929718" cy="664371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latin typeface="Andalus" pitchFamily="18" charset="-78"/>
                <a:cs typeface="Andalus" pitchFamily="18" charset="-78"/>
              </a:rPr>
              <a:t>رسم شجري لنسب الخلفاء </a:t>
            </a:r>
            <a:r>
              <a:rPr lang="ar-SA" dirty="0" err="1" smtClean="0">
                <a:latin typeface="Andalus" pitchFamily="18" charset="-78"/>
                <a:cs typeface="Andalus" pitchFamily="18" charset="-78"/>
              </a:rPr>
              <a:t>الرشدين</a:t>
            </a:r>
            <a:r>
              <a:rPr lang="ar-SA" dirty="0" smtClean="0">
                <a:latin typeface="Andalus" pitchFamily="18" charset="-78"/>
                <a:cs typeface="Andalus" pitchFamily="18" charset="-78"/>
              </a:rPr>
              <a:t> </a:t>
            </a:r>
            <a:endParaRPr lang="ar-SA" dirty="0">
              <a:latin typeface="Andalus" pitchFamily="18" charset="-78"/>
              <a:cs typeface="Andalus" pitchFamily="18" charset="-78"/>
            </a:endParaRPr>
          </a:p>
        </p:txBody>
      </p:sp>
      <p:pic>
        <p:nvPicPr>
          <p:cNvPr id="4" name="عنصر نائب للمحتوى 3" descr="95393_1356321276.jpg"/>
          <p:cNvPicPr>
            <a:picLocks noGrp="1" noChangeAspect="1"/>
          </p:cNvPicPr>
          <p:nvPr>
            <p:ph idx="1"/>
          </p:nvPr>
        </p:nvPicPr>
        <p:blipFill>
          <a:blip r:embed="rId2"/>
          <a:stretch>
            <a:fillRect/>
          </a:stretch>
        </p:blipFill>
        <p:spPr>
          <a:xfrm>
            <a:off x="1" y="1643050"/>
            <a:ext cx="9144000" cy="4929222"/>
          </a:xfrm>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latin typeface="Andalus" pitchFamily="18" charset="-78"/>
                <a:cs typeface="Andalus" pitchFamily="18" charset="-78"/>
              </a:rPr>
              <a:t>خريطه</a:t>
            </a:r>
            <a:r>
              <a:rPr lang="ar-SA" dirty="0" smtClean="0">
                <a:latin typeface="Andalus" pitchFamily="18" charset="-78"/>
                <a:cs typeface="Andalus" pitchFamily="18" charset="-78"/>
              </a:rPr>
              <a:t> لامتداد الدولة </a:t>
            </a:r>
            <a:r>
              <a:rPr lang="ar-SA" dirty="0" err="1" smtClean="0">
                <a:latin typeface="Andalus" pitchFamily="18" charset="-78"/>
                <a:cs typeface="Andalus" pitchFamily="18" charset="-78"/>
              </a:rPr>
              <a:t>الاسلامية</a:t>
            </a:r>
            <a:endParaRPr lang="ar-SA" dirty="0">
              <a:latin typeface="Andalus" pitchFamily="18" charset="-78"/>
              <a:cs typeface="Andalus" pitchFamily="18" charset="-78"/>
            </a:endParaRPr>
          </a:p>
        </p:txBody>
      </p:sp>
      <p:pic>
        <p:nvPicPr>
          <p:cNvPr id="4" name="عنصر نائب للمحتوى 3" descr="______n.jpg"/>
          <p:cNvPicPr>
            <a:picLocks noGrp="1" noChangeAspect="1"/>
          </p:cNvPicPr>
          <p:nvPr>
            <p:ph idx="1"/>
          </p:nvPr>
        </p:nvPicPr>
        <p:blipFill>
          <a:blip r:embed="rId2"/>
          <a:stretch>
            <a:fillRect/>
          </a:stretch>
        </p:blipFill>
        <p:spPr>
          <a:xfrm>
            <a:off x="285720" y="1282968"/>
            <a:ext cx="8643998" cy="557503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95</Words>
  <Application>Microsoft Office PowerPoint</Application>
  <PresentationFormat>عرض على الشاشة (3:4)‏</PresentationFormat>
  <Paragraphs>28</Paragraphs>
  <Slides>11</Slides>
  <Notes>0</Notes>
  <HiddenSlides>0</HiddenSlides>
  <MMClips>2</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سمة Office</vt:lpstr>
      <vt:lpstr>بسم اللة الرحمن الرحيم</vt:lpstr>
      <vt:lpstr>مدخل العصر الراشدي</vt:lpstr>
      <vt:lpstr>تعريف العصر الراشدي</vt:lpstr>
      <vt:lpstr>صور عن العهد الراشدي</vt:lpstr>
      <vt:lpstr>الشريحة 5</vt:lpstr>
      <vt:lpstr>جدول فترات حكم الخلفاء الراشدين</vt:lpstr>
      <vt:lpstr>الشريحة 7</vt:lpstr>
      <vt:lpstr>رسم شجري لنسب الخلفاء الرشدين </vt:lpstr>
      <vt:lpstr>خريطه لامتداد الدولة الاسلامية</vt:lpstr>
      <vt:lpstr>الشريحة 10</vt:lpstr>
      <vt:lpstr>الشريحة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اللة الرحمن الرحيم</dc:title>
  <dc:creator>AKOF</dc:creator>
  <cp:lastModifiedBy>AKOF</cp:lastModifiedBy>
  <cp:revision>10</cp:revision>
  <dcterms:created xsi:type="dcterms:W3CDTF">2015-09-07T18:12:39Z</dcterms:created>
  <dcterms:modified xsi:type="dcterms:W3CDTF">2015-09-08T18:30:05Z</dcterms:modified>
</cp:coreProperties>
</file>