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249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09A0D-DD78-4348-B58C-EF48EED27B78}" type="datetimeFigureOut">
              <a:rPr lang="ar-SA" smtClean="0"/>
              <a:pPr/>
              <a:t>28/07/38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20EC6-25A1-4A4B-9AB1-0D2467949C1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emf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227865" y="2415479"/>
            <a:ext cx="6519066" cy="165645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5347035" y="2415478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u="sng" dirty="0">
                <a:solidFill>
                  <a:schemeClr val="tx1"/>
                </a:solidFill>
              </a:rPr>
              <a:t>السؤال الأول</a:t>
            </a:r>
            <a:r>
              <a:rPr lang="ar-SA" sz="1200" b="1" u="sng" dirty="0"/>
              <a:t>: </a:t>
            </a:r>
            <a:endParaRPr lang="ar-SA" sz="1200" b="1" u="sng" dirty="0">
              <a:solidFill>
                <a:schemeClr val="tx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347035" y="4680820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chemeClr val="tx1"/>
                </a:solidFill>
              </a:rPr>
              <a:t>السؤال الثاني </a:t>
            </a:r>
            <a:r>
              <a:rPr lang="ar-SA" sz="1200" b="1" dirty="0"/>
              <a:t>: 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214290" y="4143372"/>
            <a:ext cx="6519066" cy="26432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/>
          <p:cNvSpPr txBox="1"/>
          <p:nvPr/>
        </p:nvSpPr>
        <p:spPr>
          <a:xfrm>
            <a:off x="5326340" y="6834036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chemeClr val="tx1"/>
                </a:solidFill>
              </a:rPr>
              <a:t>السؤال الثالث  </a:t>
            </a:r>
            <a:r>
              <a:rPr lang="ar-SA" sz="1200" b="1" dirty="0"/>
              <a:t>: 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214290" y="6858016"/>
            <a:ext cx="6526894" cy="20460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5572140" y="4214810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1200" b="1" u="sng" dirty="0">
                <a:solidFill>
                  <a:prstClr val="black"/>
                </a:solidFill>
              </a:rPr>
              <a:t>السؤال الثاني :  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5804044" y="6865464"/>
            <a:ext cx="942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1200" b="1" u="sng" dirty="0">
                <a:solidFill>
                  <a:prstClr val="black"/>
                </a:solidFill>
              </a:rPr>
              <a:t>السؤال الثالث: </a:t>
            </a:r>
          </a:p>
        </p:txBody>
      </p:sp>
      <p:graphicFrame>
        <p:nvGraphicFramePr>
          <p:cNvPr id="62" name="جدول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43816"/>
              </p:ext>
            </p:extLst>
          </p:nvPr>
        </p:nvGraphicFramePr>
        <p:xfrm>
          <a:off x="227865" y="2414369"/>
          <a:ext cx="3014705" cy="1066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5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استنتاج أن التسخين والتبريد يغيران حالة المادة عمليا</a:t>
                      </a:r>
                      <a:endParaRPr lang="ar-SA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جدول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95514"/>
              </p:ext>
            </p:extLst>
          </p:nvPr>
        </p:nvGraphicFramePr>
        <p:xfrm>
          <a:off x="285727" y="4214810"/>
          <a:ext cx="3214711" cy="91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0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94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التطبيق العملي لأنواع القوى (الدفع، السحب، الجاذبية، الاحتكاك)</a:t>
                      </a:r>
                      <a:endParaRPr lang="en-US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00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ctr" rtl="1"/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7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7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جدول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85177"/>
              </p:ext>
            </p:extLst>
          </p:nvPr>
        </p:nvGraphicFramePr>
        <p:xfrm>
          <a:off x="214290" y="6929454"/>
          <a:ext cx="3214711" cy="11811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9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7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مفهوم الحرارة</a:t>
                      </a:r>
                      <a:endParaRPr lang="en-US" sz="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ar-SA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800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8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4"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مجموعة 2"/>
          <p:cNvGrpSpPr/>
          <p:nvPr/>
        </p:nvGrpSpPr>
        <p:grpSpPr>
          <a:xfrm>
            <a:off x="57075" y="79791"/>
            <a:ext cx="6819254" cy="2286024"/>
            <a:chOff x="57075" y="79791"/>
            <a:chExt cx="6819254" cy="2286024"/>
          </a:xfrm>
        </p:grpSpPr>
        <p:sp>
          <p:nvSpPr>
            <p:cNvPr id="29" name="مربع نص 28"/>
            <p:cNvSpPr txBox="1"/>
            <p:nvPr/>
          </p:nvSpPr>
          <p:spPr>
            <a:xfrm>
              <a:off x="5484861" y="147347"/>
              <a:ext cx="1306538" cy="5788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700" dirty="0"/>
                <a:t>المملكة العربية السعودية</a:t>
              </a:r>
            </a:p>
            <a:p>
              <a:pPr algn="ctr"/>
              <a:r>
                <a:rPr lang="ar-SA" sz="700" dirty="0"/>
                <a:t>وزارة التعليم </a:t>
              </a:r>
            </a:p>
            <a:p>
              <a:pPr algn="ctr"/>
              <a:r>
                <a:rPr lang="ar-SA" sz="700" dirty="0"/>
                <a:t>مكتب التربية والتعليم بمحافظة الجبيل</a:t>
              </a:r>
            </a:p>
            <a:p>
              <a:pPr algn="ctr"/>
              <a:r>
                <a:rPr lang="ar-SA" sz="700" dirty="0"/>
                <a:t>قسم الصفوف الأولية</a:t>
              </a:r>
            </a:p>
          </p:txBody>
        </p:sp>
        <p:sp>
          <p:nvSpPr>
            <p:cNvPr id="30" name="مستطيل مستدير الزوايا 29"/>
            <p:cNvSpPr/>
            <p:nvPr/>
          </p:nvSpPr>
          <p:spPr>
            <a:xfrm>
              <a:off x="1071546" y="428596"/>
              <a:ext cx="4869470" cy="43379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>
                  <a:solidFill>
                    <a:schemeClr val="tx1"/>
                  </a:solidFill>
                </a:rPr>
                <a:t>نموذج </a:t>
              </a:r>
              <a:r>
                <a:rPr lang="ar-SA" sz="1600" b="1">
                  <a:solidFill>
                    <a:schemeClr val="tx1"/>
                  </a:solidFill>
                </a:rPr>
                <a:t>( 2)</a:t>
              </a:r>
              <a:endParaRPr lang="ar-SA" sz="1600" b="1" dirty="0">
                <a:solidFill>
                  <a:schemeClr val="tx1"/>
                </a:solidFill>
              </a:endParaRPr>
            </a:p>
            <a:p>
              <a:pPr algn="ctr"/>
              <a:endParaRPr lang="ar-SA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ar-SA" sz="1600" b="1" dirty="0">
                  <a:solidFill>
                    <a:schemeClr val="tx1"/>
                  </a:solidFill>
                </a:rPr>
                <a:t>الاختبار الدوري للصف </a:t>
              </a:r>
              <a:r>
                <a:rPr lang="ar-SA" sz="1600" b="1" dirty="0">
                  <a:solidFill>
                    <a:srgbClr val="FF0000"/>
                  </a:solidFill>
                </a:rPr>
                <a:t>الثاني </a:t>
              </a:r>
              <a:r>
                <a:rPr lang="ar-SA" sz="1600" b="1" dirty="0">
                  <a:solidFill>
                    <a:schemeClr val="tx1"/>
                  </a:solidFill>
                </a:rPr>
                <a:t>مادة العلوم /  الفترة </a:t>
              </a:r>
              <a:r>
                <a:rPr lang="ar-SA" sz="1600" b="1" dirty="0">
                  <a:solidFill>
                    <a:srgbClr val="FF0000"/>
                  </a:solidFill>
                </a:rPr>
                <a:t>الرابعة</a:t>
              </a:r>
            </a:p>
          </p:txBody>
        </p:sp>
        <p:sp>
          <p:nvSpPr>
            <p:cNvPr id="38" name="مربع نص 37"/>
            <p:cNvSpPr txBox="1"/>
            <p:nvPr/>
          </p:nvSpPr>
          <p:spPr>
            <a:xfrm>
              <a:off x="412381" y="2088816"/>
              <a:ext cx="586652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/>
                <a:t>اسم الطالبة </a:t>
              </a:r>
              <a:r>
                <a:rPr lang="ar-SA" sz="900" b="1" dirty="0"/>
                <a:t>.......................................................</a:t>
              </a:r>
              <a:r>
                <a:rPr lang="ar-SA" sz="1200" b="1" dirty="0"/>
                <a:t> المدرسة</a:t>
              </a:r>
              <a:r>
                <a:rPr lang="ar-SA" sz="900" b="1" dirty="0"/>
                <a:t>.........................................</a:t>
              </a:r>
              <a:r>
                <a:rPr lang="ar-SA" sz="1200" b="1" dirty="0"/>
                <a:t> الصف </a:t>
              </a:r>
              <a:r>
                <a:rPr lang="ar-SA" sz="900" b="1" dirty="0"/>
                <a:t>........................</a:t>
              </a:r>
            </a:p>
          </p:txBody>
        </p:sp>
        <p:pic>
          <p:nvPicPr>
            <p:cNvPr id="53" name="Picture 6" descr="نتيجة بحث الصور عن شعار وزارة المعارف بدون خلفية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42" y="79791"/>
              <a:ext cx="955441" cy="58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مستطيل مستدير الزوايا 54"/>
            <p:cNvSpPr/>
            <p:nvPr/>
          </p:nvSpPr>
          <p:spPr>
            <a:xfrm>
              <a:off x="57075" y="91600"/>
              <a:ext cx="6743850" cy="19744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1032" name="Picture 8" descr="نتيجة بحث الصور عن خلفيات متحركة لمادة العلوم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741"/>
            <a:stretch/>
          </p:blipFill>
          <p:spPr bwMode="auto">
            <a:xfrm>
              <a:off x="1031967" y="1025317"/>
              <a:ext cx="5432333" cy="924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نتيجة بحث الصور عن علوم كرتون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95" y="862993"/>
              <a:ext cx="899488" cy="1113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مستطيل 1"/>
            <p:cNvSpPr/>
            <p:nvPr/>
          </p:nvSpPr>
          <p:spPr>
            <a:xfrm>
              <a:off x="4110979" y="697057"/>
              <a:ext cx="2765350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8000" b="1" dirty="0">
                  <a:ln w="0"/>
                  <a:gradFill flip="none" rotWithShape="1">
                    <a:gsLst>
                      <a:gs pos="69375">
                        <a:schemeClr val="accent2">
                          <a:lumMod val="20000"/>
                          <a:lumOff val="80000"/>
                        </a:schemeClr>
                      </a:gs>
                      <a:gs pos="64750">
                        <a:srgbClr val="FFFF00"/>
                      </a:gs>
                      <a:gs pos="55500">
                        <a:schemeClr val="accent6">
                          <a:lumMod val="40000"/>
                          <a:lumOff val="60000"/>
                        </a:schemeClr>
                      </a:gs>
                      <a:gs pos="37000">
                        <a:schemeClr val="accent2">
                          <a:lumMod val="20000"/>
                          <a:lumOff val="80000"/>
                        </a:schemeClr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2700000" scaled="1"/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العلوم</a:t>
              </a:r>
              <a:endParaRPr lang="ar-SA" sz="8000" b="1" cap="none" spc="0" dirty="0">
                <a:ln w="0"/>
                <a:gradFill flip="none" rotWithShape="1">
                  <a:gsLst>
                    <a:gs pos="69375">
                      <a:schemeClr val="accent2">
                        <a:lumMod val="20000"/>
                        <a:lumOff val="80000"/>
                      </a:schemeClr>
                    </a:gs>
                    <a:gs pos="64750">
                      <a:srgbClr val="FFFF00"/>
                    </a:gs>
                    <a:gs pos="55500">
                      <a:schemeClr val="accent6">
                        <a:lumMod val="40000"/>
                        <a:lumOff val="60000"/>
                      </a:schemeClr>
                    </a:gs>
                    <a:gs pos="37000">
                      <a:schemeClr val="accent2">
                        <a:lumMod val="20000"/>
                        <a:lumOff val="80000"/>
                      </a:schemeClr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" name="AutoShape 2" descr="نتيجة بحث الصور عن سلسلة غذائية الصف الثاني الابتدائ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14488" y="3143240"/>
            <a:ext cx="492922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1- يتجمد الماء بسبب ( التسخين   _  التبريد  )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2-</a:t>
            </a:r>
            <a:r>
              <a:rPr kumimoji="0" lang="ar-SA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تنصهر قطعة الشوكولاتة بسبب ( الحرارة   _   البرودة )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286124" y="2714613"/>
            <a:ext cx="33575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أ ) اختاري الإجابة الصحيحة من بين الأقواس : 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1600" b="1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جدول 25"/>
          <p:cNvGraphicFramePr>
            <a:graphicFrameLocks noGrp="1"/>
          </p:cNvGraphicFramePr>
          <p:nvPr/>
        </p:nvGraphicFramePr>
        <p:xfrm>
          <a:off x="3571875" y="4572000"/>
          <a:ext cx="3071801" cy="262319"/>
        </p:xfrm>
        <a:graphic>
          <a:graphicData uri="http://schemas.openxmlformats.org/drawingml/2006/table">
            <a:tbl>
              <a:tblPr/>
              <a:tblGrid>
                <a:gridCol w="307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صل كل كلمة بما يناسبها من أنواع القوى :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0" name="Rectangle 2" descr="55-300x152"/>
          <p:cNvSpPr>
            <a:spLocks noChangeArrowheads="1"/>
          </p:cNvSpPr>
          <p:nvPr/>
        </p:nvSpPr>
        <p:spPr bwMode="auto">
          <a:xfrm>
            <a:off x="4071942" y="5286380"/>
            <a:ext cx="1196975" cy="785818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4" name="Picture 6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64" y="5286380"/>
            <a:ext cx="1168400" cy="795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" name="صورة 38" descr="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4" y="5286380"/>
            <a:ext cx="1216549" cy="785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40" name="صورة 3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8" y="5357818"/>
            <a:ext cx="1214446" cy="71438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00526" y="6280162"/>
            <a:ext cx="11938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سحب</a:t>
            </a: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429264" y="6286512"/>
            <a:ext cx="1192212" cy="347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الاحتكاك</a:t>
            </a: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71744" y="6286512"/>
            <a:ext cx="1214446" cy="347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دفع</a:t>
            </a: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093780" y="6326199"/>
            <a:ext cx="1018923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الجاذبية</a:t>
            </a: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3357562" y="7143768"/>
            <a:ext cx="32861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ضع دائرة حول الإجابة الصحيحة فيما يلي:</a:t>
            </a:r>
            <a:endParaRPr lang="ar-SA" sz="1600" dirty="0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57496" y="7572396"/>
            <a:ext cx="378616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1/ أحد شكل الطاقة الذي يمكنها أن يغير حالة المادة: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SA" sz="4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أ) القوة              ب) الحرارة               </a:t>
            </a:r>
            <a:r>
              <a:rPr kumimoji="0" lang="ar-SA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ج</a:t>
            </a:r>
            <a:r>
              <a:rPr kumimoji="0" lang="ar-S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الحركة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8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214290" y="214282"/>
            <a:ext cx="6519066" cy="34290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5286388" y="285720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u="sng" dirty="0">
                <a:solidFill>
                  <a:schemeClr val="tx1"/>
                </a:solidFill>
              </a:rPr>
              <a:t>السؤال الرابع: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347035" y="4680820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chemeClr val="tx1"/>
                </a:solidFill>
              </a:rPr>
              <a:t>السؤال الثاني </a:t>
            </a:r>
            <a:r>
              <a:rPr lang="ar-SA" sz="1200" b="1" dirty="0"/>
              <a:t>: 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214290" y="3714744"/>
            <a:ext cx="6519066" cy="2500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5326340" y="6834036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chemeClr val="tx1"/>
                </a:solidFill>
              </a:rPr>
              <a:t>السؤال الثالث  </a:t>
            </a:r>
            <a:r>
              <a:rPr lang="ar-SA" sz="1200" b="1" dirty="0"/>
              <a:t>: 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225402" y="6286512"/>
            <a:ext cx="6526894" cy="24507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199342" y="8887842"/>
            <a:ext cx="653472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50" b="1" dirty="0"/>
              <a:t>تمنياتي لك بالتوفيق                                                                                                                معلمة المادة :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5576255" y="3786182"/>
            <a:ext cx="1090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1200" b="1" u="sng">
                <a:solidFill>
                  <a:prstClr val="black"/>
                </a:solidFill>
              </a:rPr>
              <a:t>السؤال الخامس</a:t>
            </a:r>
            <a:r>
              <a:rPr lang="ar-SA" sz="1200" b="1" u="sng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5643578" y="6357950"/>
            <a:ext cx="1005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1200" b="1" u="sng" dirty="0">
                <a:solidFill>
                  <a:prstClr val="black"/>
                </a:solidFill>
              </a:rPr>
              <a:t>السؤال السادس:</a:t>
            </a:r>
          </a:p>
        </p:txBody>
      </p:sp>
      <p:graphicFrame>
        <p:nvGraphicFramePr>
          <p:cNvPr id="62" name="جدول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43816"/>
              </p:ext>
            </p:extLst>
          </p:nvPr>
        </p:nvGraphicFramePr>
        <p:xfrm>
          <a:off x="285728" y="285720"/>
          <a:ext cx="3014705" cy="1005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5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تحديد قطبي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المغناطيس وكيف يحدث التجاذب والتنافر بينهما</a:t>
                      </a:r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جدول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95514"/>
              </p:ext>
            </p:extLst>
          </p:nvPr>
        </p:nvGraphicFramePr>
        <p:xfrm>
          <a:off x="285728" y="3786182"/>
          <a:ext cx="3069327" cy="1371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التمثيل</a:t>
                      </a:r>
                      <a:r>
                        <a:rPr lang="ar-SA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 ل</a:t>
                      </a:r>
                      <a:r>
                        <a:rPr lang="ar-SA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أشكال الكهرباء 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 rtl="1"/>
                      <a:r>
                        <a:rPr lang="ar-SA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(</a:t>
                      </a:r>
                      <a:r>
                        <a:rPr lang="ar-SA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    </a:t>
                      </a:r>
                      <a:r>
                        <a:rPr lang="ar-SA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متحركة  -   ساكنة   ) 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  <a:p>
                      <a:pPr algn="ctr"/>
                      <a:endParaRPr lang="ar-SA" sz="900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900" dirty="0">
                          <a:solidFill>
                            <a:schemeClr val="tx1"/>
                          </a:solidFill>
                        </a:rPr>
                        <a:t>رقمه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9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ctr" rtl="1">
                        <a:buFont typeface="Wingdings" panose="05000000000000000000" pitchFamily="2" charset="2"/>
                        <a:buChar char="q"/>
                      </a:pPr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ctr" rtl="1"/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9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9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9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جدول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85177"/>
              </p:ext>
            </p:extLst>
          </p:nvPr>
        </p:nvGraphicFramePr>
        <p:xfrm>
          <a:off x="285728" y="6357950"/>
          <a:ext cx="3014705" cy="1036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ذكر بعض استخدامات الكهرباء</a:t>
                      </a:r>
                      <a:endParaRPr lang="ar-SA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000" b="1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AutoShape 2" descr="نتيجة بحث الصور عن سلسلة غذائية الصف الثاني الابتدائ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aphicFrame>
        <p:nvGraphicFramePr>
          <p:cNvPr id="27" name="جدول 26"/>
          <p:cNvGraphicFramePr>
            <a:graphicFrameLocks noGrp="1"/>
          </p:cNvGraphicFramePr>
          <p:nvPr/>
        </p:nvGraphicFramePr>
        <p:xfrm>
          <a:off x="3428976" y="571472"/>
          <a:ext cx="3214734" cy="537528"/>
        </p:xfrm>
        <a:graphic>
          <a:graphicData uri="http://schemas.openxmlformats.org/drawingml/2006/table">
            <a:tbl>
              <a:tblPr/>
              <a:tblGrid>
                <a:gridCol w="3214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7528">
                <a:tc>
                  <a:txBody>
                    <a:bodyPr/>
                    <a:lstStyle/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من خلال الصور التالية حدد قطبي المغناطيس؟ </a:t>
                      </a:r>
                    </a:p>
                    <a:p>
                      <a:pPr marL="2286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وكيف يحدث التجاذب والتنافر بينهما ؟</a:t>
                      </a:r>
                      <a:endParaRPr lang="en-US" sz="1400" u="none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1" name="Picture 1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60" y="2285984"/>
            <a:ext cx="14398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0" y="1428728"/>
            <a:ext cx="2419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294310" y="1428728"/>
            <a:ext cx="1092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93910" y="1428728"/>
            <a:ext cx="1092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0" y="2285984"/>
            <a:ext cx="14398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072074" y="3071802"/>
            <a:ext cx="1090612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00306" y="3071802"/>
            <a:ext cx="10922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429000" y="6643702"/>
            <a:ext cx="31851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عددي بعض استخدامات الكهرباء بوضع خط تحت الصورة التي تمثل ذلك :</a:t>
            </a:r>
          </a:p>
        </p:txBody>
      </p:sp>
      <p:pic>
        <p:nvPicPr>
          <p:cNvPr id="28" name="صورة 27" descr="4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8" r="33882" b="27711"/>
          <a:stretch>
            <a:fillRect/>
          </a:stretch>
        </p:blipFill>
        <p:spPr bwMode="auto">
          <a:xfrm>
            <a:off x="5929330" y="7429520"/>
            <a:ext cx="642942" cy="548517"/>
          </a:xfrm>
          <a:prstGeom prst="rect">
            <a:avLst/>
          </a:prstGeom>
          <a:noFill/>
        </p:spPr>
      </p:pic>
      <p:pic>
        <p:nvPicPr>
          <p:cNvPr id="30" name="صورة 29" descr="9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1" t="6702" r="12741" b="24742"/>
          <a:stretch>
            <a:fillRect/>
          </a:stretch>
        </p:blipFill>
        <p:spPr bwMode="auto">
          <a:xfrm>
            <a:off x="3286124" y="7500958"/>
            <a:ext cx="882595" cy="612250"/>
          </a:xfrm>
          <a:prstGeom prst="rect">
            <a:avLst/>
          </a:prstGeom>
          <a:noFill/>
        </p:spPr>
      </p:pic>
      <p:pic>
        <p:nvPicPr>
          <p:cNvPr id="32" name="صورة 31" descr="6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4" y="7429520"/>
            <a:ext cx="763325" cy="596348"/>
          </a:xfrm>
          <a:prstGeom prst="rect">
            <a:avLst/>
          </a:prstGeom>
          <a:noFill/>
        </p:spPr>
      </p:pic>
      <p:pic>
        <p:nvPicPr>
          <p:cNvPr id="33" name="صورة 32" descr="8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10843" r="11842"/>
          <a:stretch>
            <a:fillRect/>
          </a:stretch>
        </p:blipFill>
        <p:spPr bwMode="auto">
          <a:xfrm>
            <a:off x="571480" y="7500958"/>
            <a:ext cx="970059" cy="628153"/>
          </a:xfrm>
          <a:prstGeom prst="rect">
            <a:avLst/>
          </a:prstGeom>
          <a:noFill/>
        </p:spPr>
      </p:pic>
      <p:pic>
        <p:nvPicPr>
          <p:cNvPr id="34" name="صورة 33" descr="7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2" t="31818" r="10104" b="7954"/>
          <a:stretch>
            <a:fillRect/>
          </a:stretch>
        </p:blipFill>
        <p:spPr bwMode="auto">
          <a:xfrm>
            <a:off x="1928802" y="7500958"/>
            <a:ext cx="1001865" cy="612250"/>
          </a:xfrm>
          <a:prstGeom prst="rect">
            <a:avLst/>
          </a:prstGeom>
          <a:noFill/>
        </p:spPr>
      </p:pic>
      <p:sp>
        <p:nvSpPr>
          <p:cNvPr id="35" name="مربع نص 34"/>
          <p:cNvSpPr txBox="1"/>
          <p:nvPr/>
        </p:nvSpPr>
        <p:spPr>
          <a:xfrm>
            <a:off x="4071942" y="4071934"/>
            <a:ext cx="250033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/>
              <a:t>صل كل صورة بما يناسبها:</a:t>
            </a:r>
            <a:endParaRPr lang="ar-SA" sz="1600" dirty="0"/>
          </a:p>
        </p:txBody>
      </p:sp>
      <p:pic>
        <p:nvPicPr>
          <p:cNvPr id="44" name="صورة 43" descr="UASNMCAL8ZNYGCABFC3Q5CAKU0OWFCA8L99UUCAQD30KVCAM0FO0CCAY1N9W8CAW92GKVCATSTEJQCALFZBBPCAL1ZEATCA3PAQY7CA7RI2GCCA0XAQ9ICAO6UK76CAD9X49XCAWSC1GJCASPOLAVCAC18DK6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4" y="4572000"/>
            <a:ext cx="929808" cy="8110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7" name="صورة 46" descr="9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4" y="4572000"/>
            <a:ext cx="874643" cy="785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143512" y="5715008"/>
            <a:ext cx="1198562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كهرباء ساكنة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429000" y="5715008"/>
            <a:ext cx="1254125" cy="325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كهرباء متحركة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8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227865" y="2415478"/>
            <a:ext cx="6519066" cy="20460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15000"/>
              </a:lnSpc>
            </a:pPr>
            <a:endParaRPr lang="en-US" sz="1400" dirty="0">
              <a:ea typeface="Calibri"/>
              <a:cs typeface="Arial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5347035" y="2415478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u="sng" dirty="0">
                <a:solidFill>
                  <a:schemeClr val="tx1"/>
                </a:solidFill>
              </a:rPr>
              <a:t>السؤال الأول</a:t>
            </a:r>
            <a:r>
              <a:rPr lang="ar-SA" sz="1200" b="1" u="sng" dirty="0"/>
              <a:t>: </a:t>
            </a:r>
            <a:endParaRPr lang="ar-SA" sz="1200" b="1" u="sng" dirty="0">
              <a:solidFill>
                <a:schemeClr val="tx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5347035" y="4680820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chemeClr val="tx1"/>
                </a:solidFill>
              </a:rPr>
              <a:t>السؤال الثاني </a:t>
            </a:r>
            <a:r>
              <a:rPr lang="ar-SA" sz="1200" b="1" dirty="0"/>
              <a:t>: 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227865" y="4500563"/>
            <a:ext cx="6519066" cy="17859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15000"/>
              </a:lnSpc>
            </a:pPr>
            <a:endParaRPr lang="en-US" sz="1400" dirty="0">
              <a:ea typeface="Calibri"/>
              <a:cs typeface="Arial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326340" y="6834036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chemeClr val="tx1"/>
                </a:solidFill>
              </a:rPr>
              <a:t>السؤال الثالث  </a:t>
            </a:r>
            <a:r>
              <a:rPr lang="ar-SA" sz="1200" b="1" dirty="0"/>
              <a:t>: 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214290" y="6357950"/>
            <a:ext cx="6526894" cy="25221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2"/>
          <p:cNvGrpSpPr/>
          <p:nvPr/>
        </p:nvGrpSpPr>
        <p:grpSpPr>
          <a:xfrm>
            <a:off x="57075" y="79791"/>
            <a:ext cx="6743850" cy="2286024"/>
            <a:chOff x="57075" y="79791"/>
            <a:chExt cx="6743850" cy="2286024"/>
          </a:xfrm>
        </p:grpSpPr>
        <p:sp>
          <p:nvSpPr>
            <p:cNvPr id="38" name="مربع نص 37"/>
            <p:cNvSpPr txBox="1"/>
            <p:nvPr/>
          </p:nvSpPr>
          <p:spPr>
            <a:xfrm>
              <a:off x="412381" y="2088816"/>
              <a:ext cx="5866525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200" b="1" dirty="0"/>
                <a:t>اسم الطالبة </a:t>
              </a:r>
              <a:r>
                <a:rPr lang="ar-SA" sz="900" b="1" dirty="0"/>
                <a:t>.......................................................</a:t>
              </a:r>
              <a:r>
                <a:rPr lang="ar-SA" sz="1200" b="1" dirty="0"/>
                <a:t> المدرسة</a:t>
              </a:r>
              <a:r>
                <a:rPr lang="ar-SA" sz="900" b="1" dirty="0"/>
                <a:t>.........................................</a:t>
              </a:r>
              <a:r>
                <a:rPr lang="ar-SA" sz="1200" b="1" dirty="0"/>
                <a:t> الصف </a:t>
              </a:r>
              <a:r>
                <a:rPr lang="ar-SA" sz="900" b="1" dirty="0"/>
                <a:t>........................</a:t>
              </a:r>
            </a:p>
          </p:txBody>
        </p:sp>
        <p:grpSp>
          <p:nvGrpSpPr>
            <p:cNvPr id="3" name="مجموعة 1"/>
            <p:cNvGrpSpPr/>
            <p:nvPr/>
          </p:nvGrpSpPr>
          <p:grpSpPr>
            <a:xfrm>
              <a:off x="57075" y="79791"/>
              <a:ext cx="6743850" cy="1986232"/>
              <a:chOff x="57075" y="79791"/>
              <a:chExt cx="6743850" cy="1986232"/>
            </a:xfrm>
          </p:grpSpPr>
          <p:sp>
            <p:nvSpPr>
              <p:cNvPr id="29" name="مربع نص 28"/>
              <p:cNvSpPr txBox="1"/>
              <p:nvPr/>
            </p:nvSpPr>
            <p:spPr>
              <a:xfrm>
                <a:off x="5484861" y="147347"/>
                <a:ext cx="1306538" cy="578882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700" dirty="0"/>
                  <a:t>المملكة العربية السعودية</a:t>
                </a:r>
              </a:p>
              <a:p>
                <a:pPr algn="ctr"/>
                <a:r>
                  <a:rPr lang="ar-SA" sz="700" dirty="0"/>
                  <a:t>وزارة التعليم </a:t>
                </a:r>
              </a:p>
              <a:p>
                <a:pPr algn="ctr"/>
                <a:r>
                  <a:rPr lang="ar-SA" sz="700" dirty="0"/>
                  <a:t>مكتب التربية والتعليم بمحافظة الجبيل</a:t>
                </a:r>
              </a:p>
              <a:p>
                <a:pPr algn="ctr"/>
                <a:r>
                  <a:rPr lang="ar-SA" sz="700" dirty="0"/>
                  <a:t>قسم الصفوف الأولية</a:t>
                </a:r>
              </a:p>
            </p:txBody>
          </p:sp>
          <p:sp>
            <p:nvSpPr>
              <p:cNvPr id="30" name="مستطيل مستدير الزوايا 29"/>
              <p:cNvSpPr/>
              <p:nvPr/>
            </p:nvSpPr>
            <p:spPr>
              <a:xfrm>
                <a:off x="1031967" y="530427"/>
                <a:ext cx="4869470" cy="43379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1600" b="1" dirty="0">
                    <a:solidFill>
                      <a:schemeClr val="tx1"/>
                    </a:solidFill>
                  </a:rPr>
                  <a:t>الاختبار الدوري للصف </a:t>
                </a:r>
                <a:r>
                  <a:rPr lang="ar-SA" sz="1600" b="1" dirty="0">
                    <a:solidFill>
                      <a:srgbClr val="FF0000"/>
                    </a:solidFill>
                  </a:rPr>
                  <a:t>الثاني </a:t>
                </a:r>
                <a:r>
                  <a:rPr lang="ar-SA" sz="1600" b="1" dirty="0">
                    <a:solidFill>
                      <a:schemeClr val="tx1"/>
                    </a:solidFill>
                  </a:rPr>
                  <a:t>مادة العلوم /  الفترة  </a:t>
                </a:r>
                <a:r>
                  <a:rPr lang="ar-SA" sz="1600" b="1" dirty="0">
                    <a:solidFill>
                      <a:srgbClr val="FF0000"/>
                    </a:solidFill>
                  </a:rPr>
                  <a:t>الرابعة</a:t>
                </a:r>
                <a:endParaRPr lang="ar-SA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مجموعة 13"/>
              <p:cNvGrpSpPr/>
              <p:nvPr/>
            </p:nvGrpSpPr>
            <p:grpSpPr>
              <a:xfrm>
                <a:off x="80294" y="835858"/>
                <a:ext cx="6711105" cy="1145825"/>
                <a:chOff x="0" y="1130922"/>
                <a:chExt cx="6858000" cy="1145825"/>
              </a:xfrm>
            </p:grpSpPr>
            <p:grpSp>
              <p:nvGrpSpPr>
                <p:cNvPr id="5" name="مجموعة 8"/>
                <p:cNvGrpSpPr/>
                <p:nvPr/>
              </p:nvGrpSpPr>
              <p:grpSpPr>
                <a:xfrm>
                  <a:off x="0" y="1130922"/>
                  <a:ext cx="6858000" cy="1145825"/>
                  <a:chOff x="-1" y="108632"/>
                  <a:chExt cx="6858001" cy="1733550"/>
                </a:xfrm>
              </p:grpSpPr>
              <p:pic>
                <p:nvPicPr>
                  <p:cNvPr id="1042" name="Picture 18" descr="نتيجة بحث الصور عن ‪i love chemistry clipart‬‏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82" t="533" r="5362" b="50934"/>
                  <a:stretch/>
                </p:blipFill>
                <p:spPr bwMode="auto">
                  <a:xfrm>
                    <a:off x="2124074" y="108632"/>
                    <a:ext cx="4733926" cy="17335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4" name="Picture 20" descr="نتيجة بحث الصور عن ‪i love chemistry clipart‬‏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71" r="57000" b="51467"/>
                  <a:stretch/>
                </p:blipFill>
                <p:spPr bwMode="auto">
                  <a:xfrm flipH="1">
                    <a:off x="-1" y="108632"/>
                    <a:ext cx="2124075" cy="17335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0" name="مربع نص 9"/>
                <p:cNvSpPr txBox="1"/>
                <p:nvPr/>
              </p:nvSpPr>
              <p:spPr>
                <a:xfrm>
                  <a:off x="6334289" y="1539518"/>
                  <a:ext cx="428322" cy="58477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ar-SA" sz="3200" b="1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ع</a:t>
                  </a:r>
                </a:p>
              </p:txBody>
            </p:sp>
            <p:sp>
              <p:nvSpPr>
                <p:cNvPr id="11" name="مربع نص 10"/>
                <p:cNvSpPr txBox="1"/>
                <p:nvPr/>
              </p:nvSpPr>
              <p:spPr>
                <a:xfrm>
                  <a:off x="5724081" y="1498761"/>
                  <a:ext cx="457176" cy="58477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ar-SA" sz="3200" b="1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ل</a:t>
                  </a:r>
                </a:p>
              </p:txBody>
            </p:sp>
            <p:sp>
              <p:nvSpPr>
                <p:cNvPr id="12" name="مربع نص 11"/>
                <p:cNvSpPr txBox="1"/>
                <p:nvPr/>
              </p:nvSpPr>
              <p:spPr>
                <a:xfrm>
                  <a:off x="5568983" y="1498760"/>
                  <a:ext cx="52388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3200" b="1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و</a:t>
                  </a:r>
                </a:p>
              </p:txBody>
            </p:sp>
            <p:sp>
              <p:nvSpPr>
                <p:cNvPr id="13" name="مربع نص 12"/>
                <p:cNvSpPr txBox="1"/>
                <p:nvPr/>
              </p:nvSpPr>
              <p:spPr>
                <a:xfrm>
                  <a:off x="4604419" y="1498760"/>
                  <a:ext cx="426720" cy="58477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ar-SA" sz="3200" b="1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م</a:t>
                  </a:r>
                </a:p>
              </p:txBody>
            </p:sp>
            <p:sp>
              <p:nvSpPr>
                <p:cNvPr id="32" name="مربع نص 31"/>
                <p:cNvSpPr txBox="1"/>
                <p:nvPr/>
              </p:nvSpPr>
              <p:spPr>
                <a:xfrm>
                  <a:off x="2321967" y="1522649"/>
                  <a:ext cx="428322" cy="58477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ar-SA" sz="3200" b="1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ع</a:t>
                  </a:r>
                </a:p>
              </p:txBody>
            </p:sp>
            <p:sp>
              <p:nvSpPr>
                <p:cNvPr id="33" name="مربع نص 32"/>
                <p:cNvSpPr txBox="1"/>
                <p:nvPr/>
              </p:nvSpPr>
              <p:spPr>
                <a:xfrm>
                  <a:off x="1441804" y="1691972"/>
                  <a:ext cx="457176" cy="58477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ar-SA" sz="3200" b="1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ل</a:t>
                  </a:r>
                </a:p>
              </p:txBody>
            </p:sp>
            <p:sp>
              <p:nvSpPr>
                <p:cNvPr id="34" name="مربع نص 33"/>
                <p:cNvSpPr txBox="1"/>
                <p:nvPr/>
              </p:nvSpPr>
              <p:spPr>
                <a:xfrm>
                  <a:off x="1278062" y="1439928"/>
                  <a:ext cx="52388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3200" b="1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و</a:t>
                  </a:r>
                </a:p>
              </p:txBody>
            </p:sp>
            <p:sp>
              <p:nvSpPr>
                <p:cNvPr id="35" name="مربع نص 34"/>
                <p:cNvSpPr txBox="1"/>
                <p:nvPr/>
              </p:nvSpPr>
              <p:spPr>
                <a:xfrm>
                  <a:off x="301379" y="1495487"/>
                  <a:ext cx="426720" cy="58477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ar-SA" sz="3200" b="1" dirty="0">
                      <a:latin typeface="Arial Unicode MS" panose="020B0604020202020204" pitchFamily="34" charset="-128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م</a:t>
                  </a:r>
                </a:p>
              </p:txBody>
            </p:sp>
          </p:grpSp>
          <p:pic>
            <p:nvPicPr>
              <p:cNvPr id="53" name="Picture 6" descr="نتيجة بحث الصور عن شعار وزارة المعارف بدون خلفية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342" y="79791"/>
                <a:ext cx="955441" cy="589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مستطيل مستدير الزوايا 54"/>
              <p:cNvSpPr/>
              <p:nvPr/>
            </p:nvSpPr>
            <p:spPr>
              <a:xfrm>
                <a:off x="57075" y="91600"/>
                <a:ext cx="6743850" cy="197442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2" name="مستطيل 21"/>
          <p:cNvSpPr/>
          <p:nvPr/>
        </p:nvSpPr>
        <p:spPr>
          <a:xfrm>
            <a:off x="5763201" y="4738622"/>
            <a:ext cx="1023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1200" b="1" u="sng" dirty="0">
                <a:solidFill>
                  <a:prstClr val="black"/>
                </a:solidFill>
              </a:rPr>
              <a:t>السؤال الثاني :  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5715016" y="6429388"/>
            <a:ext cx="9428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1200" b="1" u="sng" dirty="0">
                <a:solidFill>
                  <a:prstClr val="black"/>
                </a:solidFill>
              </a:rPr>
              <a:t>السؤال الثالث: </a:t>
            </a:r>
          </a:p>
        </p:txBody>
      </p:sp>
      <p:graphicFrame>
        <p:nvGraphicFramePr>
          <p:cNvPr id="62" name="جدول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43816"/>
              </p:ext>
            </p:extLst>
          </p:nvPr>
        </p:nvGraphicFramePr>
        <p:xfrm>
          <a:off x="357166" y="2500298"/>
          <a:ext cx="3014705" cy="1127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0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تصنيف الأجسام من من حيث انجذابها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للمغناطيس من عدمه</a:t>
                      </a:r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جدول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95514"/>
              </p:ext>
            </p:extLst>
          </p:nvPr>
        </p:nvGraphicFramePr>
        <p:xfrm>
          <a:off x="285728" y="4572000"/>
          <a:ext cx="3014705" cy="10715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8655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معرفة مفهوم الحرارة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58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جدول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85177"/>
              </p:ext>
            </p:extLst>
          </p:nvPr>
        </p:nvGraphicFramePr>
        <p:xfrm>
          <a:off x="285729" y="6429388"/>
          <a:ext cx="3157580" cy="1341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54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والمقارنة بين درجات الحرارة لمواد مختلفة باستخدام مقياس الحرارة 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1"/>
                      <a:endParaRPr lang="ar-SA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مربع نص 47"/>
          <p:cNvSpPr txBox="1"/>
          <p:nvPr/>
        </p:nvSpPr>
        <p:spPr>
          <a:xfrm>
            <a:off x="2714620" y="214282"/>
            <a:ext cx="2071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النموذج ( 8 )</a:t>
            </a:r>
          </a:p>
        </p:txBody>
      </p:sp>
      <p:sp>
        <p:nvSpPr>
          <p:cNvPr id="49" name="مربع نص 48"/>
          <p:cNvSpPr txBox="1"/>
          <p:nvPr/>
        </p:nvSpPr>
        <p:spPr>
          <a:xfrm>
            <a:off x="2857496" y="2714612"/>
            <a:ext cx="3857652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err="1">
                <a:ea typeface="Calibri"/>
              </a:rPr>
              <a:t>صنيفي</a:t>
            </a:r>
            <a:r>
              <a:rPr lang="ar-SA" sz="1600" b="1" dirty="0">
                <a:ea typeface="Calibri"/>
              </a:rPr>
              <a:t> الأجسام التي يجذبها المغناطيس </a:t>
            </a:r>
          </a:p>
          <a:p>
            <a:r>
              <a:rPr lang="ar-SA" sz="1600" b="1" dirty="0">
                <a:ea typeface="Calibri"/>
              </a:rPr>
              <a:t>بوضع دائرة حولها : </a:t>
            </a:r>
            <a:endParaRPr lang="en-US" sz="1600" dirty="0">
              <a:ea typeface="Calibri"/>
              <a:cs typeface="Arial"/>
            </a:endParaRPr>
          </a:p>
          <a:p>
            <a:endParaRPr lang="ar-SA" dirty="0"/>
          </a:p>
        </p:txBody>
      </p:sp>
      <p:pic>
        <p:nvPicPr>
          <p:cNvPr id="50" name="صورة 49" descr="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33823" r="49797" b="31863"/>
          <a:stretch>
            <a:fillRect/>
          </a:stretch>
        </p:blipFill>
        <p:spPr bwMode="auto">
          <a:xfrm>
            <a:off x="1714488" y="3714744"/>
            <a:ext cx="659958" cy="511569"/>
          </a:xfrm>
          <a:prstGeom prst="rect">
            <a:avLst/>
          </a:prstGeom>
          <a:noFill/>
        </p:spPr>
      </p:pic>
      <p:pic>
        <p:nvPicPr>
          <p:cNvPr id="51" name="صورة 50" descr="sm_screw_1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8" y="3714744"/>
            <a:ext cx="1089329" cy="40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صورة 51" descr="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40" y="3714744"/>
            <a:ext cx="755373" cy="33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صورة 53" descr="Scissors_svg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0" y="3714744"/>
            <a:ext cx="922352" cy="445026"/>
          </a:xfrm>
          <a:prstGeom prst="rect">
            <a:avLst/>
          </a:prstGeom>
        </p:spPr>
      </p:pic>
      <p:sp>
        <p:nvSpPr>
          <p:cNvPr id="56" name="مربع نص 55"/>
          <p:cNvSpPr txBox="1"/>
          <p:nvPr/>
        </p:nvSpPr>
        <p:spPr>
          <a:xfrm>
            <a:off x="3714752" y="5072066"/>
            <a:ext cx="29289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أكملي الفراغات التالية :-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285728" y="5786446"/>
            <a:ext cx="6357982" cy="3754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15000"/>
              </a:lnSpc>
            </a:pPr>
            <a:r>
              <a:rPr lang="ar-SA" sz="1600" b="1" dirty="0">
                <a:ea typeface="Calibri"/>
              </a:rPr>
              <a:t>1- الحرارة هي أحد أشكال .................التي يمكنها أن .............حالة .....................</a:t>
            </a:r>
            <a:endParaRPr lang="en-US" sz="1600" b="1" dirty="0">
              <a:ea typeface="Calibri"/>
              <a:cs typeface="Arial"/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2643182" y="6715140"/>
            <a:ext cx="407196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ضع دائرة حول المقياس الذي يوضح أعلى </a:t>
            </a:r>
          </a:p>
          <a:p>
            <a:r>
              <a:rPr lang="ar-SA" sz="1600" b="1" dirty="0"/>
              <a:t>درجة حرارة:</a:t>
            </a:r>
            <a:endParaRPr lang="en-US" sz="1600" dirty="0"/>
          </a:p>
          <a:p>
            <a:endParaRPr lang="ar-SA" dirty="0"/>
          </a:p>
        </p:txBody>
      </p:sp>
      <p:pic>
        <p:nvPicPr>
          <p:cNvPr id="59" name="صورة 58" descr="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4" y="7500958"/>
            <a:ext cx="413468" cy="1200771"/>
          </a:xfrm>
          <a:prstGeom prst="rect">
            <a:avLst/>
          </a:prstGeom>
          <a:noFill/>
        </p:spPr>
      </p:pic>
      <p:pic>
        <p:nvPicPr>
          <p:cNvPr id="60" name="صورة 59" descr="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8" y="7429520"/>
            <a:ext cx="318052" cy="1256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595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/>
          <p:nvPr/>
        </p:nvSpPr>
        <p:spPr>
          <a:xfrm>
            <a:off x="227865" y="285720"/>
            <a:ext cx="6519066" cy="31432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5286388" y="357158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u="sng" dirty="0">
                <a:solidFill>
                  <a:schemeClr val="tx1"/>
                </a:solidFill>
              </a:rPr>
              <a:t>السؤال الرابع :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347035" y="4680820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chemeClr val="tx1"/>
                </a:solidFill>
              </a:rPr>
              <a:t>السؤال الثاني </a:t>
            </a:r>
            <a:r>
              <a:rPr lang="ar-SA" sz="1200" b="1" dirty="0"/>
              <a:t>: 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214290" y="3500430"/>
            <a:ext cx="6519066" cy="20460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ربع نص 44"/>
          <p:cNvSpPr txBox="1"/>
          <p:nvPr/>
        </p:nvSpPr>
        <p:spPr>
          <a:xfrm>
            <a:off x="5326340" y="6834036"/>
            <a:ext cx="13998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>
                <a:solidFill>
                  <a:schemeClr val="tx1"/>
                </a:solidFill>
              </a:rPr>
              <a:t>السؤال الثالث  </a:t>
            </a:r>
            <a:r>
              <a:rPr lang="ar-SA" sz="1200" b="1" dirty="0"/>
              <a:t>: 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199342" y="5643570"/>
            <a:ext cx="6526894" cy="323654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..............................................................................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99342" y="8887842"/>
            <a:ext cx="6534721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50" b="1" dirty="0"/>
              <a:t>تمنياتي لك بالتوفيق                                                                                                                معلمة المادة :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5576255" y="3571868"/>
            <a:ext cx="1090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1200" b="1" u="sng" dirty="0">
                <a:solidFill>
                  <a:prstClr val="black"/>
                </a:solidFill>
              </a:rPr>
              <a:t>السؤال الخامس:  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5609220" y="5715008"/>
            <a:ext cx="10486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1200" b="1" u="sng" dirty="0">
                <a:solidFill>
                  <a:prstClr val="black"/>
                </a:solidFill>
              </a:rPr>
              <a:t>السؤال السادس: </a:t>
            </a:r>
          </a:p>
        </p:txBody>
      </p:sp>
      <p:graphicFrame>
        <p:nvGraphicFramePr>
          <p:cNvPr id="62" name="جدول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43816"/>
              </p:ext>
            </p:extLst>
          </p:nvPr>
        </p:nvGraphicFramePr>
        <p:xfrm>
          <a:off x="285728" y="428596"/>
          <a:ext cx="3014705" cy="1127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3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9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6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7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التطبيق العملي لأنواع القوى (الدفع، السحب، الجاذبية، الاحتكاك)</a:t>
                      </a:r>
                      <a:endParaRPr lang="en-US" sz="7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00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00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جدول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95514"/>
              </p:ext>
            </p:extLst>
          </p:nvPr>
        </p:nvGraphicFramePr>
        <p:xfrm>
          <a:off x="285728" y="3571868"/>
          <a:ext cx="3014705" cy="1051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5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100" dirty="0">
                          <a:solidFill>
                            <a:schemeClr val="tx1"/>
                          </a:solidFill>
                        </a:rPr>
                        <a:t>أذكر بعض استخدامات الكهرباء </a:t>
                      </a:r>
                      <a:endParaRPr lang="ar-SA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جدول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85177"/>
              </p:ext>
            </p:extLst>
          </p:nvPr>
        </p:nvGraphicFramePr>
        <p:xfrm>
          <a:off x="285728" y="5715008"/>
          <a:ext cx="3014705" cy="1127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68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المعيار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تحديد قطبي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المغناطيس وكيف يحدث التجاذب والتنافر بينهما</a:t>
                      </a:r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رقمه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04"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7150" indent="-57150" algn="r" rtl="1">
                        <a:buFont typeface="Wingdings" panose="05000000000000000000" pitchFamily="2" charset="2"/>
                        <a:buChar char="q"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غير متقن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57150" indent="57150" algn="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ملاحظة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99"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 90%إلى أقل من 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rtl="1"/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من80% إلى أقل من 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أقل</a:t>
                      </a:r>
                      <a:r>
                        <a:rPr lang="ar-SA" sz="800" b="1" baseline="0" dirty="0">
                          <a:solidFill>
                            <a:schemeClr val="tx1"/>
                          </a:solidFill>
                        </a:rPr>
                        <a:t> من 80</a:t>
                      </a:r>
                      <a:r>
                        <a:rPr lang="ar-SA" sz="800" b="1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مربع نص 38"/>
          <p:cNvSpPr txBox="1"/>
          <p:nvPr/>
        </p:nvSpPr>
        <p:spPr>
          <a:xfrm>
            <a:off x="3857628" y="6072198"/>
            <a:ext cx="27146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أجيبي عن الأسئلة بالاستعانة بالصور التالية :-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14488" y="6643702"/>
            <a:ext cx="49291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أ)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حددي</a:t>
            </a:r>
            <a:r>
              <a:rPr kumimoji="0" lang="ar-SA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قطبي المغناطيس: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ar-SA" sz="1400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ar-SA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1_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9A"/>
              </a:clrFrom>
              <a:clrTo>
                <a:srgbClr val="FFFF9A">
                  <a:alpha val="0"/>
                </a:srgbClr>
              </a:clrTo>
            </a:clrChange>
          </a:blip>
          <a:srcRect l="10745" t="10498" r="10561" b="46895"/>
          <a:stretch>
            <a:fillRect/>
          </a:stretch>
        </p:blipFill>
        <p:spPr bwMode="auto">
          <a:xfrm>
            <a:off x="2285992" y="6929454"/>
            <a:ext cx="264320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مربع نص 43"/>
          <p:cNvSpPr txBox="1"/>
          <p:nvPr/>
        </p:nvSpPr>
        <p:spPr>
          <a:xfrm>
            <a:off x="2214554" y="7500958"/>
            <a:ext cx="442915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/>
              <a:t>ب) استنتجي هل يحدث تنافر أو تجاذب :</a:t>
            </a:r>
          </a:p>
          <a:p>
            <a:endParaRPr lang="ar-SA" sz="700" dirty="0"/>
          </a:p>
          <a:p>
            <a:r>
              <a:rPr lang="ar-SA" sz="1600" dirty="0"/>
              <a:t>قطبان</a:t>
            </a:r>
            <a:r>
              <a:rPr lang="en-US" sz="1600" dirty="0"/>
              <a:t> </a:t>
            </a:r>
            <a:r>
              <a:rPr lang="ar-SA" sz="1600" b="1" dirty="0"/>
              <a:t>متشابهان ..............</a:t>
            </a:r>
            <a:r>
              <a:rPr lang="en-US" sz="1600" dirty="0"/>
              <a:t>.</a:t>
            </a:r>
            <a:br>
              <a:rPr lang="en-US" sz="1600" dirty="0"/>
            </a:br>
            <a:endParaRPr lang="ar-SA" sz="1000" dirty="0"/>
          </a:p>
          <a:p>
            <a:endParaRPr lang="ar-SA" sz="300" dirty="0"/>
          </a:p>
          <a:p>
            <a:r>
              <a:rPr lang="ar-SA" sz="1600" dirty="0"/>
              <a:t>قطبان</a:t>
            </a:r>
            <a:r>
              <a:rPr lang="en-US" sz="1600" dirty="0"/>
              <a:t> </a:t>
            </a:r>
            <a:r>
              <a:rPr lang="ar-SA" sz="1600" b="1" dirty="0"/>
              <a:t>مختلفان ................</a:t>
            </a:r>
            <a:r>
              <a:rPr lang="en-US" sz="1600" dirty="0"/>
              <a:t>. </a:t>
            </a:r>
            <a:endParaRPr lang="ar-SA" sz="1600" dirty="0"/>
          </a:p>
        </p:txBody>
      </p:sp>
      <p:pic>
        <p:nvPicPr>
          <p:cNvPr id="2054" name="Picture 6" descr="المغناطيس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EDC"/>
              </a:clrFrom>
              <a:clrTo>
                <a:srgbClr val="81AE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8" y="7715272"/>
            <a:ext cx="19812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مربع نص 46"/>
          <p:cNvSpPr txBox="1"/>
          <p:nvPr/>
        </p:nvSpPr>
        <p:spPr>
          <a:xfrm>
            <a:off x="1500174" y="3929058"/>
            <a:ext cx="4929222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أذكري بعض استخدامات الكهرباء ؟</a:t>
            </a:r>
          </a:p>
          <a:p>
            <a:endParaRPr lang="ar-SA" dirty="0"/>
          </a:p>
          <a:p>
            <a:r>
              <a:rPr lang="ar-SA" dirty="0"/>
              <a:t>1-............................................</a:t>
            </a:r>
          </a:p>
          <a:p>
            <a:r>
              <a:rPr lang="ar-SA" dirty="0"/>
              <a:t>2- ............................................</a:t>
            </a:r>
          </a:p>
          <a:p>
            <a:r>
              <a:rPr lang="ar-SA" dirty="0"/>
              <a:t>3-.............................................</a:t>
            </a: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3643314" y="785786"/>
          <a:ext cx="3071801" cy="280416"/>
        </p:xfrm>
        <a:graphic>
          <a:graphicData uri="http://schemas.openxmlformats.org/drawingml/2006/table">
            <a:tbl>
              <a:tblPr/>
              <a:tblGrid>
                <a:gridCol w="3071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صل كل كلمة بما يناسبها من أنواع القوى :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Rectangle 2" descr="55-300x152"/>
          <p:cNvSpPr>
            <a:spLocks noChangeArrowheads="1"/>
          </p:cNvSpPr>
          <p:nvPr/>
        </p:nvSpPr>
        <p:spPr bwMode="auto">
          <a:xfrm>
            <a:off x="3929066" y="1785918"/>
            <a:ext cx="1196975" cy="78581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1" name="Picture 6" descr="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26" y="1785918"/>
            <a:ext cx="1168400" cy="7953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" name="صورة 51" descr="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0" y="1785918"/>
            <a:ext cx="1216549" cy="785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4" name="صورة 5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94" y="1785918"/>
            <a:ext cx="1214446" cy="714380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3929066" y="2928926"/>
            <a:ext cx="119380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سحب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5357826" y="2928926"/>
            <a:ext cx="1192212" cy="347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الاحتكاك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2357430" y="2928926"/>
            <a:ext cx="1214446" cy="347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دفع</a:t>
            </a:r>
            <a:endParaRPr kumimoji="0" 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857232" y="2928926"/>
            <a:ext cx="1018923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الجاذبية</a:t>
            </a:r>
            <a:endParaRPr kumimoji="0" 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5085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788</Words>
  <Application>Microsoft Office PowerPoint</Application>
  <PresentationFormat>عرض على الشاشة (4:3)</PresentationFormat>
  <Paragraphs>249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10" baseType="lpstr">
      <vt:lpstr>Arial</vt:lpstr>
      <vt:lpstr>Arial Unicode MS</vt:lpstr>
      <vt:lpstr>Calibri</vt:lpstr>
      <vt:lpstr>Times New Roman</vt:lpstr>
      <vt:lpstr>Wingdings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ALI ALAMRAH</cp:lastModifiedBy>
  <cp:revision>24</cp:revision>
  <dcterms:created xsi:type="dcterms:W3CDTF">2017-02-09T18:44:00Z</dcterms:created>
  <dcterms:modified xsi:type="dcterms:W3CDTF">2017-04-24T15:32:54Z</dcterms:modified>
</cp:coreProperties>
</file>