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94" r:id="rId2"/>
    <p:sldId id="295" r:id="rId3"/>
    <p:sldId id="296" r:id="rId4"/>
    <p:sldId id="276" r:id="rId5"/>
    <p:sldId id="297" r:id="rId6"/>
    <p:sldId id="298" r:id="rId7"/>
    <p:sldId id="301" r:id="rId8"/>
    <p:sldId id="302" r:id="rId9"/>
    <p:sldId id="299" r:id="rId10"/>
    <p:sldId id="304" r:id="rId11"/>
    <p:sldId id="305" r:id="rId12"/>
    <p:sldId id="306" r:id="rId13"/>
    <p:sldId id="307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009A46"/>
    <a:srgbClr val="00FFFF"/>
    <a:srgbClr val="FF0066"/>
    <a:srgbClr val="09FF78"/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32" d="100"/>
          <a:sy n="32" d="100"/>
        </p:scale>
        <p:origin x="-40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-82" y="134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C8E73-1BAC-4C81-ABEF-BF742134D162}" type="datetimeFigureOut">
              <a:rPr lang="en-US"/>
              <a:pPr>
                <a:defRPr/>
              </a:pPr>
              <a:t>9/26/2016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ECD63-EF54-4A97-9FB2-4EF046B23B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 spokes="1"/>
    <p:sndAc>
      <p:stSnd>
        <p:snd r:embed="rId1" name="1121 - squeaky sho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06CD2E-E4B6-457E-9D52-266C0997AAC0}" type="datetimeFigureOut">
              <a:rPr lang="en-US"/>
              <a:pPr>
                <a:defRPr/>
              </a:pPr>
              <a:t>9/26/2016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0DCAC1-37C5-446E-AB1C-17AA2F198A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 spokes="1"/>
    <p:sndAc>
      <p:stSnd>
        <p:snd r:embed="rId1" name="1121 - squeaky sho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EED8BC-FBFE-410A-946B-518504C8A87C}" type="datetimeFigureOut">
              <a:rPr lang="en-US"/>
              <a:pPr>
                <a:defRPr/>
              </a:pPr>
              <a:t>9/26/2016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8DA01C-B3AA-44EF-8349-D9D2A467FE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 spokes="1"/>
    <p:sndAc>
      <p:stSnd>
        <p:snd r:embed="rId1" name="1121 - squeaky sho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2793E-4AC5-4C9E-BF75-27D8FA386988}" type="datetimeFigureOut">
              <a:rPr lang="en-US"/>
              <a:pPr>
                <a:defRPr/>
              </a:pPr>
              <a:t>9/26/2016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9E1268-9117-472F-B084-9A0D794E18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 spokes="1"/>
    <p:sndAc>
      <p:stSnd>
        <p:snd r:embed="rId1" name="1121 - squeaky sho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16BB02-6610-4757-A11C-CF9DFA9E8612}" type="datetimeFigureOut">
              <a:rPr lang="en-US"/>
              <a:pPr>
                <a:defRPr/>
              </a:pPr>
              <a:t>9/26/2016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52A792-EB42-4723-8EDF-FA926E71FF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 spokes="1"/>
    <p:sndAc>
      <p:stSnd>
        <p:snd r:embed="rId1" name="1121 - squeaky sho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F28BF7-0270-49F3-B4C4-48FBF8E24E9B}" type="datetimeFigureOut">
              <a:rPr lang="en-US"/>
              <a:pPr>
                <a:defRPr/>
              </a:pPr>
              <a:t>9/26/2016</a:t>
            </a:fld>
            <a:endParaRPr lang="en-US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1AF373-7748-433F-8FE5-114BD42F12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 spokes="1"/>
    <p:sndAc>
      <p:stSnd>
        <p:snd r:embed="rId1" name="1121 - squeaky sho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D7B7A-328A-4C4D-861C-356D3ABEA575}" type="datetimeFigureOut">
              <a:rPr lang="en-US"/>
              <a:pPr>
                <a:defRPr/>
              </a:pPr>
              <a:t>9/26/2016</a:t>
            </a:fld>
            <a:endParaRPr lang="en-US"/>
          </a:p>
        </p:txBody>
      </p:sp>
      <p:sp>
        <p:nvSpPr>
          <p:cNvPr id="8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74CE14-1C04-4F26-979F-F3B20DED81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 spokes="1"/>
    <p:sndAc>
      <p:stSnd>
        <p:snd r:embed="rId1" name="1121 - squeaky sho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2C42F8-AA3D-49A0-AD1C-223BB75E735D}" type="datetimeFigureOut">
              <a:rPr lang="en-US"/>
              <a:pPr>
                <a:defRPr/>
              </a:pPr>
              <a:t>9/26/2016</a:t>
            </a:fld>
            <a:endParaRPr lang="en-US"/>
          </a:p>
        </p:txBody>
      </p:sp>
      <p:sp>
        <p:nvSpPr>
          <p:cNvPr id="4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C2994D-0919-4EE3-933E-81CE195C02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 spokes="1"/>
    <p:sndAc>
      <p:stSnd>
        <p:snd r:embed="rId1" name="1121 - squeaky sho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001534-BF10-438B-A4A1-8E1EDA24754E}" type="datetimeFigureOut">
              <a:rPr lang="en-US"/>
              <a:pPr>
                <a:defRPr/>
              </a:pPr>
              <a:t>9/26/2016</a:t>
            </a:fld>
            <a:endParaRPr lang="en-US"/>
          </a:p>
        </p:txBody>
      </p:sp>
      <p:sp>
        <p:nvSpPr>
          <p:cNvPr id="3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DE294F-FD02-4FB3-B503-1BF739E479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 spokes="1"/>
    <p:sndAc>
      <p:stSnd>
        <p:snd r:embed="rId1" name="1121 - squeaky sho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F89477-E86B-4E1C-9CCA-7050FCF8309A}" type="datetimeFigureOut">
              <a:rPr lang="en-US"/>
              <a:pPr>
                <a:defRPr/>
              </a:pPr>
              <a:t>9/26/2016</a:t>
            </a:fld>
            <a:endParaRPr lang="en-US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5DB21-8175-49C4-9394-9A19760F81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 spokes="1"/>
    <p:sndAc>
      <p:stSnd>
        <p:snd r:embed="rId1" name="1121 - squeaky sho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D0CAD-D388-4052-BAF3-DFDD47309FA2}" type="datetimeFigureOut">
              <a:rPr lang="en-US"/>
              <a:pPr>
                <a:defRPr/>
              </a:pPr>
              <a:t>9/26/2016</a:t>
            </a:fld>
            <a:endParaRPr lang="en-US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81773-E516-4F14-BB32-65C7734C17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 spokes="1"/>
    <p:sndAc>
      <p:stSnd>
        <p:snd r:embed="rId1" name="1121 - squeaky sho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>
            <a:lum bright="8000" contrast="12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عنصر نائب للعنوان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  <a:endParaRPr lang="en-US" smtClean="0"/>
          </a:p>
        </p:txBody>
      </p:sp>
      <p:sp>
        <p:nvSpPr>
          <p:cNvPr id="1027" name="عنصر نائب للنص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  <a:endParaRPr lang="en-US" smtClean="0"/>
          </a:p>
          <a:p>
            <a:pPr lvl="1"/>
            <a:r>
              <a:rPr lang="ar-SA" smtClean="0"/>
              <a:t>المستوى الثاني</a:t>
            </a:r>
            <a:endParaRPr lang="en-US" smtClean="0"/>
          </a:p>
          <a:p>
            <a:pPr lvl="2"/>
            <a:r>
              <a:rPr lang="ar-SA" smtClean="0"/>
              <a:t>المستوى الثالث</a:t>
            </a:r>
            <a:endParaRPr lang="en-US" smtClean="0"/>
          </a:p>
          <a:p>
            <a:pPr lvl="3"/>
            <a:r>
              <a:rPr lang="ar-SA" smtClean="0"/>
              <a:t>المستوى الرابع</a:t>
            </a:r>
            <a:endParaRPr lang="en-US" smtClean="0"/>
          </a:p>
          <a:p>
            <a:pPr lvl="4"/>
            <a:r>
              <a:rPr lang="ar-SA" smtClean="0"/>
              <a:t>المستوى الخامس</a:t>
            </a:r>
            <a:endParaRPr lang="en-US" smtClean="0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A4A6CFB-709A-40E6-B61F-8FC76F95394A}" type="datetimeFigureOut">
              <a:rPr lang="en-US"/>
              <a:pPr>
                <a:defRPr/>
              </a:pPr>
              <a:t>9/26/2016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EF73760-F14E-45B2-8581-795E031BFF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heel spokes="1"/>
    <p:sndAc>
      <p:stSnd>
        <p:snd r:embed="rId13" name="1121 - squeaky shoes.wav"/>
      </p:stSnd>
    </p:sndAc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Arial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Arial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Arial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audio" Target="../media/audio10.wav"/><Relationship Id="rId7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12.wav"/><Relationship Id="rId5" Type="http://schemas.openxmlformats.org/officeDocument/2006/relationships/audio" Target="../media/audio13.wav"/><Relationship Id="rId4" Type="http://schemas.openxmlformats.org/officeDocument/2006/relationships/audio" Target="../media/audio1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7" Type="http://schemas.openxmlformats.org/officeDocument/2006/relationships/image" Target="../media/image10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audio" Target="../media/audio12.wav"/><Relationship Id="rId4" Type="http://schemas.openxmlformats.org/officeDocument/2006/relationships/audio" Target="../media/audio11.wav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audio" Target="../media/audio10.wav"/><Relationship Id="rId7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12.wav"/><Relationship Id="rId5" Type="http://schemas.openxmlformats.org/officeDocument/2006/relationships/audio" Target="../media/audio14.wav"/><Relationship Id="rId4" Type="http://schemas.openxmlformats.org/officeDocument/2006/relationships/audio" Target="../media/audio1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4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audio" Target="../media/audio12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7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audio" Target="../media/audio4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9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7" Type="http://schemas.openxmlformats.org/officeDocument/2006/relationships/image" Target="../media/image10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audio" Target="../media/audio12.wav"/><Relationship Id="rId4" Type="http://schemas.openxmlformats.org/officeDocument/2006/relationships/audio" Target="../media/audio1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3"/>
          <p:cNvGrpSpPr>
            <a:grpSpLocks/>
          </p:cNvGrpSpPr>
          <p:nvPr/>
        </p:nvGrpSpPr>
        <p:grpSpPr bwMode="auto">
          <a:xfrm>
            <a:off x="323850" y="1628775"/>
            <a:ext cx="8820150" cy="4300538"/>
            <a:chOff x="1056826" y="3496136"/>
            <a:chExt cx="6006709" cy="3802380"/>
          </a:xfrm>
        </p:grpSpPr>
        <p:sp>
          <p:nvSpPr>
            <p:cNvPr id="3" name="مستطيل ذو زاويتين مستديرتين في نفس الجانب 2"/>
            <p:cNvSpPr/>
            <p:nvPr/>
          </p:nvSpPr>
          <p:spPr>
            <a:xfrm>
              <a:off x="2452554" y="3619654"/>
              <a:ext cx="3094169" cy="250123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pic>
          <p:nvPicPr>
            <p:cNvPr id="2053" name="صورة 1" descr="a54521de7b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056826" y="3496136"/>
              <a:ext cx="6006709" cy="3802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" name="مستطيل 4"/>
          <p:cNvSpPr>
            <a:spLocks noChangeArrowheads="1"/>
          </p:cNvSpPr>
          <p:nvPr/>
        </p:nvSpPr>
        <p:spPr bwMode="auto">
          <a:xfrm>
            <a:off x="2627784" y="2564904"/>
            <a:ext cx="3890809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rtl="1"/>
            <a:r>
              <a:rPr lang="ar-EG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الوحدة الرابعة </a:t>
            </a:r>
            <a:endParaRPr lang="en-US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>
    <p:wheel spokes="1"/>
    <p:sndAc>
      <p:stSnd>
        <p:snd r:embed="rId2" name="1121 - squeaky sho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08 - نمل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08 - نمل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lgcorner2.jp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1438" y="0"/>
            <a:ext cx="950118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مستطيل 4"/>
          <p:cNvSpPr>
            <a:spLocks noChangeArrowheads="1"/>
          </p:cNvSpPr>
          <p:nvPr/>
        </p:nvSpPr>
        <p:spPr bwMode="auto">
          <a:xfrm>
            <a:off x="838200" y="1009471"/>
            <a:ext cx="6538912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r" rtl="1"/>
            <a:r>
              <a:rPr lang="ar-SA" sz="3600" b="1" dirty="0"/>
              <a:t>ما الذي تفيده العبارات التالية:</a:t>
            </a:r>
            <a:endParaRPr lang="en-US" sz="3600" dirty="0"/>
          </a:p>
          <a:p>
            <a:pPr algn="r" rtl="1"/>
            <a:r>
              <a:rPr lang="ar-SA" sz="3600" b="1" dirty="0"/>
              <a:t>(يمدُّ لها الردى</a:t>
            </a:r>
            <a:r>
              <a:rPr lang="ar-SA" sz="3600" b="1" dirty="0" err="1"/>
              <a:t>)، </a:t>
            </a:r>
            <a:r>
              <a:rPr lang="ar-SA" sz="3600" b="1" dirty="0"/>
              <a:t>(كوثر الدنيا</a:t>
            </a:r>
            <a:r>
              <a:rPr lang="ar-SA" sz="3600" b="1" dirty="0" err="1"/>
              <a:t>)، </a:t>
            </a:r>
            <a:r>
              <a:rPr lang="ar-SA" sz="3600" b="1" dirty="0"/>
              <a:t>(أوحال الدنيا</a:t>
            </a:r>
            <a:r>
              <a:rPr lang="ar-SA" sz="3600" b="1" dirty="0" err="1"/>
              <a:t>)، </a:t>
            </a:r>
            <a:r>
              <a:rPr lang="ar-SA" sz="3600" b="1" dirty="0"/>
              <a:t>(زجرت نفسي</a:t>
            </a:r>
            <a:r>
              <a:rPr lang="ar-SA" sz="3600" b="1" dirty="0" err="1"/>
              <a:t>)؟</a:t>
            </a:r>
            <a:endParaRPr lang="en-US" sz="360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990600" y="4038600"/>
            <a:ext cx="7199312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rtl="1"/>
            <a:r>
              <a:rPr lang="ar-SA" sz="2800" b="1" dirty="0" smtClean="0">
                <a:solidFill>
                  <a:srgbClr val="C00000"/>
                </a:solidFill>
              </a:rPr>
              <a:t>تفيد هذه العبارات تجسيم المعنى وتوضحه في يمد لها الردى: يحاول </a:t>
            </a:r>
            <a:r>
              <a:rPr lang="ar-SA" sz="2800" b="1" dirty="0" err="1" smtClean="0">
                <a:solidFill>
                  <a:srgbClr val="C00000"/>
                </a:solidFill>
              </a:rPr>
              <a:t>قتلها </a:t>
            </a:r>
            <a:r>
              <a:rPr lang="ar-SA" sz="2800" b="1" dirty="0" smtClean="0">
                <a:solidFill>
                  <a:srgbClr val="C00000"/>
                </a:solidFill>
              </a:rPr>
              <a:t>– كوثر الدنيا: صفائها ونقائها أوحال الدنيا: ظلمها وجفائها زجرت نفسي: منعتها </a:t>
            </a:r>
            <a:r>
              <a:rPr lang="ar-SA" sz="2800" b="1" dirty="0" err="1" smtClean="0">
                <a:solidFill>
                  <a:srgbClr val="C00000"/>
                </a:solidFill>
              </a:rPr>
              <a:t>وودعتها.</a:t>
            </a:r>
            <a:r>
              <a:rPr lang="ar-SA" sz="2800" b="1" dirty="0" smtClean="0">
                <a:solidFill>
                  <a:srgbClr val="C00000"/>
                </a:solidFill>
              </a:rPr>
              <a:t> </a:t>
            </a:r>
            <a:endParaRPr lang="en-US" sz="2800" dirty="0">
              <a:solidFill>
                <a:srgbClr val="C00000"/>
              </a:solidFill>
            </a:endParaRPr>
          </a:p>
        </p:txBody>
      </p:sp>
      <p:pic>
        <p:nvPicPr>
          <p:cNvPr id="2" name="صورة 1" descr="606871401781455276.png"/>
          <p:cNvPicPr>
            <a:picLocks noChangeAspect="1"/>
          </p:cNvPicPr>
          <p:nvPr/>
        </p:nvPicPr>
        <p:blipFill>
          <a:blip r:embed="rId8" cstate="print">
            <a:duotone>
              <a:schemeClr val="accent2">
                <a:shade val="45000"/>
                <a:satMod val="135000"/>
              </a:schemeClr>
              <a:prstClr val="white"/>
            </a:duotone>
            <a:lum contrast="74000"/>
          </a:blip>
          <a:stretch>
            <a:fillRect/>
          </a:stretch>
        </p:blipFill>
        <p:spPr bwMode="auto">
          <a:xfrm>
            <a:off x="7747567" y="-26988"/>
            <a:ext cx="1137103" cy="121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مستطيل 2"/>
          <p:cNvSpPr>
            <a:spLocks noChangeArrowheads="1"/>
          </p:cNvSpPr>
          <p:nvPr/>
        </p:nvSpPr>
        <p:spPr bwMode="auto">
          <a:xfrm>
            <a:off x="7046590" y="35316"/>
            <a:ext cx="2493962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6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alibri" pitchFamily="34" charset="0"/>
                <a:cs typeface="+mn-cs"/>
              </a:rPr>
              <a:t>2</a:t>
            </a:r>
            <a:endParaRPr lang="en-US" sz="66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Calibri" pitchFamily="34" charset="0"/>
              <a:cs typeface="+mn-cs"/>
            </a:endParaRPr>
          </a:p>
        </p:txBody>
      </p:sp>
    </p:spTree>
  </p:cSld>
  <p:clrMapOvr>
    <a:masterClrMapping/>
  </p:clrMapOvr>
  <p:transition>
    <p:wheel spokes="1"/>
    <p:sndAc>
      <p:stSnd>
        <p:snd r:embed="rId2" name="1121 - squeaky sho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4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0083 - أصوات طيور الدغل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0036 - جون مياه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bldLvl="2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lgcorner2.jp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1438" y="0"/>
            <a:ext cx="950118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مستطيل 4"/>
          <p:cNvSpPr>
            <a:spLocks noChangeArrowheads="1"/>
          </p:cNvSpPr>
          <p:nvPr/>
        </p:nvSpPr>
        <p:spPr bwMode="auto">
          <a:xfrm>
            <a:off x="838200" y="1009471"/>
            <a:ext cx="6538912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r" rtl="1"/>
            <a:r>
              <a:rPr lang="ar-SA" sz="3600" b="1" dirty="0"/>
              <a:t>فسَّر إيليا ماضي صوت الحمام بأنه شدوٌ وغناء، بينما رآه غيره نحواً وبكاء.</a:t>
            </a:r>
            <a:endParaRPr lang="en-US" sz="3600" dirty="0"/>
          </a:p>
          <a:p>
            <a:pPr algn="r" rtl="1"/>
            <a:r>
              <a:rPr lang="ar-SA" sz="3600" b="1" dirty="0"/>
              <a:t>أي التفسيرين </a:t>
            </a:r>
            <a:r>
              <a:rPr lang="ar-SA" sz="3600" b="1" dirty="0" err="1"/>
              <a:t>أصحّ؟</a:t>
            </a:r>
            <a:r>
              <a:rPr lang="ar-SA" sz="3600" b="1" dirty="0"/>
              <a:t> ولماذا؟</a:t>
            </a:r>
            <a:endParaRPr lang="en-US" sz="360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838200" y="3793868"/>
            <a:ext cx="719931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rtl="1"/>
            <a:r>
              <a:rPr lang="ar-SA" sz="3200" b="1" dirty="0" smtClean="0">
                <a:solidFill>
                  <a:srgbClr val="C00000"/>
                </a:solidFill>
              </a:rPr>
              <a:t>تفسير إيليا هو الأصح لأن الحمام رمز السلام والسعادة والأحق </a:t>
            </a:r>
            <a:r>
              <a:rPr lang="ar-SA" sz="3200" b="1" dirty="0" err="1" smtClean="0">
                <a:solidFill>
                  <a:srgbClr val="C00000"/>
                </a:solidFill>
              </a:rPr>
              <a:t>به</a:t>
            </a:r>
            <a:r>
              <a:rPr lang="ar-SA" sz="3200" b="1" dirty="0" smtClean="0">
                <a:solidFill>
                  <a:srgbClr val="C00000"/>
                </a:solidFill>
              </a:rPr>
              <a:t> أن يشدو ويغني لا ينوح ويبكي كما أنه يضرب </a:t>
            </a:r>
            <a:r>
              <a:rPr lang="ar-SA" sz="3200" b="1" dirty="0" err="1" smtClean="0">
                <a:solidFill>
                  <a:srgbClr val="C00000"/>
                </a:solidFill>
              </a:rPr>
              <a:t>به</a:t>
            </a:r>
            <a:r>
              <a:rPr lang="ar-SA" sz="3200" b="1" dirty="0" smtClean="0">
                <a:solidFill>
                  <a:srgbClr val="C00000"/>
                </a:solidFill>
              </a:rPr>
              <a:t> المثل في الإطراب </a:t>
            </a:r>
            <a:r>
              <a:rPr lang="ar-SA" sz="3200" b="1" dirty="0" err="1" smtClean="0">
                <a:solidFill>
                  <a:srgbClr val="C00000"/>
                </a:solidFill>
              </a:rPr>
              <a:t>والشدو.</a:t>
            </a:r>
            <a:r>
              <a:rPr lang="ar-SA" sz="3200" b="1" dirty="0" smtClean="0">
                <a:solidFill>
                  <a:srgbClr val="C00000"/>
                </a:solidFill>
              </a:rPr>
              <a:t> </a:t>
            </a:r>
            <a:endParaRPr lang="en-US" sz="3200" dirty="0">
              <a:solidFill>
                <a:srgbClr val="C00000"/>
              </a:solidFill>
            </a:endParaRPr>
          </a:p>
        </p:txBody>
      </p:sp>
      <p:pic>
        <p:nvPicPr>
          <p:cNvPr id="2" name="صورة 1" descr="606871401781455276.png"/>
          <p:cNvPicPr>
            <a:picLocks noChangeAspect="1"/>
          </p:cNvPicPr>
          <p:nvPr/>
        </p:nvPicPr>
        <p:blipFill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lum contrast="74000"/>
          </a:blip>
          <a:stretch>
            <a:fillRect/>
          </a:stretch>
        </p:blipFill>
        <p:spPr bwMode="auto">
          <a:xfrm>
            <a:off x="7747567" y="-26988"/>
            <a:ext cx="1137103" cy="121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مستطيل 2"/>
          <p:cNvSpPr>
            <a:spLocks noChangeArrowheads="1"/>
          </p:cNvSpPr>
          <p:nvPr/>
        </p:nvSpPr>
        <p:spPr bwMode="auto">
          <a:xfrm>
            <a:off x="7046590" y="35316"/>
            <a:ext cx="2493962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6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alibri" pitchFamily="34" charset="0"/>
                <a:cs typeface="+mn-cs"/>
              </a:rPr>
              <a:t>3</a:t>
            </a:r>
            <a:endParaRPr lang="en-US" sz="66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Calibri" pitchFamily="34" charset="0"/>
              <a:cs typeface="+mn-cs"/>
            </a:endParaRPr>
          </a:p>
        </p:txBody>
      </p:sp>
    </p:spTree>
  </p:cSld>
  <p:clrMapOvr>
    <a:masterClrMapping/>
  </p:clrMapOvr>
  <p:transition>
    <p:wheel spokes="1"/>
    <p:sndAc>
      <p:stSnd>
        <p:snd r:embed="rId2" name="1121 - squeaky sho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0083 - أصوات طيور الدغل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0036 - جون مياه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lgcorner2.jp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1438" y="0"/>
            <a:ext cx="950118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مستطيل 4"/>
          <p:cNvSpPr>
            <a:spLocks noChangeArrowheads="1"/>
          </p:cNvSpPr>
          <p:nvPr/>
        </p:nvSpPr>
        <p:spPr bwMode="auto">
          <a:xfrm>
            <a:off x="838200" y="1009471"/>
            <a:ext cx="65389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r" rtl="1"/>
            <a:r>
              <a:rPr lang="ar-SA" sz="3600" b="1" dirty="0"/>
              <a:t>اكتب دراسة نقدية عن النص فيما يلي:</a:t>
            </a:r>
            <a:endParaRPr lang="en-US" sz="3600" dirty="0"/>
          </a:p>
        </p:txBody>
      </p:sp>
      <p:pic>
        <p:nvPicPr>
          <p:cNvPr id="2" name="صورة 1" descr="606871401781455276.png"/>
          <p:cNvPicPr>
            <a:picLocks noChangeAspect="1"/>
          </p:cNvPicPr>
          <p:nvPr/>
        </p:nvPicPr>
        <p:blipFill>
          <a:blip r:embed="rId8" cstate="print">
            <a:duotone>
              <a:schemeClr val="accent2">
                <a:shade val="45000"/>
                <a:satMod val="135000"/>
              </a:schemeClr>
              <a:prstClr val="white"/>
            </a:duotone>
            <a:lum contrast="74000"/>
          </a:blip>
          <a:stretch>
            <a:fillRect/>
          </a:stretch>
        </p:blipFill>
        <p:spPr bwMode="auto">
          <a:xfrm>
            <a:off x="7747567" y="-26988"/>
            <a:ext cx="1137103" cy="121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مستطيل 2"/>
          <p:cNvSpPr>
            <a:spLocks noChangeArrowheads="1"/>
          </p:cNvSpPr>
          <p:nvPr/>
        </p:nvSpPr>
        <p:spPr bwMode="auto">
          <a:xfrm>
            <a:off x="7046590" y="35316"/>
            <a:ext cx="2493962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6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alibri" pitchFamily="34" charset="0"/>
                <a:cs typeface="+mn-cs"/>
              </a:rPr>
              <a:t>4</a:t>
            </a:r>
            <a:endParaRPr lang="en-US" sz="66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Calibri" pitchFamily="34" charset="0"/>
              <a:cs typeface="+mn-cs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371600" y="3048000"/>
            <a:ext cx="667041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lvl="0" algn="r" rtl="1"/>
            <a:r>
              <a:rPr lang="ar-EG" sz="3600" b="1" dirty="0" err="1" smtClean="0">
                <a:solidFill>
                  <a:srgbClr val="000066"/>
                </a:solidFill>
              </a:rPr>
              <a:t>أ-</a:t>
            </a:r>
            <a:r>
              <a:rPr lang="ar-EG" sz="3600" b="1" dirty="0" smtClean="0">
                <a:solidFill>
                  <a:srgbClr val="000066"/>
                </a:solidFill>
              </a:rPr>
              <a:t> </a:t>
            </a:r>
            <a:r>
              <a:rPr lang="ar-SA" sz="3600" b="1" dirty="0" smtClean="0">
                <a:solidFill>
                  <a:srgbClr val="000066"/>
                </a:solidFill>
              </a:rPr>
              <a:t>نقد </a:t>
            </a:r>
            <a:r>
              <a:rPr lang="ar-SA" sz="3600" b="1" dirty="0" err="1">
                <a:solidFill>
                  <a:srgbClr val="000066"/>
                </a:solidFill>
              </a:rPr>
              <a:t>العاطفة: </a:t>
            </a:r>
            <a:r>
              <a:rPr lang="ar-SA" sz="1100" dirty="0" err="1" smtClean="0">
                <a:solidFill>
                  <a:srgbClr val="000066"/>
                </a:solidFill>
              </a:rPr>
              <a:t>..............................</a:t>
            </a:r>
            <a:r>
              <a:rPr lang="ar-EG" sz="1100" dirty="0" err="1" smtClean="0">
                <a:solidFill>
                  <a:srgbClr val="000066"/>
                </a:solidFill>
              </a:rPr>
              <a:t>......</a:t>
            </a:r>
            <a:r>
              <a:rPr lang="ar-SA" sz="1100" dirty="0" smtClean="0">
                <a:solidFill>
                  <a:srgbClr val="000066"/>
                </a:solidFill>
              </a:rPr>
              <a:t>.........................................................................</a:t>
            </a:r>
            <a:endParaRPr lang="en-US" sz="1100" dirty="0">
              <a:solidFill>
                <a:srgbClr val="000066"/>
              </a:solidFill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066800" y="3962400"/>
            <a:ext cx="70104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rtl="1"/>
            <a:r>
              <a:rPr lang="ar-SA" sz="3200" b="1" dirty="0" smtClean="0">
                <a:solidFill>
                  <a:srgbClr val="C00000"/>
                </a:solidFill>
              </a:rPr>
              <a:t>تسيطر على المشاعر عاطفة حب الحياة والطبيعة وكذلك الإعجاب من حال الحمام وحال الأنام وهي عاطفة فردية تفاؤلية صادقة وتبدو قوة العاطفة في جمال الأسلوب وإيقاعه الجميل كما كان لها </a:t>
            </a:r>
            <a:r>
              <a:rPr lang="ar-SA" sz="3200" b="1" dirty="0" err="1" smtClean="0">
                <a:solidFill>
                  <a:srgbClr val="C00000"/>
                </a:solidFill>
              </a:rPr>
              <a:t>أثرها.</a:t>
            </a:r>
            <a:r>
              <a:rPr lang="ar-SA" sz="3200" b="1" dirty="0" smtClean="0">
                <a:solidFill>
                  <a:srgbClr val="C00000"/>
                </a:solidFill>
              </a:rPr>
              <a:t> </a:t>
            </a:r>
            <a:endParaRPr lang="en-US" sz="32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wheel spokes="1"/>
    <p:sndAc>
      <p:stSnd>
        <p:snd r:embed="rId2" name="1121 - squeaky sho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0083 - أصوات طيور الدغل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0036 - جون مياه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lgcorner2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438" y="0"/>
            <a:ext cx="950118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مستطيل 4"/>
          <p:cNvSpPr>
            <a:spLocks noChangeArrowheads="1"/>
          </p:cNvSpPr>
          <p:nvPr/>
        </p:nvSpPr>
        <p:spPr bwMode="auto">
          <a:xfrm>
            <a:off x="838200" y="1009471"/>
            <a:ext cx="65389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r" rtl="1"/>
            <a:r>
              <a:rPr lang="ar-SA" sz="3600" b="1" dirty="0"/>
              <a:t>اكتب دراسة نقدية عن النص فيما يلي:</a:t>
            </a:r>
            <a:endParaRPr lang="en-US" sz="3600" dirty="0"/>
          </a:p>
        </p:txBody>
      </p:sp>
      <p:pic>
        <p:nvPicPr>
          <p:cNvPr id="2" name="صورة 1" descr="606871401781455276.png"/>
          <p:cNvPicPr>
            <a:picLocks noChangeAspect="1"/>
          </p:cNvPicPr>
          <p:nvPr/>
        </p:nvPicPr>
        <p:blipFill>
          <a:blip r:embed="rId6" cstate="print">
            <a:duotone>
              <a:schemeClr val="accent2">
                <a:shade val="45000"/>
                <a:satMod val="135000"/>
              </a:schemeClr>
              <a:prstClr val="white"/>
            </a:duotone>
            <a:lum contrast="74000"/>
          </a:blip>
          <a:stretch>
            <a:fillRect/>
          </a:stretch>
        </p:blipFill>
        <p:spPr bwMode="auto">
          <a:xfrm>
            <a:off x="7747567" y="-26988"/>
            <a:ext cx="1137103" cy="121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مستطيل 2"/>
          <p:cNvSpPr>
            <a:spLocks noChangeArrowheads="1"/>
          </p:cNvSpPr>
          <p:nvPr/>
        </p:nvSpPr>
        <p:spPr bwMode="auto">
          <a:xfrm>
            <a:off x="7046590" y="35316"/>
            <a:ext cx="2493962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6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alibri" pitchFamily="34" charset="0"/>
                <a:cs typeface="+mn-cs"/>
              </a:rPr>
              <a:t>4</a:t>
            </a:r>
            <a:endParaRPr lang="en-US" sz="66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Calibri" pitchFamily="34" charset="0"/>
              <a:cs typeface="+mn-cs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345952" y="3048000"/>
            <a:ext cx="669606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lvl="0" algn="r" rtl="1"/>
            <a:r>
              <a:rPr lang="ar-EG" sz="3600" b="1" dirty="0" err="1" smtClean="0">
                <a:solidFill>
                  <a:srgbClr val="000066"/>
                </a:solidFill>
              </a:rPr>
              <a:t>ب-</a:t>
            </a:r>
            <a:r>
              <a:rPr lang="ar-EG" sz="3600" b="1" dirty="0" smtClean="0">
                <a:solidFill>
                  <a:srgbClr val="000066"/>
                </a:solidFill>
              </a:rPr>
              <a:t> </a:t>
            </a:r>
            <a:r>
              <a:rPr lang="ar-SA" sz="3600" b="1" dirty="0">
                <a:solidFill>
                  <a:srgbClr val="000066"/>
                </a:solidFill>
              </a:rPr>
              <a:t>نقد </a:t>
            </a:r>
            <a:r>
              <a:rPr lang="ar-SA" sz="3600" b="1" dirty="0" err="1">
                <a:solidFill>
                  <a:srgbClr val="000066"/>
                </a:solidFill>
              </a:rPr>
              <a:t>الخيال: </a:t>
            </a:r>
            <a:r>
              <a:rPr lang="ar-SA" sz="1100" dirty="0" err="1" smtClean="0">
                <a:solidFill>
                  <a:srgbClr val="000066"/>
                </a:solidFill>
              </a:rPr>
              <a:t>..............................</a:t>
            </a:r>
            <a:r>
              <a:rPr lang="ar-EG" sz="1100" dirty="0" err="1" smtClean="0">
                <a:solidFill>
                  <a:srgbClr val="000066"/>
                </a:solidFill>
              </a:rPr>
              <a:t>......</a:t>
            </a:r>
            <a:r>
              <a:rPr lang="ar-SA" sz="1100" dirty="0" smtClean="0">
                <a:solidFill>
                  <a:srgbClr val="000066"/>
                </a:solidFill>
              </a:rPr>
              <a:t>.........................................................................</a:t>
            </a:r>
            <a:endParaRPr lang="en-US" sz="1100" dirty="0">
              <a:solidFill>
                <a:srgbClr val="000066"/>
              </a:solidFill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371600" y="3886200"/>
            <a:ext cx="64008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rtl="1"/>
            <a:r>
              <a:rPr lang="ar-SA" sz="3200" b="1" dirty="0" smtClean="0">
                <a:solidFill>
                  <a:srgbClr val="C00000"/>
                </a:solidFill>
              </a:rPr>
              <a:t>جمال الخيال لابد أن يكون صحيحاً خالياً من الغرابة بعيداً عن التكلف والصنعة وفي النفس رفض الصور الخيالية ساعدت إبراز المعنى وتصويره مثل يد </a:t>
            </a:r>
            <a:r>
              <a:rPr lang="ar-SA" sz="3200" b="1" dirty="0" err="1" smtClean="0">
                <a:solidFill>
                  <a:srgbClr val="C00000"/>
                </a:solidFill>
              </a:rPr>
              <a:t>الردى </a:t>
            </a:r>
            <a:r>
              <a:rPr lang="ar-SA" sz="3200" b="1" dirty="0" smtClean="0">
                <a:solidFill>
                  <a:srgbClr val="C00000"/>
                </a:solidFill>
              </a:rPr>
              <a:t>– نسجت أخلاقي.</a:t>
            </a:r>
            <a:endParaRPr lang="en-US" sz="32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wheel spokes="1"/>
    <p:sndAc>
      <p:stSnd>
        <p:snd r:embed="rId2" name="1121 - squeaky sho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0036 - جون مياه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1095597730629615321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6013" y="1773238"/>
            <a:ext cx="7127875" cy="324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مستطيل 2"/>
          <p:cNvSpPr>
            <a:spLocks noChangeArrowheads="1"/>
          </p:cNvSpPr>
          <p:nvPr/>
        </p:nvSpPr>
        <p:spPr bwMode="auto">
          <a:xfrm>
            <a:off x="2411760" y="2825060"/>
            <a:ext cx="4169731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rtl="1"/>
            <a:r>
              <a:rPr lang="ar-EG" sz="66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التطبيق النقدي</a:t>
            </a:r>
            <a:endParaRPr lang="en-US" sz="66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>
    <p:wheel spokes="1"/>
    <p:sndAc>
      <p:stSnd>
        <p:snd r:embed="rId2" name="1121 - squeaky sho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99 - barrup sou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99 - barrup sou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1095597730629615321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14400" y="2057400"/>
            <a:ext cx="74676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مستطيل 2"/>
          <p:cNvSpPr>
            <a:spLocks noChangeArrowheads="1"/>
          </p:cNvSpPr>
          <p:nvPr/>
        </p:nvSpPr>
        <p:spPr bwMode="auto">
          <a:xfrm>
            <a:off x="2895600" y="2590800"/>
            <a:ext cx="4172937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600" b="1" dirty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00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ar-EG" sz="6600" b="1" dirty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00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الدرس الثاني </a:t>
            </a:r>
            <a:endParaRPr lang="en-US" sz="66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0066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>
    <p:wheel spokes="1"/>
    <p:sndAc>
      <p:stSnd>
        <p:snd r:embed="rId2" name="1121 - squeaky sho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00138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533400" y="838200"/>
            <a:ext cx="7848600" cy="56414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مربع نص 4"/>
          <p:cNvSpPr txBox="1">
            <a:spLocks noChangeArrowheads="1"/>
          </p:cNvSpPr>
          <p:nvPr/>
        </p:nvSpPr>
        <p:spPr bwMode="auto">
          <a:xfrm>
            <a:off x="1600200" y="1828800"/>
            <a:ext cx="59436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6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00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التطبيق النقدي على الشعر: 2- نصّ غير </a:t>
            </a:r>
            <a:r>
              <a:rPr lang="ar-EG" sz="6000" b="1" dirty="0" err="1">
                <a:ln w="12700">
                  <a:solidFill>
                    <a:schemeClr val="tx1"/>
                  </a:solidFill>
                  <a:prstDash val="solid"/>
                </a:ln>
                <a:solidFill>
                  <a:srgbClr val="00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محلّل </a:t>
            </a:r>
            <a:r>
              <a:rPr lang="ar-EG" sz="6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00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(أنت الحياة لإيليا أبو ماضي</a:t>
            </a:r>
            <a:r>
              <a:rPr lang="ar-EG" sz="6000" b="1" dirty="0" err="1">
                <a:ln w="12700">
                  <a:solidFill>
                    <a:schemeClr val="tx1"/>
                  </a:solidFill>
                  <a:prstDash val="solid"/>
                </a:ln>
                <a:solidFill>
                  <a:srgbClr val="00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)</a:t>
            </a:r>
            <a:endParaRPr lang="en-US" sz="6000" b="1" dirty="0">
              <a:ln w="12700">
                <a:solidFill>
                  <a:schemeClr val="tx1"/>
                </a:solidFill>
                <a:prstDash val="solid"/>
              </a:ln>
              <a:solidFill>
                <a:srgbClr val="00FF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>
    <p:wheel spokes="1"/>
    <p:sndAc>
      <p:stSnd>
        <p:snd r:embed="rId2" name="1121 - squeaky sho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5"/>
          <p:cNvGrpSpPr>
            <a:grpSpLocks/>
          </p:cNvGrpSpPr>
          <p:nvPr/>
        </p:nvGrpSpPr>
        <p:grpSpPr bwMode="auto">
          <a:xfrm>
            <a:off x="103187" y="571500"/>
            <a:ext cx="8964613" cy="5643563"/>
            <a:chOff x="971600" y="1310240"/>
            <a:chExt cx="7056784" cy="4363592"/>
          </a:xfrm>
        </p:grpSpPr>
        <p:sp>
          <p:nvSpPr>
            <p:cNvPr id="3" name="مخطط انسيابي: محطة طرفية 2"/>
            <p:cNvSpPr/>
            <p:nvPr/>
          </p:nvSpPr>
          <p:spPr>
            <a:xfrm>
              <a:off x="1259632" y="1539903"/>
              <a:ext cx="6408712" cy="4133929"/>
            </a:xfrm>
            <a:prstGeom prst="flowChartTerminator">
              <a:avLst/>
            </a:prstGeom>
            <a:gradFill flip="none" rotWithShape="1">
              <a:gsLst>
                <a:gs pos="0">
                  <a:srgbClr val="000082"/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lin ang="5400000" scaled="0"/>
              <a:tileRect/>
            </a:gradFill>
            <a:ln>
              <a:solidFill>
                <a:srgbClr val="00B050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ar-EG"/>
            </a:p>
          </p:txBody>
        </p:sp>
        <p:sp>
          <p:nvSpPr>
            <p:cNvPr id="4" name="مخطط انسيابي: بيانات مخزّنة 3"/>
            <p:cNvSpPr/>
            <p:nvPr/>
          </p:nvSpPr>
          <p:spPr>
            <a:xfrm rot="16200000">
              <a:off x="2450212" y="-168372"/>
              <a:ext cx="4099560" cy="7056784"/>
            </a:xfrm>
            <a:prstGeom prst="flowChartOnlineStorage">
              <a:avLst/>
            </a:prstGeom>
            <a:solidFill>
              <a:schemeClr val="bg1"/>
            </a:solidFill>
            <a:ln>
              <a:gradFill>
                <a:gsLst>
                  <a:gs pos="0">
                    <a:srgbClr val="825600"/>
                  </a:gs>
                  <a:gs pos="13000">
                    <a:srgbClr val="FFA800"/>
                  </a:gs>
                  <a:gs pos="28000">
                    <a:srgbClr val="825600"/>
                  </a:gs>
                  <a:gs pos="42999">
                    <a:srgbClr val="FFA800"/>
                  </a:gs>
                  <a:gs pos="58000">
                    <a:srgbClr val="825600"/>
                  </a:gs>
                  <a:gs pos="72000">
                    <a:srgbClr val="FFA800"/>
                  </a:gs>
                  <a:gs pos="87000">
                    <a:srgbClr val="825600"/>
                  </a:gs>
                  <a:gs pos="100000">
                    <a:srgbClr val="FFA800"/>
                  </a:gs>
                </a:gsLst>
                <a:lin ang="5400000" scaled="0"/>
              </a:gra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ar-EG"/>
            </a:p>
          </p:txBody>
        </p:sp>
      </p:grp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2209800"/>
            <a:ext cx="89916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r" rtl="1"/>
            <a:r>
              <a:rPr lang="ar-EG" sz="3200" b="1" dirty="0"/>
              <a:t>لَيستْ </a:t>
            </a:r>
            <a:r>
              <a:rPr lang="ar-EG" sz="3200" b="1" dirty="0" smtClean="0"/>
              <a:t>حَيـاتُكَ غيـرَ مـا صـوَّرتَهـا</a:t>
            </a:r>
            <a:r>
              <a:rPr lang="ar-EG" sz="3200" b="1" dirty="0"/>
              <a:t>	أنتَ </a:t>
            </a:r>
            <a:r>
              <a:rPr lang="ar-EG" sz="3200" b="1" dirty="0" smtClean="0"/>
              <a:t>الحَيـاةُ بصَـمْتِها ومَقَالِـها</a:t>
            </a:r>
            <a:endParaRPr lang="en-US" sz="3200" dirty="0"/>
          </a:p>
          <a:p>
            <a:pPr algn="r" rtl="1"/>
            <a:r>
              <a:rPr lang="ar-EG" sz="3200" b="1" dirty="0"/>
              <a:t>ولَقَدْ نظرتُ إلى الحَمائِم في </a:t>
            </a:r>
            <a:r>
              <a:rPr lang="ar-EG" sz="3200" b="1" dirty="0" smtClean="0"/>
              <a:t>الرُّبا</a:t>
            </a:r>
            <a:r>
              <a:rPr lang="ar-EG" sz="3200" b="1" dirty="0"/>
              <a:t>	فعَجِبْتُ مِن حالِ الأَنامِ وحالِها</a:t>
            </a:r>
            <a:endParaRPr lang="en-US" sz="3200" dirty="0"/>
          </a:p>
          <a:p>
            <a:pPr algn="r" rtl="1"/>
            <a:r>
              <a:rPr lang="ar-EG" sz="3200" b="1" dirty="0"/>
              <a:t>تشدُو </a:t>
            </a:r>
            <a:r>
              <a:rPr lang="ar-EG" sz="3200" b="1" dirty="0" smtClean="0"/>
              <a:t>وصـائدُها يَمـدُّ لهـا الـرَّدى</a:t>
            </a:r>
            <a:r>
              <a:rPr lang="ar-EG" sz="3200" b="1" dirty="0"/>
              <a:t>	فأعْجَبْ لمُحسِنةٍ إلى </a:t>
            </a:r>
            <a:r>
              <a:rPr lang="ar-EG" sz="3200" b="1" dirty="0" err="1"/>
              <a:t>مُغتالِها!</a:t>
            </a:r>
            <a:endParaRPr lang="en-US" sz="3200" dirty="0"/>
          </a:p>
          <a:p>
            <a:pPr algn="r" rtl="1"/>
            <a:r>
              <a:rPr lang="ar-EG" sz="3200" b="1" dirty="0" smtClean="0"/>
              <a:t>فَـغبـَطْتُهـا فـي أمْـنِـها وسَلامِـهـا</a:t>
            </a:r>
            <a:r>
              <a:rPr lang="ar-EG" sz="3200" b="1" dirty="0"/>
              <a:t>	</a:t>
            </a:r>
            <a:r>
              <a:rPr lang="ar-EG" sz="3200" b="1" dirty="0" smtClean="0"/>
              <a:t>وودِدْتُ </a:t>
            </a:r>
            <a:r>
              <a:rPr lang="ar-EG" sz="3200" b="1" dirty="0"/>
              <a:t>لَو أُعْطِيتُ راحةَ بالِها</a:t>
            </a:r>
            <a:endParaRPr lang="en-US" sz="3200" dirty="0"/>
          </a:p>
          <a:p>
            <a:pPr algn="r" rtl="1"/>
            <a:r>
              <a:rPr lang="ar-EG" sz="3200" b="1" dirty="0" smtClean="0"/>
              <a:t>وجَـعـلتُ مَذْهَبـها </a:t>
            </a:r>
            <a:r>
              <a:rPr lang="ar-EG" sz="3200" b="1" dirty="0"/>
              <a:t>لِنْفسِي </a:t>
            </a:r>
            <a:r>
              <a:rPr lang="ar-EG" sz="3200" b="1" dirty="0" smtClean="0"/>
              <a:t>مَـذْهَبـاً</a:t>
            </a:r>
            <a:r>
              <a:rPr lang="ar-EG" sz="3200" b="1" dirty="0"/>
              <a:t>	</a:t>
            </a:r>
            <a:r>
              <a:rPr lang="ar-EG" sz="3200" b="1" dirty="0" smtClean="0"/>
              <a:t>ونَسَجْتُ </a:t>
            </a:r>
            <a:r>
              <a:rPr lang="ar-EG" sz="3200" b="1" dirty="0"/>
              <a:t>أخْلاقي عَلى مِنْوالِها</a:t>
            </a:r>
            <a:endParaRPr lang="en-US" sz="3200" dirty="0"/>
          </a:p>
        </p:txBody>
      </p:sp>
    </p:spTree>
  </p:cSld>
  <p:clrMapOvr>
    <a:masterClrMapping/>
  </p:clrMapOvr>
  <p:transition>
    <p:wheel spokes="1"/>
    <p:sndAc>
      <p:stSnd>
        <p:snd r:embed="rId2" name="1121 - squeaky sho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p_restu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p_restu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p_restu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p_restu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p_restu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p_restu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5"/>
          <p:cNvGrpSpPr>
            <a:grpSpLocks/>
          </p:cNvGrpSpPr>
          <p:nvPr/>
        </p:nvGrpSpPr>
        <p:grpSpPr bwMode="auto">
          <a:xfrm>
            <a:off x="103187" y="571500"/>
            <a:ext cx="8964613" cy="5643563"/>
            <a:chOff x="971600" y="1310240"/>
            <a:chExt cx="7056784" cy="4363592"/>
          </a:xfrm>
        </p:grpSpPr>
        <p:sp>
          <p:nvSpPr>
            <p:cNvPr id="3" name="مخطط انسيابي: محطة طرفية 2"/>
            <p:cNvSpPr/>
            <p:nvPr/>
          </p:nvSpPr>
          <p:spPr>
            <a:xfrm>
              <a:off x="1259632" y="1539903"/>
              <a:ext cx="6408712" cy="4133929"/>
            </a:xfrm>
            <a:prstGeom prst="flowChartTerminator">
              <a:avLst/>
            </a:prstGeom>
            <a:gradFill flip="none" rotWithShape="1">
              <a:gsLst>
                <a:gs pos="0">
                  <a:srgbClr val="000082"/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lin ang="5400000" scaled="0"/>
              <a:tileRect/>
            </a:gradFill>
            <a:ln>
              <a:solidFill>
                <a:srgbClr val="00B050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ar-EG"/>
            </a:p>
          </p:txBody>
        </p:sp>
        <p:sp>
          <p:nvSpPr>
            <p:cNvPr id="4" name="مخطط انسيابي: بيانات مخزّنة 3"/>
            <p:cNvSpPr/>
            <p:nvPr/>
          </p:nvSpPr>
          <p:spPr>
            <a:xfrm rot="16200000">
              <a:off x="2450212" y="-168372"/>
              <a:ext cx="4099560" cy="7056784"/>
            </a:xfrm>
            <a:prstGeom prst="flowChartOnlineStorage">
              <a:avLst/>
            </a:prstGeom>
            <a:solidFill>
              <a:schemeClr val="bg1"/>
            </a:solidFill>
            <a:ln>
              <a:gradFill>
                <a:gsLst>
                  <a:gs pos="0">
                    <a:srgbClr val="825600"/>
                  </a:gs>
                  <a:gs pos="13000">
                    <a:srgbClr val="FFA800"/>
                  </a:gs>
                  <a:gs pos="28000">
                    <a:srgbClr val="825600"/>
                  </a:gs>
                  <a:gs pos="42999">
                    <a:srgbClr val="FFA800"/>
                  </a:gs>
                  <a:gs pos="58000">
                    <a:srgbClr val="825600"/>
                  </a:gs>
                  <a:gs pos="72000">
                    <a:srgbClr val="FFA800"/>
                  </a:gs>
                  <a:gs pos="87000">
                    <a:srgbClr val="825600"/>
                  </a:gs>
                  <a:gs pos="100000">
                    <a:srgbClr val="FFA800"/>
                  </a:gs>
                </a:gsLst>
                <a:lin ang="5400000" scaled="0"/>
              </a:gra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ar-EG"/>
            </a:p>
          </p:txBody>
        </p:sp>
      </p:grp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28600" y="2227421"/>
            <a:ext cx="86868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r" rtl="1"/>
            <a:r>
              <a:rPr lang="ar-EG" sz="3200" b="1" dirty="0"/>
              <a:t>منْ لَجَّ في ضَيْمي تَرَكْتُ </a:t>
            </a:r>
            <a:r>
              <a:rPr lang="ar-EG" sz="3200" b="1" dirty="0" smtClean="0"/>
              <a:t>سماءَهُ</a:t>
            </a:r>
            <a:r>
              <a:rPr lang="ar-EG" sz="3200" b="1" dirty="0"/>
              <a:t>	تَبِكي عَلَيَّ بَشَمْسِهَا وهِلالها</a:t>
            </a:r>
            <a:r>
              <a:rPr lang="ar-SA" sz="3200" baseline="30000" dirty="0" err="1" smtClean="0"/>
              <a:t>(</a:t>
            </a:r>
            <a:r>
              <a:rPr lang="ar-EG" sz="3200" baseline="30000" dirty="0" smtClean="0"/>
              <a:t>1</a:t>
            </a:r>
            <a:r>
              <a:rPr lang="ar-SA" sz="3200" baseline="30000" dirty="0" err="1" smtClean="0"/>
              <a:t>)</a:t>
            </a:r>
            <a:endParaRPr lang="en-US" sz="3200" dirty="0"/>
          </a:p>
          <a:p>
            <a:pPr algn="r" rtl="1"/>
            <a:r>
              <a:rPr lang="ar-EG" sz="3200" b="1" dirty="0"/>
              <a:t>وهَجَرتُ روضَتَه فأصبحَ </a:t>
            </a:r>
            <a:r>
              <a:rPr lang="ar-EG" sz="3200" b="1" dirty="0" smtClean="0"/>
              <a:t>وَرْدُهَا</a:t>
            </a:r>
            <a:r>
              <a:rPr lang="ar-EG" sz="3200" b="1" dirty="0"/>
              <a:t>	</a:t>
            </a:r>
            <a:r>
              <a:rPr lang="ar-EG" sz="3200" b="1" dirty="0" smtClean="0"/>
              <a:t>لليـأس كـالأشْواكِ </a:t>
            </a:r>
            <a:r>
              <a:rPr lang="ar-EG" sz="3200" b="1" dirty="0"/>
              <a:t>في </a:t>
            </a:r>
            <a:r>
              <a:rPr lang="ar-EG" sz="3200" b="1" dirty="0" smtClean="0"/>
              <a:t>أدْغالِهـا</a:t>
            </a:r>
            <a:endParaRPr lang="en-US" sz="3200" dirty="0"/>
          </a:p>
          <a:p>
            <a:pPr algn="r" rtl="1"/>
            <a:r>
              <a:rPr lang="ar-EG" sz="3200" b="1" dirty="0"/>
              <a:t>وزَجَرْتُ نَفْسِي أنْ </a:t>
            </a:r>
            <a:r>
              <a:rPr lang="ar-EG" sz="3200" b="1" dirty="0" smtClean="0"/>
              <a:t>تـميلَ كنفسِهِ</a:t>
            </a:r>
            <a:r>
              <a:rPr lang="ar-EG" sz="3200" b="1" dirty="0"/>
              <a:t>	</a:t>
            </a:r>
            <a:r>
              <a:rPr lang="ar-EG" sz="3200" b="1" dirty="0" smtClean="0"/>
              <a:t>عَـن كَـوثَرِ الدُّنَيـا </a:t>
            </a:r>
            <a:r>
              <a:rPr lang="ar-EG" sz="3200" b="1" dirty="0"/>
              <a:t>إلى </a:t>
            </a:r>
            <a:r>
              <a:rPr lang="ar-EG" sz="3200" b="1" dirty="0" smtClean="0"/>
              <a:t>أوحـالِها</a:t>
            </a:r>
            <a:endParaRPr lang="en-US" sz="3200" dirty="0"/>
          </a:p>
          <a:p>
            <a:pPr algn="r" rtl="1"/>
            <a:r>
              <a:rPr lang="ar-EG" sz="3200" b="1" dirty="0"/>
              <a:t>نِسْيانُك </a:t>
            </a:r>
            <a:r>
              <a:rPr lang="ar-EG" sz="3200" b="1" dirty="0" smtClean="0"/>
              <a:t>الجـاني </a:t>
            </a:r>
            <a:r>
              <a:rPr lang="ar-EG" sz="3200" b="1" dirty="0"/>
              <a:t>المُسِيَء </a:t>
            </a:r>
            <a:r>
              <a:rPr lang="ar-EG" sz="3200" b="1" dirty="0" smtClean="0"/>
              <a:t>فَضِيلَةٌ</a:t>
            </a:r>
            <a:r>
              <a:rPr lang="ar-EG" sz="3200" b="1" dirty="0"/>
              <a:t>	</a:t>
            </a:r>
            <a:r>
              <a:rPr lang="ar-EG" sz="3200" b="1" dirty="0" smtClean="0"/>
              <a:t>وخُـمُودُ نـارٍ جَـدَّ فـي إشـعالِها</a:t>
            </a:r>
            <a:endParaRPr lang="en-US" sz="3200" dirty="0"/>
          </a:p>
          <a:p>
            <a:pPr algn="r" rtl="1"/>
            <a:r>
              <a:rPr lang="ar-EG" sz="3200" b="1" dirty="0" smtClean="0"/>
              <a:t>فـاربَأ بنفـسِكَ والحَـيـاةُ قصـيرةٌ     أنْ </a:t>
            </a:r>
            <a:r>
              <a:rPr lang="ar-EG" sz="3200" b="1" dirty="0"/>
              <a:t>تجعَلَ </a:t>
            </a:r>
            <a:r>
              <a:rPr lang="ar-EG" sz="3200" b="1" dirty="0" err="1"/>
              <a:t>الأضْغَانَ</a:t>
            </a:r>
            <a:r>
              <a:rPr lang="ar-EG" sz="3200" b="1" dirty="0"/>
              <a:t> مِنْ </a:t>
            </a:r>
            <a:r>
              <a:rPr lang="ar-EG" sz="3200" b="1" dirty="0" smtClean="0"/>
              <a:t>أحْمالِها</a:t>
            </a:r>
            <a:endParaRPr lang="en-US" sz="3200" dirty="0"/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533400" y="6137920"/>
            <a:ext cx="8312721" cy="720080"/>
          </a:xfrm>
          <a:prstGeom prst="roundRect">
            <a:avLst/>
          </a:prstGeom>
          <a:solidFill>
            <a:srgbClr val="0000FF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219200" y="6285439"/>
            <a:ext cx="75544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rtl="1"/>
            <a:r>
              <a:rPr lang="ar-EG" sz="2400" b="1" dirty="0" smtClean="0">
                <a:solidFill>
                  <a:schemeClr val="bg1"/>
                </a:solidFill>
              </a:rPr>
              <a:t>1- لَج: </a:t>
            </a:r>
            <a:r>
              <a:rPr lang="ar-EG" sz="2400" b="1" dirty="0" err="1" smtClean="0">
                <a:solidFill>
                  <a:schemeClr val="bg1"/>
                </a:solidFill>
              </a:rPr>
              <a:t>تمادى.</a:t>
            </a:r>
            <a:r>
              <a:rPr lang="ar-EG" sz="2400" b="1" dirty="0" smtClean="0">
                <a:solidFill>
                  <a:schemeClr val="bg1"/>
                </a:solidFill>
              </a:rPr>
              <a:t>			ضيمي: ظلمي وانتقاصي.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heel spokes="1"/>
    <p:sndAc>
      <p:stSnd>
        <p:snd r:embed="rId2" name="1121 - squeaky sho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p_restu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p_restu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p_restu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p_restu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p_restu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0308 - chimes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0308 - chimes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bldLvl="2"/>
      <p:bldP spid="6" grpId="0" animBg="1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33.gif"/>
          <p:cNvPicPr>
            <a:picLocks noChangeAspect="1"/>
          </p:cNvPicPr>
          <p:nvPr/>
        </p:nvPicPr>
        <p:blipFill>
          <a:blip r:embed="rId5" cstate="print">
            <a:duotone>
              <a:schemeClr val="accent5">
                <a:shade val="45000"/>
                <a:satMod val="135000"/>
              </a:schemeClr>
              <a:prstClr val="white"/>
            </a:duotone>
            <a:lum contrast="34000"/>
          </a:blip>
          <a:stretch>
            <a:fillRect/>
          </a:stretch>
        </p:blipFill>
        <p:spPr bwMode="auto">
          <a:xfrm>
            <a:off x="3429000" y="260350"/>
            <a:ext cx="5105400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908425" y="608856"/>
            <a:ext cx="401637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54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مهارات حياتية</a:t>
            </a:r>
            <a:endParaRPr lang="en-US" sz="5400" b="1" dirty="0">
              <a:ln w="12700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+mn-cs"/>
            </a:endParaRPr>
          </a:p>
        </p:txBody>
      </p:sp>
      <p:pic>
        <p:nvPicPr>
          <p:cNvPr id="4" name="صورة 3" descr="img_1355588198_390.pn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3400" y="2708275"/>
            <a:ext cx="8001000" cy="345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مستطيل 4"/>
          <p:cNvSpPr>
            <a:spLocks noChangeArrowheads="1"/>
          </p:cNvSpPr>
          <p:nvPr/>
        </p:nvSpPr>
        <p:spPr bwMode="auto">
          <a:xfrm>
            <a:off x="914400" y="3084255"/>
            <a:ext cx="71628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EG" sz="4000" b="1" dirty="0"/>
              <a:t>العفو عند المقدرة من صفات المتقن، حث عليه الله، ورغّب فيه، قال </a:t>
            </a:r>
            <a:r>
              <a:rPr lang="ar-EG" sz="4000" b="1" dirty="0" err="1"/>
              <a:t>تعالى: (</a:t>
            </a:r>
            <a:r>
              <a:rPr lang="ar-SA" sz="4000" b="1" dirty="0">
                <a:solidFill>
                  <a:srgbClr val="009A46"/>
                </a:solidFill>
              </a:rPr>
              <a:t>وَالْكَاظِمِينَ الْغَيْظَ وَالْعَافِينَ عَنْ النَّاسِ وَاللَّهُ يُحِبُّ </a:t>
            </a:r>
            <a:r>
              <a:rPr lang="ar-SA" sz="4000" b="1" dirty="0" err="1">
                <a:solidFill>
                  <a:srgbClr val="009A46"/>
                </a:solidFill>
              </a:rPr>
              <a:t>الْمُحْسِنِينَ </a:t>
            </a:r>
            <a:r>
              <a:rPr lang="ar-SA" sz="4000" b="1" dirty="0">
                <a:solidFill>
                  <a:srgbClr val="009A46"/>
                </a:solidFill>
              </a:rPr>
              <a:t>(134</a:t>
            </a:r>
            <a:r>
              <a:rPr lang="ar-SA" sz="4000" b="1" dirty="0" err="1">
                <a:solidFill>
                  <a:srgbClr val="009A46"/>
                </a:solidFill>
              </a:rPr>
              <a:t>)</a:t>
            </a:r>
            <a:r>
              <a:rPr lang="ar-SA" sz="4000" b="1" dirty="0"/>
              <a:t>) آل عمران.</a:t>
            </a:r>
            <a:endParaRPr lang="en-US" sz="4000" b="1" dirty="0"/>
          </a:p>
        </p:txBody>
      </p:sp>
    </p:spTree>
  </p:cSld>
  <p:clrMapOvr>
    <a:masterClrMapping/>
  </p:clrMapOvr>
  <p:transition>
    <p:wheel spokes="1"/>
    <p:sndAc>
      <p:stSnd>
        <p:snd r:embed="rId2" name="1121 - squeaky sho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1113 - squeak whistl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1113 - squeak whistl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img_1355587401_329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71600" y="1828801"/>
            <a:ext cx="67056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383287" y="2708920"/>
            <a:ext cx="478047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rtl="1"/>
            <a:r>
              <a:rPr lang="ar-SA" sz="8000" b="1" dirty="0">
                <a:solidFill>
                  <a:schemeClr val="bg1"/>
                </a:solidFill>
              </a:rPr>
              <a:t>نشاطات التعلّم</a:t>
            </a:r>
            <a:endParaRPr lang="en-US" sz="8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heel spokes="1"/>
    <p:sndAc>
      <p:stSnd>
        <p:snd r:embed="rId2" name="1121 - squeaky sho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ورق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ورقة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lgcorner2.jp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1438" y="0"/>
            <a:ext cx="950118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مستطيل 4"/>
          <p:cNvSpPr>
            <a:spLocks noChangeArrowheads="1"/>
          </p:cNvSpPr>
          <p:nvPr/>
        </p:nvSpPr>
        <p:spPr bwMode="auto">
          <a:xfrm>
            <a:off x="838200" y="1009471"/>
            <a:ext cx="653891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r" rtl="1"/>
            <a:r>
              <a:rPr lang="ar-SA" sz="3600" b="1" dirty="0"/>
              <a:t>للشاعر فلسفة في الحياة </a:t>
            </a:r>
            <a:r>
              <a:rPr lang="ar-SA" sz="3600" b="1" dirty="0" err="1"/>
              <a:t>استفادها</a:t>
            </a:r>
            <a:r>
              <a:rPr lang="ar-SA" sz="3600" b="1" dirty="0"/>
              <a:t> من نظره إلى حياة </a:t>
            </a:r>
            <a:r>
              <a:rPr lang="ar-SA" sz="3600" b="1" dirty="0" err="1"/>
              <a:t>الحمام.</a:t>
            </a:r>
            <a:r>
              <a:rPr lang="ar-SA" sz="3600" b="1" dirty="0"/>
              <a:t> ما هي؟</a:t>
            </a:r>
            <a:endParaRPr lang="en-US" sz="360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914400" y="3429000"/>
            <a:ext cx="7199312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rtl="1"/>
            <a:r>
              <a:rPr lang="ar-SA" sz="2800" b="1" dirty="0" smtClean="0">
                <a:solidFill>
                  <a:srgbClr val="C00000"/>
                </a:solidFill>
              </a:rPr>
              <a:t>الشاعر يحب الحياة وينبذ الخصام والخلاف ويجب الابتعاد عن الخصم ما الابتعاد أفضل من مواجهته والحياة عنده واقع على الإنسان أن يعيشه ويستمتع </a:t>
            </a:r>
            <a:r>
              <a:rPr lang="ar-SA" sz="2800" b="1" dirty="0" err="1" smtClean="0">
                <a:solidFill>
                  <a:srgbClr val="C00000"/>
                </a:solidFill>
              </a:rPr>
              <a:t>به</a:t>
            </a:r>
            <a:r>
              <a:rPr lang="ar-SA" sz="2800" b="1" dirty="0" smtClean="0">
                <a:solidFill>
                  <a:srgbClr val="C00000"/>
                </a:solidFill>
              </a:rPr>
              <a:t> وينبذ الشكوى والهموم والأحقاد مقابلة السيئة بالحسنة والإحسان لمن أساء </a:t>
            </a:r>
            <a:r>
              <a:rPr lang="ar-SA" sz="2800" b="1" dirty="0" err="1" smtClean="0">
                <a:solidFill>
                  <a:srgbClr val="C00000"/>
                </a:solidFill>
              </a:rPr>
              <a:t>إليه.</a:t>
            </a:r>
            <a:r>
              <a:rPr lang="ar-SA" sz="2800" b="1" dirty="0" smtClean="0">
                <a:solidFill>
                  <a:srgbClr val="C00000"/>
                </a:solidFill>
              </a:rPr>
              <a:t> </a:t>
            </a:r>
            <a:endParaRPr lang="en-US" sz="2800" dirty="0">
              <a:solidFill>
                <a:srgbClr val="C00000"/>
              </a:solidFill>
            </a:endParaRPr>
          </a:p>
        </p:txBody>
      </p:sp>
      <p:pic>
        <p:nvPicPr>
          <p:cNvPr id="2" name="صورة 1" descr="606871401781455276.png"/>
          <p:cNvPicPr>
            <a:picLocks noChangeAspect="1"/>
          </p:cNvPicPr>
          <p:nvPr/>
        </p:nvPicPr>
        <p:blipFill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lum contrast="74000"/>
          </a:blip>
          <a:stretch>
            <a:fillRect/>
          </a:stretch>
        </p:blipFill>
        <p:spPr bwMode="auto">
          <a:xfrm>
            <a:off x="7747567" y="-26988"/>
            <a:ext cx="1137103" cy="121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مستطيل 2"/>
          <p:cNvSpPr>
            <a:spLocks noChangeArrowheads="1"/>
          </p:cNvSpPr>
          <p:nvPr/>
        </p:nvSpPr>
        <p:spPr bwMode="auto">
          <a:xfrm>
            <a:off x="7046590" y="35316"/>
            <a:ext cx="2493962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6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alibri" pitchFamily="34" charset="0"/>
                <a:cs typeface="+mn-cs"/>
              </a:rPr>
              <a:t>1</a:t>
            </a:r>
            <a:endParaRPr lang="en-US" sz="66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Calibri" pitchFamily="34" charset="0"/>
              <a:cs typeface="+mn-cs"/>
            </a:endParaRPr>
          </a:p>
        </p:txBody>
      </p:sp>
    </p:spTree>
  </p:cSld>
  <p:clrMapOvr>
    <a:masterClrMapping/>
  </p:clrMapOvr>
  <p:transition>
    <p:wheel spokes="1"/>
    <p:sndAc>
      <p:stSnd>
        <p:snd r:embed="rId2" name="1121 - squeaky sho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0083 - أصوات طيور الدغل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8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0083 - أصوات طيور الدغل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0036 - جون مياه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321</Words>
  <Application>Microsoft Office PowerPoint</Application>
  <PresentationFormat>عرض على الشاشة (3:4)‏</PresentationFormat>
  <Paragraphs>37</Paragraphs>
  <Slides>13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4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البلاغة والنقد 2 - المستوي الخامس النظام الفصلي للتعليم الثانوي المسار الأدبي ومدارس تحفيظ القرآن الكريم - كتاب الطالب - الوحدة الرابعة</dc:title>
  <dc:subject>2- الدرس الثاني - التطبيق النقدي على الشعر: 2- نصّ غير محلّل (أنت الحياة لإيليا أبو ماضي)</dc:subject>
  <dc:creator>أ/بندر الحازمي</dc:creator>
  <cp:keywords>حقيبة انجاز المعلم والمعلمة</cp:keywords>
  <cp:lastModifiedBy>hzm.man.14</cp:lastModifiedBy>
  <cp:revision>73</cp:revision>
  <dcterms:created xsi:type="dcterms:W3CDTF">2016-01-07T07:41:30Z</dcterms:created>
  <dcterms:modified xsi:type="dcterms:W3CDTF">2016-09-26T21:13:09Z</dcterms:modified>
</cp:coreProperties>
</file>