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7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9" d="100"/>
          <a:sy n="49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05/25/1438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microsoft.com/office/2007/relationships/hdphoto" Target="../media/hdphoto2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microsoft.com/office/2007/relationships/hdphoto" Target="../media/hdphoto3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مقارنة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مخطط انسيابي: محطة طرفية 7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أستعد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1752600" y="844729"/>
            <a:ext cx="5181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أستعمل &gt; ، &lt; ، = في المقارنة بين عددين :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970" y="1485900"/>
            <a:ext cx="7228937" cy="471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23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14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ardrop 8"/>
          <p:cNvSpPr/>
          <p:nvPr/>
        </p:nvSpPr>
        <p:spPr>
          <a:xfrm>
            <a:off x="43699" y="448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25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06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8" grpId="0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457" y="1828801"/>
            <a:ext cx="7271657" cy="3233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مقارنة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12"/>
          <p:cNvSpPr txBox="1"/>
          <p:nvPr/>
        </p:nvSpPr>
        <p:spPr>
          <a:xfrm>
            <a:off x="6129334" y="3352800"/>
            <a:ext cx="50006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&gt;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0" name="مربع نص 13"/>
          <p:cNvSpPr txBox="1"/>
          <p:nvPr/>
        </p:nvSpPr>
        <p:spPr>
          <a:xfrm>
            <a:off x="2624134" y="3352800"/>
            <a:ext cx="50006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=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3" name="مربع نص 14"/>
          <p:cNvSpPr txBox="1"/>
          <p:nvPr/>
        </p:nvSpPr>
        <p:spPr>
          <a:xfrm>
            <a:off x="6142487" y="4267200"/>
            <a:ext cx="50006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&gt;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4" name="مربع نص 15"/>
          <p:cNvSpPr txBox="1"/>
          <p:nvPr/>
        </p:nvSpPr>
        <p:spPr>
          <a:xfrm>
            <a:off x="2624134" y="4267200"/>
            <a:ext cx="50006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&lt;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5" name="مخطط انسيابي: محطة طرفية 14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أتأكد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3" name="مجموعة 2"/>
          <p:cNvGrpSpPr/>
          <p:nvPr/>
        </p:nvGrpSpPr>
        <p:grpSpPr>
          <a:xfrm>
            <a:off x="914400" y="1295400"/>
            <a:ext cx="7391400" cy="461665"/>
            <a:chOff x="914400" y="1295400"/>
            <a:chExt cx="7391400" cy="461665"/>
          </a:xfrm>
        </p:grpSpPr>
        <p:sp>
          <p:nvSpPr>
            <p:cNvPr id="16" name="مربع نص 15"/>
            <p:cNvSpPr txBox="1"/>
            <p:nvPr/>
          </p:nvSpPr>
          <p:spPr>
            <a:xfrm>
              <a:off x="914400" y="1295400"/>
              <a:ext cx="739140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 smtClean="0">
                  <a:solidFill>
                    <a:srgbClr val="FF0000"/>
                  </a:solidFill>
                </a:rPr>
                <a:t>أقارن بين كل عددين ، وأكتب &gt; ، &lt; ، = في       . أستعمل     و  </a:t>
              </a:r>
            </a:p>
          </p:txBody>
        </p:sp>
        <p:sp>
          <p:nvSpPr>
            <p:cNvPr id="2" name="شكل بيضاوي 1"/>
            <p:cNvSpPr/>
            <p:nvPr/>
          </p:nvSpPr>
          <p:spPr>
            <a:xfrm>
              <a:off x="3352800" y="1295400"/>
              <a:ext cx="370114" cy="388257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17" name="مستطيل 16"/>
            <p:cNvSpPr/>
            <p:nvPr/>
          </p:nvSpPr>
          <p:spPr>
            <a:xfrm flipH="1" flipV="1">
              <a:off x="2133600" y="1485900"/>
              <a:ext cx="155714" cy="1143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grpSp>
          <p:nvGrpSpPr>
            <p:cNvPr id="18" name="مجموعة 17"/>
            <p:cNvGrpSpPr/>
            <p:nvPr/>
          </p:nvGrpSpPr>
          <p:grpSpPr>
            <a:xfrm rot="16200000">
              <a:off x="1356360" y="1203960"/>
              <a:ext cx="91440" cy="701040"/>
              <a:chOff x="7391400" y="2286001"/>
              <a:chExt cx="91440" cy="701040"/>
            </a:xfrm>
          </p:grpSpPr>
          <p:sp>
            <p:nvSpPr>
              <p:cNvPr id="19" name="مستطيل 18"/>
              <p:cNvSpPr/>
              <p:nvPr/>
            </p:nvSpPr>
            <p:spPr>
              <a:xfrm>
                <a:off x="7391400" y="22860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مستطيل 19"/>
              <p:cNvSpPr/>
              <p:nvPr/>
            </p:nvSpPr>
            <p:spPr>
              <a:xfrm>
                <a:off x="7391400" y="24384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مستطيل 20"/>
              <p:cNvSpPr/>
              <p:nvPr/>
            </p:nvSpPr>
            <p:spPr>
              <a:xfrm>
                <a:off x="7391400" y="25908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22" name="مستطيل 21"/>
              <p:cNvSpPr/>
              <p:nvPr/>
            </p:nvSpPr>
            <p:spPr>
              <a:xfrm>
                <a:off x="7391400" y="27432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23" name="مستطيل 22"/>
              <p:cNvSpPr/>
              <p:nvPr/>
            </p:nvSpPr>
            <p:spPr>
              <a:xfrm>
                <a:off x="7391400" y="2895601"/>
                <a:ext cx="91440" cy="9144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5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24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26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230003" y="5092783"/>
            <a:ext cx="661570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7030A0"/>
                </a:solidFill>
              </a:rPr>
              <a:t>كيف أفسر أن 28 أكبر من 26 ؟ </a:t>
            </a:r>
            <a:endParaRPr lang="ar-SA" sz="2800" b="1" dirty="0">
              <a:solidFill>
                <a:srgbClr val="7030A0"/>
              </a:solidFill>
            </a:endParaRPr>
          </a:p>
        </p:txBody>
      </p:sp>
      <p:sp>
        <p:nvSpPr>
          <p:cNvPr id="29" name="مخطط انسيابي: محطة طرفية 28"/>
          <p:cNvSpPr/>
          <p:nvPr/>
        </p:nvSpPr>
        <p:spPr>
          <a:xfrm>
            <a:off x="6863675" y="5051325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أتحدث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0" name="مربع نص 1"/>
          <p:cNvSpPr txBox="1"/>
          <p:nvPr/>
        </p:nvSpPr>
        <p:spPr>
          <a:xfrm>
            <a:off x="971600" y="5638800"/>
            <a:ext cx="667223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28 يأتي بعد 26  على خط الاعداد .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8" name="Teardrop 8"/>
          <p:cNvSpPr/>
          <p:nvPr/>
        </p:nvSpPr>
        <p:spPr>
          <a:xfrm>
            <a:off x="43699" y="448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25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936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9" grpId="0"/>
      <p:bldP spid="10" grpId="0"/>
      <p:bldP spid="13" grpId="0"/>
      <p:bldP spid="14" grpId="0"/>
      <p:bldP spid="15" grpId="0" animBg="1"/>
      <p:bldP spid="24" grpId="0"/>
      <p:bldP spid="29" grpId="0" animBg="1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6" y="1981200"/>
            <a:ext cx="7210062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مقارنة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مربع نص 13"/>
          <p:cNvSpPr txBox="1"/>
          <p:nvPr/>
        </p:nvSpPr>
        <p:spPr>
          <a:xfrm>
            <a:off x="5900734" y="4724400"/>
            <a:ext cx="50006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&lt;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9" name="مربع نص 14"/>
          <p:cNvSpPr txBox="1"/>
          <p:nvPr/>
        </p:nvSpPr>
        <p:spPr>
          <a:xfrm>
            <a:off x="2014534" y="4876800"/>
            <a:ext cx="50006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&lt;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16" name="مخطط انسيابي: محطة طرفية 15"/>
          <p:cNvSpPr/>
          <p:nvPr/>
        </p:nvSpPr>
        <p:spPr>
          <a:xfrm>
            <a:off x="7010400" y="791028"/>
            <a:ext cx="1205508" cy="457200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أتدرب 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20" name="مجموعة 19"/>
          <p:cNvGrpSpPr/>
          <p:nvPr/>
        </p:nvGrpSpPr>
        <p:grpSpPr>
          <a:xfrm>
            <a:off x="900298" y="1371600"/>
            <a:ext cx="7391400" cy="830997"/>
            <a:chOff x="1266058" y="1092690"/>
            <a:chExt cx="7391400" cy="1189330"/>
          </a:xfrm>
        </p:grpSpPr>
        <p:sp>
          <p:nvSpPr>
            <p:cNvPr id="21" name="مربع نص 20"/>
            <p:cNvSpPr txBox="1"/>
            <p:nvPr/>
          </p:nvSpPr>
          <p:spPr>
            <a:xfrm>
              <a:off x="1266058" y="1092690"/>
              <a:ext cx="7391400" cy="1189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2400" b="1" dirty="0">
                  <a:solidFill>
                    <a:srgbClr val="FF0000"/>
                  </a:solidFill>
                </a:rPr>
                <a:t>أقارن بين كل عددين ، وأكتب ( &gt; ، &lt; ، = ) في      </a:t>
              </a:r>
              <a:r>
                <a:rPr lang="ar-SA" sz="2400" b="1" dirty="0" smtClean="0">
                  <a:solidFill>
                    <a:srgbClr val="FF0000"/>
                  </a:solidFill>
                </a:rPr>
                <a:t>أستعمل     و    </a:t>
              </a:r>
              <a:endParaRPr lang="ar-SA" sz="2400" b="1" dirty="0">
                <a:solidFill>
                  <a:srgbClr val="FF0000"/>
                </a:solidFill>
              </a:endParaRPr>
            </a:p>
            <a:p>
              <a:endParaRPr lang="ar-SA" sz="2400" b="1" dirty="0" smtClean="0">
                <a:solidFill>
                  <a:srgbClr val="FF0000"/>
                </a:solidFill>
              </a:endParaRPr>
            </a:p>
          </p:txBody>
        </p:sp>
        <p:sp>
          <p:nvSpPr>
            <p:cNvPr id="22" name="شكل بيضاوي 21"/>
            <p:cNvSpPr/>
            <p:nvPr/>
          </p:nvSpPr>
          <p:spPr>
            <a:xfrm>
              <a:off x="3436355" y="1190141"/>
              <a:ext cx="370114" cy="3048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sp>
          <p:nvSpPr>
            <p:cNvPr id="23" name="مستطيل 22"/>
            <p:cNvSpPr/>
            <p:nvPr/>
          </p:nvSpPr>
          <p:spPr>
            <a:xfrm flipH="1" flipV="1">
              <a:off x="2343646" y="1414621"/>
              <a:ext cx="155714" cy="1143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prstClr val="white"/>
                </a:solidFill>
              </a:endParaRPr>
            </a:p>
          </p:txBody>
        </p:sp>
        <p:grpSp>
          <p:nvGrpSpPr>
            <p:cNvPr id="24" name="مجموعة 23"/>
            <p:cNvGrpSpPr/>
            <p:nvPr/>
          </p:nvGrpSpPr>
          <p:grpSpPr>
            <a:xfrm rot="16200000">
              <a:off x="1534590" y="1175794"/>
              <a:ext cx="184928" cy="708300"/>
              <a:chOff x="7369199" y="2507338"/>
              <a:chExt cx="184928" cy="708300"/>
            </a:xfrm>
          </p:grpSpPr>
          <p:sp>
            <p:nvSpPr>
              <p:cNvPr id="25" name="مستطيل 24"/>
              <p:cNvSpPr/>
              <p:nvPr/>
            </p:nvSpPr>
            <p:spPr>
              <a:xfrm>
                <a:off x="7369206" y="2507338"/>
                <a:ext cx="184920" cy="9870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26" name="مستطيل 25"/>
              <p:cNvSpPr/>
              <p:nvPr/>
            </p:nvSpPr>
            <p:spPr>
              <a:xfrm>
                <a:off x="7369205" y="2659739"/>
                <a:ext cx="184921" cy="9870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مستطيل 26"/>
              <p:cNvSpPr/>
              <p:nvPr/>
            </p:nvSpPr>
            <p:spPr>
              <a:xfrm>
                <a:off x="7369206" y="2812139"/>
                <a:ext cx="184921" cy="9870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28" name="مستطيل 27"/>
              <p:cNvSpPr/>
              <p:nvPr/>
            </p:nvSpPr>
            <p:spPr>
              <a:xfrm>
                <a:off x="7369206" y="2964537"/>
                <a:ext cx="184921" cy="9870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  <p:sp>
            <p:nvSpPr>
              <p:cNvPr id="29" name="مستطيل 28"/>
              <p:cNvSpPr/>
              <p:nvPr/>
            </p:nvSpPr>
            <p:spPr>
              <a:xfrm>
                <a:off x="7369199" y="3116936"/>
                <a:ext cx="184926" cy="9870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30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25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31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2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3" name="Teardrop 8"/>
          <p:cNvSpPr/>
          <p:nvPr/>
        </p:nvSpPr>
        <p:spPr>
          <a:xfrm>
            <a:off x="43699" y="448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26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77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8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8" grpId="0"/>
      <p:bldP spid="9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مقارنة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952820" y="919130"/>
            <a:ext cx="7276780" cy="53655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مربع نص 1"/>
          <p:cNvSpPr txBox="1"/>
          <p:nvPr/>
        </p:nvSpPr>
        <p:spPr>
          <a:xfrm>
            <a:off x="6634324" y="1295400"/>
            <a:ext cx="43204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&gt;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9" name="مربع نص 4"/>
          <p:cNvSpPr txBox="1"/>
          <p:nvPr/>
        </p:nvSpPr>
        <p:spPr>
          <a:xfrm>
            <a:off x="4344888" y="1295400"/>
            <a:ext cx="5040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 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0" name="مربع نص 5"/>
          <p:cNvSpPr txBox="1"/>
          <p:nvPr/>
        </p:nvSpPr>
        <p:spPr>
          <a:xfrm>
            <a:off x="1752600" y="1295400"/>
            <a:ext cx="4320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&gt;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3" name="مربع نص 6"/>
          <p:cNvSpPr txBox="1"/>
          <p:nvPr/>
        </p:nvSpPr>
        <p:spPr>
          <a:xfrm>
            <a:off x="6654551" y="2357735"/>
            <a:ext cx="43204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&gt;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4" name="مربع نص 8"/>
          <p:cNvSpPr txBox="1"/>
          <p:nvPr/>
        </p:nvSpPr>
        <p:spPr>
          <a:xfrm>
            <a:off x="4296544" y="2357735"/>
            <a:ext cx="5040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&lt;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5" name="مربع نص 12"/>
          <p:cNvSpPr txBox="1"/>
          <p:nvPr/>
        </p:nvSpPr>
        <p:spPr>
          <a:xfrm>
            <a:off x="1752600" y="2357735"/>
            <a:ext cx="4320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6" name="مربع نص 13"/>
          <p:cNvSpPr txBox="1"/>
          <p:nvPr/>
        </p:nvSpPr>
        <p:spPr>
          <a:xfrm>
            <a:off x="6654551" y="3352800"/>
            <a:ext cx="43204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&gt;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7" name="مربع نص 14"/>
          <p:cNvSpPr txBox="1"/>
          <p:nvPr/>
        </p:nvSpPr>
        <p:spPr>
          <a:xfrm>
            <a:off x="4344888" y="3348335"/>
            <a:ext cx="3960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&lt;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8" name="مربع نص 15"/>
          <p:cNvSpPr txBox="1"/>
          <p:nvPr/>
        </p:nvSpPr>
        <p:spPr>
          <a:xfrm>
            <a:off x="1752600" y="3348335"/>
            <a:ext cx="4320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&gt;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19" name="مربع نص 16"/>
          <p:cNvSpPr txBox="1"/>
          <p:nvPr/>
        </p:nvSpPr>
        <p:spPr>
          <a:xfrm>
            <a:off x="6654551" y="4415135"/>
            <a:ext cx="43204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=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0" name="مربع نص 17"/>
          <p:cNvSpPr txBox="1"/>
          <p:nvPr/>
        </p:nvSpPr>
        <p:spPr>
          <a:xfrm>
            <a:off x="4344888" y="4415135"/>
            <a:ext cx="3960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&lt;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1" name="مربع نص 18"/>
          <p:cNvSpPr txBox="1"/>
          <p:nvPr/>
        </p:nvSpPr>
        <p:spPr>
          <a:xfrm>
            <a:off x="1701552" y="4415135"/>
            <a:ext cx="4320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&lt;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2" name="مربع نص 19"/>
          <p:cNvSpPr txBox="1"/>
          <p:nvPr/>
        </p:nvSpPr>
        <p:spPr>
          <a:xfrm>
            <a:off x="6654551" y="5334000"/>
            <a:ext cx="43204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=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3" name="مربع نص 20"/>
          <p:cNvSpPr txBox="1"/>
          <p:nvPr/>
        </p:nvSpPr>
        <p:spPr>
          <a:xfrm>
            <a:off x="4487764" y="5334000"/>
            <a:ext cx="36118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&gt;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4" name="مربع نص 21"/>
          <p:cNvSpPr txBox="1"/>
          <p:nvPr/>
        </p:nvSpPr>
        <p:spPr>
          <a:xfrm>
            <a:off x="1777752" y="5329535"/>
            <a:ext cx="4320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&gt;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28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29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5" name="Teardrop 8"/>
          <p:cNvSpPr/>
          <p:nvPr/>
        </p:nvSpPr>
        <p:spPr>
          <a:xfrm>
            <a:off x="43699" y="448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26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750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8" grpId="0"/>
      <p:bldP spid="9" grpId="0"/>
      <p:bldP spid="10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مقارنة الأعداد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12" name="Teardrop 11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7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8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  <a:solidFill>
                  <a:prstClr val="white"/>
                </a:solidFill>
              </a:rPr>
              <a:t>26</a:t>
            </a:r>
            <a:endParaRPr lang="en-US" sz="2800" dirty="0">
              <a:ln>
                <a:solidFill>
                  <a:srgbClr val="7030A0"/>
                </a:solidFill>
              </a:ln>
              <a:solidFill>
                <a:prstClr val="white"/>
              </a:solidFill>
            </a:endParaRPr>
          </a:p>
        </p:txBody>
      </p:sp>
      <p:sp>
        <p:nvSpPr>
          <p:cNvPr id="29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0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prstClr val="white">
                    <a:lumMod val="95000"/>
                  </a:prst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prstClr val="white">
                  <a:lumMod val="95000"/>
                </a:prst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1038225"/>
            <a:ext cx="7543800" cy="490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ardrop 8"/>
          <p:cNvSpPr/>
          <p:nvPr/>
        </p:nvSpPr>
        <p:spPr>
          <a:xfrm>
            <a:off x="43699" y="448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26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مربع نص 1"/>
          <p:cNvSpPr txBox="1"/>
          <p:nvPr/>
        </p:nvSpPr>
        <p:spPr>
          <a:xfrm>
            <a:off x="5257800" y="4734580"/>
            <a:ext cx="70963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24</a:t>
            </a:r>
            <a:endParaRPr lang="ar-SA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70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120</Words>
  <Application>Microsoft Office PowerPoint</Application>
  <PresentationFormat>عرض على الشاشة (3:4)‏</PresentationFormat>
  <Paragraphs>71</Paragraphs>
  <Slides>5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سمة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DAWHA</cp:lastModifiedBy>
  <cp:revision>15</cp:revision>
  <dcterms:created xsi:type="dcterms:W3CDTF">2015-10-06T14:56:54Z</dcterms:created>
  <dcterms:modified xsi:type="dcterms:W3CDTF">2017-02-21T18:07:25Z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