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00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289" r:id="rId33"/>
    <p:sldId id="331" r:id="rId34"/>
    <p:sldId id="332" r:id="rId35"/>
  </p:sldIdLst>
  <p:sldSz cx="9144000" cy="6858000" type="screen4x3"/>
  <p:notesSz cx="6858000" cy="9144000"/>
  <p:defaultTextStyle>
    <a:defPPr>
      <a:defRPr lang="ar-E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00FF"/>
    <a:srgbClr val="6600CC"/>
    <a:srgbClr val="000066"/>
    <a:srgbClr val="9900CC"/>
    <a:srgbClr val="006600"/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60"/>
  </p:normalViewPr>
  <p:slideViewPr>
    <p:cSldViewPr>
      <p:cViewPr varScale="1">
        <p:scale>
          <a:sx n="114" d="100"/>
          <a:sy n="114" d="100"/>
        </p:scale>
        <p:origin x="666" y="102"/>
      </p:cViewPr>
      <p:guideLst>
        <p:guide orient="horz"/>
        <p:guide pos="57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0E8D9-D139-474B-871E-C2951BB671B6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2CA17-0F2E-455F-BA53-7D38955B224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3BACF-8264-4AC3-908F-5F5FE128BCE1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AD101-B1E0-48DB-A39D-D57BC7486FF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F9BAA-E17D-4040-8CF8-9B85DCFB4B1F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F8D29-59DC-42F6-ABFF-AFC1E8FE6DC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0BDC9-BFE1-446A-A4E8-45C839CE6884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EAFAF-0417-477E-809D-DE5AFD5F34F6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B8C2A-2689-4867-9E7F-83927EC38224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1C191-3ED8-4241-99C3-7411234EEC5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BE84E-B8B0-43C9-A0F5-0B51B1E76D48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8A82E-9C72-4D28-8469-30060012571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699E6-8F72-444F-ABD4-6B8088A9AA57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B338C-F70E-484F-B7A4-DCD11FE8AFF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912F7-03FA-4014-92FF-33C423E7E2A0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06906-DFEF-4BD3-979E-8DCC2FF52AA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7AC37-E8F7-4AF7-B4A8-86E8CE6C6F1A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B80FE-0A9E-4B81-BE99-7470669F76A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B7A5D-FB91-45BC-9326-822142DC75CA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EB2F0-9658-4359-9ED3-526980BC9993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8238C-CA7F-4A8E-AFB8-79D14D2E924F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74D6A-63A7-40BC-A86B-84F525BA676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split/>
    <p:sndAc>
      <p:stSnd>
        <p:snd r:embed="rId1" name="4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E35CDF-343B-44B2-87A1-228BC1505111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1F9B7D-30DA-4BF4-8117-775DC01BB3D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/>
    <p:sndAc>
      <p:stSnd>
        <p:snd r:embed="rId13" name="4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7.wav"/><Relationship Id="rId13" Type="http://schemas.openxmlformats.org/officeDocument/2006/relationships/audio" Target="../media/audio42.wav"/><Relationship Id="rId3" Type="http://schemas.openxmlformats.org/officeDocument/2006/relationships/audio" Target="../media/audio32.wav"/><Relationship Id="rId7" Type="http://schemas.openxmlformats.org/officeDocument/2006/relationships/audio" Target="../media/audio36.wav"/><Relationship Id="rId12" Type="http://schemas.openxmlformats.org/officeDocument/2006/relationships/audio" Target="../media/audio41.wav"/><Relationship Id="rId17" Type="http://schemas.openxmlformats.org/officeDocument/2006/relationships/image" Target="../media/image9.png"/><Relationship Id="rId2" Type="http://schemas.openxmlformats.org/officeDocument/2006/relationships/audio" Target="../media/audio1.wav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5.wav"/><Relationship Id="rId11" Type="http://schemas.openxmlformats.org/officeDocument/2006/relationships/audio" Target="../media/audio40.wav"/><Relationship Id="rId5" Type="http://schemas.openxmlformats.org/officeDocument/2006/relationships/audio" Target="../media/audio34.wav"/><Relationship Id="rId15" Type="http://schemas.openxmlformats.org/officeDocument/2006/relationships/image" Target="../media/image7.jpeg"/><Relationship Id="rId10" Type="http://schemas.openxmlformats.org/officeDocument/2006/relationships/audio" Target="../media/audio39.wav"/><Relationship Id="rId4" Type="http://schemas.openxmlformats.org/officeDocument/2006/relationships/audio" Target="../media/audio33.wav"/><Relationship Id="rId9" Type="http://schemas.openxmlformats.org/officeDocument/2006/relationships/audio" Target="../media/audio38.wav"/><Relationship Id="rId14" Type="http://schemas.openxmlformats.org/officeDocument/2006/relationships/audio" Target="../media/audio4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4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41.wav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7.wav"/><Relationship Id="rId5" Type="http://schemas.openxmlformats.org/officeDocument/2006/relationships/audio" Target="../media/audio46.wav"/><Relationship Id="rId4" Type="http://schemas.openxmlformats.org/officeDocument/2006/relationships/audio" Target="../media/audio45.wav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41.wav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0.wav"/><Relationship Id="rId5" Type="http://schemas.openxmlformats.org/officeDocument/2006/relationships/audio" Target="../media/audio49.wav"/><Relationship Id="rId4" Type="http://schemas.openxmlformats.org/officeDocument/2006/relationships/audio" Target="../media/audio48.wav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51.wav"/><Relationship Id="rId7" Type="http://schemas.openxmlformats.org/officeDocument/2006/relationships/audio" Target="../media/audio5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2.wav"/><Relationship Id="rId5" Type="http://schemas.openxmlformats.org/officeDocument/2006/relationships/audio" Target="../media/audio45.wav"/><Relationship Id="rId10" Type="http://schemas.openxmlformats.org/officeDocument/2006/relationships/image" Target="../media/image9.png"/><Relationship Id="rId4" Type="http://schemas.openxmlformats.org/officeDocument/2006/relationships/audio" Target="../media/audio41.wav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3" Type="http://schemas.openxmlformats.org/officeDocument/2006/relationships/audio" Target="../media/audio55.wav"/><Relationship Id="rId7" Type="http://schemas.openxmlformats.org/officeDocument/2006/relationships/audio" Target="../media/audio1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8.wav"/><Relationship Id="rId5" Type="http://schemas.openxmlformats.org/officeDocument/2006/relationships/audio" Target="../media/audio57.wav"/><Relationship Id="rId4" Type="http://schemas.openxmlformats.org/officeDocument/2006/relationships/audio" Target="../media/audio56.wav"/><Relationship Id="rId9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2.wav"/><Relationship Id="rId5" Type="http://schemas.openxmlformats.org/officeDocument/2006/relationships/audio" Target="../media/audio61.wav"/><Relationship Id="rId4" Type="http://schemas.openxmlformats.org/officeDocument/2006/relationships/audio" Target="../media/audio60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4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6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10" Type="http://schemas.openxmlformats.org/officeDocument/2006/relationships/audio" Target="../media/audio12.wav"/><Relationship Id="rId4" Type="http://schemas.openxmlformats.org/officeDocument/2006/relationships/audio" Target="../media/audio6.wav"/><Relationship Id="rId9" Type="http://schemas.openxmlformats.org/officeDocument/2006/relationships/audio" Target="../media/audio1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0.wav"/><Relationship Id="rId4" Type="http://schemas.openxmlformats.org/officeDocument/2006/relationships/audio" Target="../media/audio69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3.wav"/><Relationship Id="rId4" Type="http://schemas.openxmlformats.org/officeDocument/2006/relationships/audio" Target="../media/audio7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76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78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9.wav"/><Relationship Id="rId7" Type="http://schemas.openxmlformats.org/officeDocument/2006/relationships/audio" Target="../media/audio8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2.wav"/><Relationship Id="rId5" Type="http://schemas.openxmlformats.org/officeDocument/2006/relationships/audio" Target="../media/audio81.wav"/><Relationship Id="rId4" Type="http://schemas.openxmlformats.org/officeDocument/2006/relationships/audio" Target="../media/audio80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84.wav"/><Relationship Id="rId7" Type="http://schemas.openxmlformats.org/officeDocument/2006/relationships/audio" Target="../media/audio8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7.wav"/><Relationship Id="rId5" Type="http://schemas.openxmlformats.org/officeDocument/2006/relationships/audio" Target="../media/audio86.wav"/><Relationship Id="rId4" Type="http://schemas.openxmlformats.org/officeDocument/2006/relationships/audio" Target="../media/audio85.wav"/><Relationship Id="rId9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5.wav"/><Relationship Id="rId3" Type="http://schemas.openxmlformats.org/officeDocument/2006/relationships/audio" Target="../media/audio90.wav"/><Relationship Id="rId7" Type="http://schemas.openxmlformats.org/officeDocument/2006/relationships/audio" Target="../media/audio9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3.wav"/><Relationship Id="rId11" Type="http://schemas.openxmlformats.org/officeDocument/2006/relationships/image" Target="../media/image21.png"/><Relationship Id="rId5" Type="http://schemas.openxmlformats.org/officeDocument/2006/relationships/audio" Target="../media/audio92.wav"/><Relationship Id="rId10" Type="http://schemas.openxmlformats.org/officeDocument/2006/relationships/image" Target="../media/image20.png"/><Relationship Id="rId4" Type="http://schemas.openxmlformats.org/officeDocument/2006/relationships/audio" Target="../media/audio91.wav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4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96.wav"/><Relationship Id="rId7" Type="http://schemas.openxmlformats.org/officeDocument/2006/relationships/audio" Target="../media/audio10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9.wav"/><Relationship Id="rId5" Type="http://schemas.openxmlformats.org/officeDocument/2006/relationships/audio" Target="../media/audio98.wav"/><Relationship Id="rId4" Type="http://schemas.openxmlformats.org/officeDocument/2006/relationships/audio" Target="../media/audio97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1.wav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4.wav"/><Relationship Id="rId5" Type="http://schemas.openxmlformats.org/officeDocument/2006/relationships/audio" Target="../media/audio103.wav"/><Relationship Id="rId4" Type="http://schemas.openxmlformats.org/officeDocument/2006/relationships/audio" Target="../media/audio10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106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6.wav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audio" Target="../media/audio107.wav"/><Relationship Id="rId4" Type="http://schemas.openxmlformats.org/officeDocument/2006/relationships/audio" Target="../media/audio1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8.wav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audio" Target="../media/audio110.wav"/><Relationship Id="rId4" Type="http://schemas.openxmlformats.org/officeDocument/2006/relationships/audio" Target="../media/audio109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7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8.wav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audio" Target="../media/audio20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audio" Target="../media/audio2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audio" Target="../media/audio2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audio" Target="../media/audio2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1.wav"/><Relationship Id="rId3" Type="http://schemas.openxmlformats.org/officeDocument/2006/relationships/audio" Target="../media/audio27.wav"/><Relationship Id="rId7" Type="http://schemas.openxmlformats.org/officeDocument/2006/relationships/audio" Target="../media/audio3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9.wav"/><Relationship Id="rId5" Type="http://schemas.openxmlformats.org/officeDocument/2006/relationships/audio" Target="../media/audio28.wav"/><Relationship Id="rId4" Type="http://schemas.openxmlformats.org/officeDocument/2006/relationships/audio" Target="../media/audio1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/>
          <p:nvPr/>
        </p:nvSpPr>
        <p:spPr>
          <a:xfrm>
            <a:off x="6228184" y="934920"/>
            <a:ext cx="20008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solidFill>
                  <a:srgbClr val="002060"/>
                </a:solidFill>
                <a:latin typeface="Arial" charset="0"/>
                <a:cs typeface="Arial" charset="0"/>
              </a:rPr>
              <a:t>الوحدة السادسة</a:t>
            </a:r>
            <a:endParaRPr lang="en-US" sz="28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2411760" y="1850728"/>
            <a:ext cx="464347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EG" sz="6600" b="1" dirty="0">
                <a:solidFill>
                  <a:srgbClr val="FF0000"/>
                </a:solidFill>
              </a:rPr>
              <a:t>الْقُوَى وَالطَّاقَةُ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142976" y="4214818"/>
            <a:ext cx="64881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سرعة العربة في هذه اللعبة قد تزيد على 160 كيلو متراً في الساعة!</a:t>
            </a:r>
            <a:endParaRPr lang="en-US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وحده السادس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وى وا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رعه العرب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7308304" y="5824129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  <p:sp>
        <p:nvSpPr>
          <p:cNvPr id="16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17" name="Pentagon 6"/>
          <p:cNvSpPr/>
          <p:nvPr/>
        </p:nvSpPr>
        <p:spPr>
          <a:xfrm>
            <a:off x="714348" y="542910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18" name="Rectangle 1"/>
          <p:cNvSpPr/>
          <p:nvPr/>
        </p:nvSpPr>
        <p:spPr bwMode="auto">
          <a:xfrm>
            <a:off x="4006289" y="1714488"/>
            <a:ext cx="4374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أَيْنَ تَنْصَهِرُ مُكَعَّباتُ الثَّلجِ أَسْرَعَ؟</a:t>
            </a:r>
          </a:p>
        </p:txBody>
      </p:sp>
      <p:grpSp>
        <p:nvGrpSpPr>
          <p:cNvPr id="19" name="مجموعة 18"/>
          <p:cNvGrpSpPr/>
          <p:nvPr/>
        </p:nvGrpSpPr>
        <p:grpSpPr>
          <a:xfrm>
            <a:off x="500034" y="1500166"/>
            <a:ext cx="3357586" cy="4425752"/>
            <a:chOff x="1071538" y="1857364"/>
            <a:chExt cx="3357586" cy="4425752"/>
          </a:xfrm>
          <a:solidFill>
            <a:srgbClr val="92D050"/>
          </a:solidFill>
        </p:grpSpPr>
        <p:cxnSp>
          <p:nvCxnSpPr>
            <p:cNvPr id="20" name="رابط مستقيم 19"/>
            <p:cNvCxnSpPr/>
            <p:nvPr/>
          </p:nvCxnSpPr>
          <p:spPr>
            <a:xfrm rot="5400000">
              <a:off x="2288480" y="4212322"/>
              <a:ext cx="4140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مستطيل مستدير الزوايا 20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2" name="Flowchart: Process 2"/>
          <p:cNvSpPr/>
          <p:nvPr/>
        </p:nvSpPr>
        <p:spPr>
          <a:xfrm>
            <a:off x="595468" y="1214422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2214546" y="2405714"/>
            <a:ext cx="15001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مكعبات ثلج</a:t>
            </a:r>
            <a:endParaRPr lang="ar-SA" sz="2800" b="1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2500298" y="3714752"/>
            <a:ext cx="10715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كأسين</a:t>
            </a:r>
            <a:endParaRPr lang="ar-SA" sz="2800" b="1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2071670" y="4906044"/>
            <a:ext cx="15716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ساعة </a:t>
            </a:r>
            <a:r>
              <a:rPr lang="ar-EG" sz="2800" b="1" dirty="0" err="1" smtClean="0"/>
              <a:t>ايقاف</a:t>
            </a:r>
            <a:endParaRPr lang="ar-SA" sz="2800" b="1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1472" y="2285992"/>
            <a:ext cx="1535626" cy="98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42910" y="3609983"/>
            <a:ext cx="1371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57224" y="4772041"/>
            <a:ext cx="8096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مربع نص 31"/>
          <p:cNvSpPr txBox="1">
            <a:spLocks noChangeArrowheads="1"/>
          </p:cNvSpPr>
          <p:nvPr/>
        </p:nvSpPr>
        <p:spPr bwMode="auto">
          <a:xfrm>
            <a:off x="6643702" y="2357430"/>
            <a:ext cx="1714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ar-EG" sz="2800" b="1" dirty="0">
              <a:solidFill>
                <a:srgbClr val="0070C0"/>
              </a:solidFill>
            </a:endParaRPr>
          </a:p>
        </p:txBody>
      </p:sp>
      <p:sp>
        <p:nvSpPr>
          <p:cNvPr id="33" name="Oval Callout 3"/>
          <p:cNvSpPr/>
          <p:nvPr/>
        </p:nvSpPr>
        <p:spPr>
          <a:xfrm>
            <a:off x="7643834" y="3143248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bg1"/>
                </a:solidFill>
                <a:cs typeface="+mj-cs"/>
              </a:rPr>
              <a:t>1</a:t>
            </a:r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3786182" y="3867227"/>
            <a:ext cx="464347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3200" b="1" dirty="0" smtClean="0">
                <a:latin typeface="Calibri" pitchFamily="34" charset="0"/>
                <a:cs typeface="+mj-cs"/>
              </a:rPr>
              <a:t>أَمْلأُ </a:t>
            </a:r>
            <a:r>
              <a:rPr lang="ar-EG" sz="3200" b="1" dirty="0">
                <a:latin typeface="Calibri" pitchFamily="34" charset="0"/>
                <a:cs typeface="+mj-cs"/>
              </a:rPr>
              <a:t>الْكَأْسَيْنِ بِكَمّيَّتَيْنِ مُتَساوِيَتَيْنِ مِنْ مُكَعَّباتِ </a:t>
            </a:r>
            <a:r>
              <a:rPr lang="ar-EG" sz="3200" b="1" dirty="0" smtClean="0">
                <a:latin typeface="Calibri" pitchFamily="34" charset="0"/>
                <a:cs typeface="+mj-cs"/>
              </a:rPr>
              <a:t>الثّلْجِ،</a:t>
            </a:r>
          </a:p>
          <a:p>
            <a:pPr algn="r" rtl="1">
              <a:defRPr/>
            </a:pPr>
            <a:r>
              <a:rPr lang="ar-EG" sz="3200" b="1" dirty="0" smtClean="0">
                <a:latin typeface="Calibri" pitchFamily="34" charset="0"/>
                <a:cs typeface="+mj-cs"/>
              </a:rPr>
              <a:t>وأضَعُ إِحْدى الْكَأْسَيْنِ فِي مَكانٍ مُشْمِسٍ، والكأس الأُخْرى فِي الظِّلِّ.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استكش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تكش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نشاط استقصائ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ين تنصهر مكعب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ْتَاجُ إِلَ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ْتَاجُ إِلَ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مكعبات ثل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كأ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ساعه وق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خطو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املأ كأ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واضع احد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2" grpId="0"/>
      <p:bldP spid="23" grpId="0"/>
      <p:bldP spid="24" grpId="0"/>
      <p:bldP spid="25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296344" y="5739158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  <p:sp>
        <p:nvSpPr>
          <p:cNvPr id="3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714348" y="542910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Rectangle 1"/>
          <p:cNvSpPr/>
          <p:nvPr/>
        </p:nvSpPr>
        <p:spPr bwMode="auto">
          <a:xfrm>
            <a:off x="4006289" y="1714488"/>
            <a:ext cx="4374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أَيْنَ تَنْصَهِرُ مُكَعَّباتُ الثَّلجِ أَسْرَعَ؟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00034" y="1500166"/>
            <a:ext cx="3357586" cy="4425752"/>
            <a:chOff x="1071538" y="1857364"/>
            <a:chExt cx="3357586" cy="4425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288480" y="4212322"/>
              <a:ext cx="4140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595468" y="1214422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214546" y="2405714"/>
            <a:ext cx="15001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مكعبات ثلج</a:t>
            </a:r>
            <a:endParaRPr lang="ar-SA" sz="28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500298" y="3714752"/>
            <a:ext cx="10715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كأسين</a:t>
            </a:r>
            <a:endParaRPr lang="ar-SA" sz="28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071670" y="4906044"/>
            <a:ext cx="15716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ساعة </a:t>
            </a:r>
            <a:r>
              <a:rPr lang="ar-EG" sz="2800" b="1" dirty="0" err="1" smtClean="0"/>
              <a:t>ايقاف</a:t>
            </a:r>
            <a:endParaRPr lang="ar-SA" sz="2800" b="1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285992"/>
            <a:ext cx="1535626" cy="98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609983"/>
            <a:ext cx="1371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4772041"/>
            <a:ext cx="8096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6643702" y="2357430"/>
            <a:ext cx="1714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ar-EG" sz="2800" b="1" dirty="0">
              <a:solidFill>
                <a:srgbClr val="0070C0"/>
              </a:solidFill>
            </a:endParaRPr>
          </a:p>
        </p:txBody>
      </p:sp>
      <p:grpSp>
        <p:nvGrpSpPr>
          <p:cNvPr id="17" name="مجموعة 16"/>
          <p:cNvGrpSpPr/>
          <p:nvPr/>
        </p:nvGrpSpPr>
        <p:grpSpPr>
          <a:xfrm>
            <a:off x="4643438" y="3214686"/>
            <a:ext cx="3357586" cy="2000264"/>
            <a:chOff x="428596" y="3643314"/>
            <a:chExt cx="3357586" cy="2000264"/>
          </a:xfrm>
        </p:grpSpPr>
        <p:sp>
          <p:nvSpPr>
            <p:cNvPr id="18" name="مستطيل 17"/>
            <p:cNvSpPr/>
            <p:nvPr/>
          </p:nvSpPr>
          <p:spPr>
            <a:xfrm>
              <a:off x="428596" y="3643314"/>
              <a:ext cx="3357586" cy="200026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428596" y="3643314"/>
              <a:ext cx="3357586" cy="2000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مخطط انسيابي: مهلة 19"/>
            <p:cNvSpPr/>
            <p:nvPr/>
          </p:nvSpPr>
          <p:spPr>
            <a:xfrm flipH="1">
              <a:off x="2357422" y="3643314"/>
              <a:ext cx="1428760" cy="428628"/>
            </a:xfrm>
            <a:prstGeom prst="flowChartDelay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1" name="شكل بيضاوي 20"/>
            <p:cNvSpPr/>
            <p:nvPr/>
          </p:nvSpPr>
          <p:spPr>
            <a:xfrm>
              <a:off x="2357422" y="3643314"/>
              <a:ext cx="500066" cy="42862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6591664" y="3201415"/>
            <a:ext cx="1409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altLang="ar-EG" sz="2800" b="1" dirty="0">
                <a:solidFill>
                  <a:schemeClr val="bg1"/>
                </a:solidFill>
              </a:rPr>
              <a:t>الخطوة </a:t>
            </a:r>
            <a:r>
              <a:rPr lang="ar-EG" altLang="ar-EG" sz="2800" b="1" dirty="0" smtClean="0">
                <a:solidFill>
                  <a:schemeClr val="bg1"/>
                </a:solidFill>
              </a:rPr>
              <a:t> 1</a:t>
            </a:r>
            <a:endParaRPr lang="ar-EG" altLang="ar-EG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خطوة  1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295309" y="5877272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  <p:sp>
        <p:nvSpPr>
          <p:cNvPr id="13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14" name="Pentagon 6"/>
          <p:cNvSpPr/>
          <p:nvPr/>
        </p:nvSpPr>
        <p:spPr>
          <a:xfrm>
            <a:off x="714348" y="542910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15" name="Rectangle 1"/>
          <p:cNvSpPr/>
          <p:nvPr/>
        </p:nvSpPr>
        <p:spPr bwMode="auto">
          <a:xfrm>
            <a:off x="4006289" y="1714488"/>
            <a:ext cx="4374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أَيْنَ تَنْصَهِرُ مُكَعَّباتُ الثَّلجِ أَسْرَعَ؟</a:t>
            </a:r>
          </a:p>
        </p:txBody>
      </p:sp>
      <p:grpSp>
        <p:nvGrpSpPr>
          <p:cNvPr id="16" name="مجموعة 15"/>
          <p:cNvGrpSpPr/>
          <p:nvPr/>
        </p:nvGrpSpPr>
        <p:grpSpPr>
          <a:xfrm>
            <a:off x="500034" y="1500166"/>
            <a:ext cx="3357586" cy="4425752"/>
            <a:chOff x="1071538" y="1857364"/>
            <a:chExt cx="3357586" cy="4425752"/>
          </a:xfrm>
          <a:solidFill>
            <a:srgbClr val="92D050"/>
          </a:solidFill>
        </p:grpSpPr>
        <p:cxnSp>
          <p:nvCxnSpPr>
            <p:cNvPr id="17" name="رابط مستقيم 16"/>
            <p:cNvCxnSpPr/>
            <p:nvPr/>
          </p:nvCxnSpPr>
          <p:spPr>
            <a:xfrm rot="5400000">
              <a:off x="2288480" y="4212322"/>
              <a:ext cx="4140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مستطيل مستدير الزوايا 1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9" name="Flowchart: Process 2"/>
          <p:cNvSpPr/>
          <p:nvPr/>
        </p:nvSpPr>
        <p:spPr>
          <a:xfrm>
            <a:off x="595468" y="1214422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2214546" y="2405714"/>
            <a:ext cx="15001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مكعبات ثلج</a:t>
            </a:r>
            <a:endParaRPr lang="ar-SA" sz="2800" b="1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2500298" y="3714752"/>
            <a:ext cx="10715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كأسين</a:t>
            </a:r>
            <a:endParaRPr lang="ar-SA" sz="2800" b="1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2071670" y="4906044"/>
            <a:ext cx="15716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ساعة </a:t>
            </a:r>
            <a:r>
              <a:rPr lang="ar-EG" sz="2800" b="1" dirty="0" err="1" smtClean="0"/>
              <a:t>ايقاف</a:t>
            </a:r>
            <a:endParaRPr lang="ar-SA" sz="2800" b="1" dirty="0"/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2285992"/>
            <a:ext cx="1535626" cy="98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3609983"/>
            <a:ext cx="1371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4772041"/>
            <a:ext cx="8096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مربع نص 25"/>
          <p:cNvSpPr txBox="1">
            <a:spLocks noChangeArrowheads="1"/>
          </p:cNvSpPr>
          <p:nvPr/>
        </p:nvSpPr>
        <p:spPr bwMode="auto">
          <a:xfrm>
            <a:off x="6643702" y="2357430"/>
            <a:ext cx="1714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ar-EG" sz="2800" b="1" dirty="0">
              <a:solidFill>
                <a:srgbClr val="0070C0"/>
              </a:solidFill>
            </a:endParaRPr>
          </a:p>
        </p:txBody>
      </p:sp>
      <p:sp>
        <p:nvSpPr>
          <p:cNvPr id="27" name="Oval Callout 3"/>
          <p:cNvSpPr/>
          <p:nvPr/>
        </p:nvSpPr>
        <p:spPr>
          <a:xfrm>
            <a:off x="7643834" y="3143248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2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8" name="مستطيل 27"/>
          <p:cNvSpPr>
            <a:spLocks noChangeArrowheads="1"/>
          </p:cNvSpPr>
          <p:nvPr/>
        </p:nvSpPr>
        <p:spPr bwMode="auto">
          <a:xfrm>
            <a:off x="6286512" y="3139859"/>
            <a:ext cx="12314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3600" b="1" dirty="0" smtClean="0">
                <a:solidFill>
                  <a:srgbClr val="FF0000"/>
                </a:solidFill>
                <a:latin typeface="Calibri" pitchFamily="34" charset="0"/>
              </a:rPr>
              <a:t>أتَوَقَّعُ</a:t>
            </a:r>
            <a:r>
              <a:rPr lang="ar-EG" sz="3600" b="1" dirty="0">
                <a:solidFill>
                  <a:srgbClr val="FF0000"/>
                </a:solidFill>
                <a:latin typeface="Calibri" pitchFamily="34" charset="0"/>
              </a:rPr>
              <a:t>. </a:t>
            </a:r>
          </a:p>
        </p:txBody>
      </p:sp>
      <p:sp>
        <p:nvSpPr>
          <p:cNvPr id="29" name="Rectangle 4"/>
          <p:cNvSpPr/>
          <p:nvPr/>
        </p:nvSpPr>
        <p:spPr bwMode="auto">
          <a:xfrm>
            <a:off x="3929058" y="3143248"/>
            <a:ext cx="35988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 smtClean="0">
                <a:latin typeface="+mn-lt"/>
                <a:cs typeface="+mj-cs"/>
              </a:rPr>
              <a:t>          أَيْ </a:t>
            </a:r>
            <a:r>
              <a:rPr lang="ar-EG" sz="3200" b="1" dirty="0">
                <a:latin typeface="+mn-lt"/>
                <a:cs typeface="+mj-cs"/>
              </a:rPr>
              <a:t>الكأسين يَنْصَهِر الثَّلجِ فيها أَسْرَعَ؟</a:t>
            </a:r>
          </a:p>
        </p:txBody>
      </p:sp>
      <p:sp>
        <p:nvSpPr>
          <p:cNvPr id="30" name="مربع نص 29"/>
          <p:cNvSpPr txBox="1"/>
          <p:nvPr/>
        </p:nvSpPr>
        <p:spPr>
          <a:xfrm>
            <a:off x="3929058" y="4357694"/>
            <a:ext cx="409577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3200" b="1" dirty="0" smtClean="0">
                <a:solidFill>
                  <a:srgbClr val="000099"/>
                </a:solidFill>
              </a:rPr>
              <a:t>ينصهر الكأس الذي في مكان مشمس أسرع من الكأس الذي في مكان ظل.</a:t>
            </a:r>
            <a:endParaRPr lang="ar-SA" sz="32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توقع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ى الكأس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ينصهر الكأس الذي في مكان مشمس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211259" y="5857188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  <p:sp>
        <p:nvSpPr>
          <p:cNvPr id="3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714348" y="542910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Rectangle 1"/>
          <p:cNvSpPr/>
          <p:nvPr/>
        </p:nvSpPr>
        <p:spPr bwMode="auto">
          <a:xfrm>
            <a:off x="4006289" y="1714488"/>
            <a:ext cx="4374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أَيْنَ تَنْصَهِرُ مُكَعَّباتُ الثَّلجِ أَسْرَعَ؟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00034" y="1500166"/>
            <a:ext cx="3357586" cy="4425752"/>
            <a:chOff x="1071538" y="1857364"/>
            <a:chExt cx="3357586" cy="4425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288480" y="4212322"/>
              <a:ext cx="4140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595468" y="1214422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214546" y="2405714"/>
            <a:ext cx="15001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مكعبات ثلج</a:t>
            </a:r>
            <a:endParaRPr lang="ar-SA" sz="28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500298" y="3714752"/>
            <a:ext cx="10715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كأسين</a:t>
            </a:r>
            <a:endParaRPr lang="ar-SA" sz="28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071670" y="4906044"/>
            <a:ext cx="15716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ساعة </a:t>
            </a:r>
            <a:r>
              <a:rPr lang="ar-EG" sz="2800" b="1" dirty="0" err="1" smtClean="0"/>
              <a:t>ايقاف</a:t>
            </a:r>
            <a:endParaRPr lang="ar-SA" sz="2800" b="1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2285992"/>
            <a:ext cx="1535626" cy="98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3609983"/>
            <a:ext cx="1371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4772041"/>
            <a:ext cx="8096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6643702" y="2357430"/>
            <a:ext cx="17144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ar-EG" sz="2800" b="1" dirty="0">
              <a:solidFill>
                <a:srgbClr val="0070C0"/>
              </a:solidFill>
            </a:endParaRPr>
          </a:p>
        </p:txBody>
      </p:sp>
      <p:sp>
        <p:nvSpPr>
          <p:cNvPr id="17" name="Oval Callout 3"/>
          <p:cNvSpPr/>
          <p:nvPr/>
        </p:nvSpPr>
        <p:spPr>
          <a:xfrm>
            <a:off x="7643834" y="3143248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3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714744" y="3071810"/>
            <a:ext cx="381355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3200" b="1" dirty="0" smtClean="0">
                <a:solidFill>
                  <a:srgbClr val="FF0000"/>
                </a:solidFill>
                <a:latin typeface="Calibri" pitchFamily="34" charset="0"/>
                <a:cs typeface="+mj-cs"/>
              </a:rPr>
              <a:t>أسُجَلِّ.ُ</a:t>
            </a:r>
            <a:endParaRPr lang="ar-EG" sz="3200" b="1" dirty="0">
              <a:solidFill>
                <a:srgbClr val="FF0000"/>
              </a:solidFill>
              <a:latin typeface="Calibri" pitchFamily="34" charset="0"/>
              <a:cs typeface="+mj-cs"/>
            </a:endParaRPr>
          </a:p>
          <a:p>
            <a:pPr algn="r" rtl="1">
              <a:defRPr/>
            </a:pPr>
            <a:r>
              <a:rPr lang="ar-EG" sz="3200" b="1" dirty="0">
                <a:latin typeface="Calibri" pitchFamily="34" charset="0"/>
                <a:cs typeface="+mj-cs"/>
              </a:rPr>
              <a:t> مَا الزَّمَنُ الَّذِي </a:t>
            </a:r>
            <a:r>
              <a:rPr lang="ar-EG" sz="3200" b="1" dirty="0" err="1">
                <a:latin typeface="Calibri" pitchFamily="34" charset="0"/>
                <a:cs typeface="+mj-cs"/>
              </a:rPr>
              <a:t>يَسْتَغْرِقُهُ</a:t>
            </a:r>
            <a:r>
              <a:rPr lang="ar-EG" sz="3200" b="1" dirty="0">
                <a:latin typeface="Calibri" pitchFamily="34" charset="0"/>
                <a:cs typeface="+mj-cs"/>
              </a:rPr>
              <a:t> الثّلْجُ حَتَّى يَنْصَهِرَ فِي كُلٍّ مِنَ </a:t>
            </a:r>
            <a:r>
              <a:rPr lang="ar-EG" sz="3200" b="1" dirty="0" err="1">
                <a:latin typeface="Calibri" pitchFamily="34" charset="0"/>
                <a:cs typeface="+mj-cs"/>
              </a:rPr>
              <a:t>الْكَأْسَيْنِ.</a:t>
            </a:r>
            <a:r>
              <a:rPr lang="ar-EG" sz="3200" b="1" dirty="0">
                <a:latin typeface="Calibri" pitchFamily="34" charset="0"/>
                <a:cs typeface="+mj-cs"/>
              </a:rPr>
              <a:t> </a:t>
            </a:r>
          </a:p>
          <a:p>
            <a:pPr algn="r" rtl="1">
              <a:defRPr/>
            </a:pPr>
            <a:r>
              <a:rPr lang="ar-EG" sz="3200" b="1" dirty="0">
                <a:latin typeface="Calibri" pitchFamily="34" charset="0"/>
                <a:cs typeface="+mj-cs"/>
              </a:rPr>
              <a:t>لِمَاذَا ينْصَهِرُ الثّلْجُ فِي إِحْدَى الْكَأْسَيْنِ أَسْرَعَ مِنَ الأُخْرَى</a:t>
            </a:r>
            <a:r>
              <a:rPr lang="ar-EG" sz="3200" b="1" dirty="0" smtClean="0">
                <a:latin typeface="Calibri" pitchFamily="34" charset="0"/>
                <a:cs typeface="+mj-cs"/>
              </a:rPr>
              <a:t>؟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ج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ا الزمن الذى يستغر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لماذا ينصهر الثل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311711" y="5792244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  <p:sp>
        <p:nvSpPr>
          <p:cNvPr id="3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714348" y="542910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Rectangle 1"/>
          <p:cNvSpPr/>
          <p:nvPr/>
        </p:nvSpPr>
        <p:spPr bwMode="auto">
          <a:xfrm>
            <a:off x="4006289" y="1714488"/>
            <a:ext cx="4374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أَيْنَ تَنْصَهِرُ مُكَعَّباتُ الثَّلجِ أَسْرَعَ؟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00034" y="1500166"/>
            <a:ext cx="3357586" cy="4425752"/>
            <a:chOff x="1071538" y="1857364"/>
            <a:chExt cx="3357586" cy="4425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288480" y="4212322"/>
              <a:ext cx="4140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595468" y="1214422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214546" y="2405714"/>
            <a:ext cx="15001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مكعبات ثلج</a:t>
            </a:r>
            <a:endParaRPr lang="ar-SA" sz="28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500298" y="3714752"/>
            <a:ext cx="10715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كأسين</a:t>
            </a:r>
            <a:endParaRPr lang="ar-SA" sz="28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071670" y="4906044"/>
            <a:ext cx="15716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ساعة </a:t>
            </a:r>
            <a:r>
              <a:rPr lang="ar-EG" sz="2800" b="1" dirty="0" err="1" smtClean="0"/>
              <a:t>ايقاف</a:t>
            </a:r>
            <a:endParaRPr lang="ar-SA" sz="2800" b="1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472" y="2285992"/>
            <a:ext cx="1535626" cy="98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10" y="3609983"/>
            <a:ext cx="1371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57224" y="4772041"/>
            <a:ext cx="8096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"/>
          <p:cNvSpPr/>
          <p:nvPr/>
        </p:nvSpPr>
        <p:spPr>
          <a:xfrm>
            <a:off x="5650472" y="2357430"/>
            <a:ext cx="2642069" cy="76944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0070C0"/>
                </a:solidFill>
                <a:latin typeface="+mn-lt"/>
                <a:cs typeface="+mj-cs"/>
              </a:rPr>
              <a:t>أستكشف أكثر</a:t>
            </a:r>
          </a:p>
        </p:txBody>
      </p:sp>
      <p:sp>
        <p:nvSpPr>
          <p:cNvPr id="18" name="Oval Callout 3"/>
          <p:cNvSpPr/>
          <p:nvPr/>
        </p:nvSpPr>
        <p:spPr>
          <a:xfrm>
            <a:off x="7643834" y="3143248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4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3571868" y="2928934"/>
            <a:ext cx="412953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2800" b="1" dirty="0" smtClean="0">
                <a:solidFill>
                  <a:srgbClr val="FF0000"/>
                </a:solidFill>
                <a:latin typeface="Calibri" pitchFamily="34" charset="0"/>
                <a:cs typeface="+mj-cs"/>
              </a:rPr>
              <a:t>أتَوَقَّعُ</a:t>
            </a:r>
            <a:r>
              <a:rPr lang="ar-EG" sz="28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. </a:t>
            </a:r>
          </a:p>
          <a:p>
            <a:pPr algn="r" rtl="1"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أضَعُ كَمّيَّتَيْنِ مُتَساوِيَتَيْنِ مِنَ الْماءِ لَهُما دَرَجَةُ الْحَرارَةِ نَفْسُها، فِي كَأْسَيْنِ، ثُمَّ أَضَعُ إِحْدَاهُمَا فِي مَكَانٍ مُشْمِسٍ، وَالأُخْرَى فِي الظِّلِّ.</a:t>
            </a:r>
          </a:p>
          <a:p>
            <a:pPr algn="r" rtl="1"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 </a:t>
            </a:r>
            <a:r>
              <a:rPr lang="ar-EG" sz="2800" b="1" dirty="0" err="1">
                <a:latin typeface="Calibri" pitchFamily="34" charset="0"/>
                <a:cs typeface="+mj-cs"/>
              </a:rPr>
              <a:t>بِمَاذَا</a:t>
            </a:r>
            <a:r>
              <a:rPr lang="ar-EG" sz="2800" b="1" dirty="0">
                <a:latin typeface="Calibri" pitchFamily="34" charset="0"/>
                <a:cs typeface="+mj-cs"/>
              </a:rPr>
              <a:t> أُحِسُّ إِذَا لَمَسْتُ كُلاًّ مِنْهُمَا بَعْدَ </a:t>
            </a:r>
            <a:r>
              <a:rPr lang="ar-EG" sz="2800" b="1" dirty="0" err="1">
                <a:latin typeface="Calibri" pitchFamily="34" charset="0"/>
                <a:cs typeface="+mj-cs"/>
              </a:rPr>
              <a:t>ساعَةٍ؟</a:t>
            </a:r>
            <a:endParaRPr lang="ar-EG" sz="2800" b="1" dirty="0"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تكشف اكث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توقع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ضع كميت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بماذا احس لمست ك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184307" y="5925918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  <p:sp>
        <p:nvSpPr>
          <p:cNvPr id="3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714348" y="542910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Rectangle 1"/>
          <p:cNvSpPr/>
          <p:nvPr/>
        </p:nvSpPr>
        <p:spPr bwMode="auto">
          <a:xfrm>
            <a:off x="4006289" y="1714488"/>
            <a:ext cx="4374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أَيْنَ تَنْصَهِرُ مُكَعَّباتُ الثَّلجِ أَسْرَعَ؟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500034" y="1500166"/>
            <a:ext cx="3357586" cy="4425752"/>
            <a:chOff x="1071538" y="1857364"/>
            <a:chExt cx="3357586" cy="4425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288480" y="4212322"/>
              <a:ext cx="4140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595468" y="1214422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214546" y="2405714"/>
            <a:ext cx="15001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مكعبات ثلج</a:t>
            </a:r>
            <a:endParaRPr lang="ar-SA" sz="28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2500298" y="3714752"/>
            <a:ext cx="10715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كأسين</a:t>
            </a:r>
            <a:endParaRPr lang="ar-SA" sz="28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071670" y="4906044"/>
            <a:ext cx="15716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EG" sz="2800" b="1" dirty="0" smtClean="0"/>
              <a:t>ساعة </a:t>
            </a:r>
            <a:r>
              <a:rPr lang="ar-EG" sz="2800" b="1" dirty="0" err="1" smtClean="0"/>
              <a:t>ايقاف</a:t>
            </a:r>
            <a:endParaRPr lang="ar-SA" sz="2800" b="1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285992"/>
            <a:ext cx="1535626" cy="98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609983"/>
            <a:ext cx="13716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4772041"/>
            <a:ext cx="8096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"/>
          <p:cNvSpPr/>
          <p:nvPr/>
        </p:nvSpPr>
        <p:spPr>
          <a:xfrm>
            <a:off x="5650472" y="2357430"/>
            <a:ext cx="2642069" cy="76944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0070C0"/>
                </a:solidFill>
                <a:latin typeface="+mn-lt"/>
                <a:cs typeface="+mj-cs"/>
              </a:rPr>
              <a:t>أستكشف أكثر</a:t>
            </a:r>
          </a:p>
        </p:txBody>
      </p:sp>
      <p:sp>
        <p:nvSpPr>
          <p:cNvPr id="19" name="Oval Callout 3"/>
          <p:cNvSpPr/>
          <p:nvPr/>
        </p:nvSpPr>
        <p:spPr>
          <a:xfrm>
            <a:off x="7643834" y="3143248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4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143372" y="3929066"/>
            <a:ext cx="4095778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EG" sz="3200" b="1" dirty="0" smtClean="0">
                <a:solidFill>
                  <a:srgbClr val="000099"/>
                </a:solidFill>
              </a:rPr>
              <a:t>أشعر أن التي وضعتها في المكان المشمس أصبحت دافئة، أما التي في المكان الظل حرارتها عادية.</a:t>
            </a:r>
            <a:endParaRPr lang="ar-SA" sz="32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شعر أن التي وضعتها في المكان المشمس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برواز اقرأ  و اتعلم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7624" y="169496"/>
            <a:ext cx="6500858" cy="5563759"/>
          </a:xfrm>
          <a:prstGeom prst="rect">
            <a:avLst/>
          </a:prstGeom>
        </p:spPr>
      </p:pic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2714612" y="1285860"/>
            <a:ext cx="38797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5400" b="1" dirty="0" smtClean="0">
                <a:solidFill>
                  <a:schemeClr val="bg1"/>
                </a:solidFill>
              </a:rPr>
              <a:t>أقرأ وأتعلم</a:t>
            </a:r>
            <a:endParaRPr lang="ar-EG" altLang="ar-EG" sz="5400" b="1" dirty="0">
              <a:solidFill>
                <a:schemeClr val="bg1"/>
              </a:solidFill>
            </a:endParaRPr>
          </a:p>
        </p:txBody>
      </p:sp>
      <p:sp>
        <p:nvSpPr>
          <p:cNvPr id="4" name="مثلث متساوي الساقين 3"/>
          <p:cNvSpPr/>
          <p:nvPr/>
        </p:nvSpPr>
        <p:spPr>
          <a:xfrm rot="16200000">
            <a:off x="6996511" y="2439046"/>
            <a:ext cx="508828" cy="47616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Striped Right Arrow 2"/>
          <p:cNvSpPr/>
          <p:nvPr/>
        </p:nvSpPr>
        <p:spPr>
          <a:xfrm>
            <a:off x="4071934" y="2276872"/>
            <a:ext cx="2928930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>
              <a:defRPr/>
            </a:pPr>
            <a:r>
              <a:rPr lang="ar-EG" sz="4000" b="1" dirty="0">
                <a:solidFill>
                  <a:schemeClr val="tx1"/>
                </a:solidFill>
              </a:rPr>
              <a:t>السؤال الأساسي</a:t>
            </a:r>
          </a:p>
        </p:txBody>
      </p:sp>
      <p:sp>
        <p:nvSpPr>
          <p:cNvPr id="6" name="Flowchart: Decision 3"/>
          <p:cNvSpPr/>
          <p:nvPr/>
        </p:nvSpPr>
        <p:spPr>
          <a:xfrm>
            <a:off x="2627784" y="2982510"/>
            <a:ext cx="4479260" cy="447150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defRPr/>
            </a:pPr>
            <a:endParaRPr lang="ar-EG" sz="3600" b="1" dirty="0">
              <a:solidFill>
                <a:schemeClr val="tx1"/>
              </a:solidFill>
            </a:endParaRPr>
          </a:p>
          <a:p>
            <a:pPr algn="r" rtl="1">
              <a:defRPr/>
            </a:pPr>
            <a:r>
              <a:rPr lang="ar-EG" sz="2800" b="1" dirty="0">
                <a:solidFill>
                  <a:schemeClr val="tx1"/>
                </a:solidFill>
              </a:rPr>
              <a:t>ما تأثير الحرارة في </a:t>
            </a:r>
            <a:r>
              <a:rPr lang="ar-EG" sz="2800" b="1" dirty="0" err="1">
                <a:solidFill>
                  <a:schemeClr val="tx1"/>
                </a:solidFill>
              </a:rPr>
              <a:t>المادة؟</a:t>
            </a:r>
            <a:endParaRPr lang="ar-EG" sz="2800" b="1" dirty="0">
              <a:solidFill>
                <a:schemeClr val="tx1"/>
              </a:solidFill>
            </a:endParaRPr>
          </a:p>
          <a:p>
            <a:pPr algn="ctr" rtl="1">
              <a:defRPr/>
            </a:pPr>
            <a:endParaRPr lang="ar-EG" sz="3600" b="1" dirty="0">
              <a:solidFill>
                <a:schemeClr val="tx1"/>
              </a:solidFill>
            </a:endParaRPr>
          </a:p>
        </p:txBody>
      </p:sp>
      <p:sp>
        <p:nvSpPr>
          <p:cNvPr id="7" name="مثلث متساوي الساقين 6"/>
          <p:cNvSpPr/>
          <p:nvPr/>
        </p:nvSpPr>
        <p:spPr>
          <a:xfrm rot="16200000">
            <a:off x="7020799" y="3568120"/>
            <a:ext cx="508828" cy="47616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Striped Right Arrow 2"/>
          <p:cNvSpPr/>
          <p:nvPr/>
        </p:nvSpPr>
        <p:spPr>
          <a:xfrm>
            <a:off x="4071934" y="3492657"/>
            <a:ext cx="2763219" cy="627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>
              <a:defRPr/>
            </a:pPr>
            <a:r>
              <a:rPr lang="ar-EG" sz="4000" b="1" dirty="0">
                <a:solidFill>
                  <a:schemeClr val="tx1"/>
                </a:solidFill>
              </a:rPr>
              <a:t>المفردات</a:t>
            </a:r>
          </a:p>
        </p:txBody>
      </p:sp>
      <p:sp>
        <p:nvSpPr>
          <p:cNvPr id="9" name="Flowchart: Decision 3"/>
          <p:cNvSpPr/>
          <p:nvPr/>
        </p:nvSpPr>
        <p:spPr>
          <a:xfrm>
            <a:off x="5000625" y="4017015"/>
            <a:ext cx="1928829" cy="78582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>
              <a:defRPr/>
            </a:pPr>
            <a:r>
              <a:rPr lang="ar-EG" sz="36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الحرارة</a:t>
            </a:r>
          </a:p>
        </p:txBody>
      </p:sp>
      <p:sp>
        <p:nvSpPr>
          <p:cNvPr id="10" name="Flowchart: Decision 4"/>
          <p:cNvSpPr/>
          <p:nvPr/>
        </p:nvSpPr>
        <p:spPr>
          <a:xfrm>
            <a:off x="4643438" y="4588524"/>
            <a:ext cx="2285994" cy="92870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>
              <a:defRPr/>
            </a:pPr>
            <a:r>
              <a:rPr lang="ar-EG" sz="36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الوقود</a:t>
            </a: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قرأ وأتع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قرأ وأتع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سؤال الاساس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ا تاثير الحراره فى الماد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مفر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حراره 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وقود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  <p:bldP spid="7" grpId="0" animBg="1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000628" y="5517232"/>
            <a:ext cx="3705220" cy="576562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635633" y="5442405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000628" y="500042"/>
            <a:ext cx="3143272" cy="10156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rgbClr val="0070C0"/>
                </a:solidFill>
                <a:latin typeface="+mn-lt"/>
                <a:cs typeface="+mj-cs"/>
              </a:rPr>
              <a:t>ما الْحَرارَةُ؟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142976" y="2214554"/>
            <a:ext cx="685999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4400" b="1" dirty="0">
                <a:latin typeface="Calibri" pitchFamily="34" charset="0"/>
                <a:cs typeface="+mj-cs"/>
              </a:rPr>
              <a:t>الطّاقَةُ تَجْعَلُ الْمادَّةَ تَتَحَرَّكُ أَوْ </a:t>
            </a:r>
            <a:r>
              <a:rPr lang="ar-EG" sz="4400" b="1" dirty="0" err="1">
                <a:latin typeface="Calibri" pitchFamily="34" charset="0"/>
                <a:cs typeface="+mj-cs"/>
              </a:rPr>
              <a:t>تَتَغَيَّرُ.</a:t>
            </a:r>
            <a:r>
              <a:rPr lang="ar-EG" sz="4400" b="1" dirty="0">
                <a:latin typeface="Calibri" pitchFamily="34" charset="0"/>
                <a:cs typeface="+mj-cs"/>
              </a:rPr>
              <a:t> </a:t>
            </a:r>
          </a:p>
          <a:p>
            <a:pPr algn="r" rtl="1">
              <a:defRPr/>
            </a:pPr>
            <a:r>
              <a:rPr lang="ar-EG" sz="4400" b="1" dirty="0">
                <a:latin typeface="Calibri" pitchFamily="34" charset="0"/>
                <a:cs typeface="+mj-cs"/>
              </a:rPr>
              <a:t>هُناكَ عِدَّةُ أَشْكالٍ </a:t>
            </a:r>
            <a:r>
              <a:rPr lang="ar-EG" sz="4400" b="1" dirty="0" smtClean="0">
                <a:latin typeface="Calibri" pitchFamily="34" charset="0"/>
                <a:cs typeface="+mj-cs"/>
              </a:rPr>
              <a:t>لِلطّاقَةِ.</a:t>
            </a:r>
            <a:endParaRPr lang="ar-EG" sz="4400" b="1" dirty="0"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 الحر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طاقه تجعل الماد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هناك عده اشكال ل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5000628" y="5589240"/>
            <a:ext cx="3705220" cy="576562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635633" y="5514413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000628" y="500042"/>
            <a:ext cx="3143272" cy="10156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rgbClr val="0070C0"/>
                </a:solidFill>
                <a:latin typeface="+mn-lt"/>
                <a:cs typeface="+mj-cs"/>
              </a:rPr>
              <a:t>ما الْحَرارَةُ؟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500166" y="1571612"/>
            <a:ext cx="6361121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40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Calibri" pitchFamily="34" charset="0"/>
                <a:cs typeface="+mj-cs"/>
              </a:rPr>
              <a:t>الْحَرارَةُ </a:t>
            </a:r>
            <a:r>
              <a:rPr lang="ar-EG" sz="4000" b="1" dirty="0">
                <a:latin typeface="Calibri" pitchFamily="34" charset="0"/>
                <a:cs typeface="+mj-cs"/>
              </a:rPr>
              <a:t>أَحَدُ أَشْكالِ الطّاقَةِ الَّتي يُمْكِنُها أَنْ تُغَيِّرَ حالَةَ الْمادَّةِ. </a:t>
            </a:r>
          </a:p>
          <a:p>
            <a:pPr algn="r" rtl="1"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فَالْحَرارَةُ قَدْ تُحَوِّلُ الصُّلْبَ إِلَى سائِلٍ، أَوِ السّائِلَ إِلَى غازٍ.</a:t>
            </a:r>
          </a:p>
          <a:p>
            <a:pPr algn="r" rtl="1">
              <a:defRPr/>
            </a:pPr>
            <a:endParaRPr lang="ar-EG" sz="4000" b="1" dirty="0"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حراره احد اشكال ا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الحراره قد تحول الصل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4988776" y="5517232"/>
            <a:ext cx="3705220" cy="576562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623781" y="5442405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000628" y="500042"/>
            <a:ext cx="3143272" cy="10156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rgbClr val="0070C0"/>
                </a:solidFill>
                <a:latin typeface="+mn-lt"/>
                <a:cs typeface="+mj-cs"/>
              </a:rPr>
              <a:t>ما الْحَرارَةُ؟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285852" y="1785926"/>
            <a:ext cx="6575434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نَحْنُ نَسْتَخْدِمُ الْحَرارَةَ كُلَّ يَوْمٍ، وَمُعْظَمُها يَأْتي مِنَ </a:t>
            </a:r>
            <a:r>
              <a:rPr lang="ar-EG" sz="4000" b="1" dirty="0" err="1">
                <a:latin typeface="Calibri" pitchFamily="34" charset="0"/>
                <a:cs typeface="+mj-cs"/>
              </a:rPr>
              <a:t>الشَّمْسِ،</a:t>
            </a:r>
            <a:endParaRPr lang="ar-EG" sz="4000" b="1" dirty="0">
              <a:latin typeface="Calibri" pitchFamily="34" charset="0"/>
              <a:cs typeface="+mj-cs"/>
            </a:endParaRPr>
          </a:p>
          <a:p>
            <a:pPr algn="r" rtl="1"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 وهي تُسَخِّنُ الْهواءَ، وَالْيابِسَةَ، وَالْماءَ عَلى سَطْحِ الأَرْضِ.</a:t>
            </a:r>
          </a:p>
          <a:p>
            <a:pPr algn="r" rtl="1">
              <a:defRPr/>
            </a:pPr>
            <a:endParaRPr lang="ar-EG" sz="4000" b="1" dirty="0">
              <a:latin typeface="Calibri" pitchFamily="34" charset="0"/>
              <a:cs typeface="+mj-cs"/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حن نستخدم الحر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وهى تسخن الهواء واليابس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/>
          <p:nvPr/>
        </p:nvSpPr>
        <p:spPr bwMode="auto">
          <a:xfrm>
            <a:off x="4701079" y="774433"/>
            <a:ext cx="468554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j-cs"/>
              </a:rPr>
              <a:t>اَلْفَصلُ الثّانيَ عَشرَ</a:t>
            </a:r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2627784" y="1545725"/>
            <a:ext cx="37512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اِستِعْمَالُ الطَّاقَةِ</a:t>
            </a:r>
          </a:p>
        </p:txBody>
      </p:sp>
      <p:sp>
        <p:nvSpPr>
          <p:cNvPr id="4" name="Flowchart: Decision 5"/>
          <p:cNvSpPr/>
          <p:nvPr/>
        </p:nvSpPr>
        <p:spPr>
          <a:xfrm>
            <a:off x="7355210" y="3184379"/>
            <a:ext cx="1285884" cy="714380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0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7283772" y="3184379"/>
            <a:ext cx="1403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6" name="Rectangle 6"/>
          <p:cNvSpPr/>
          <p:nvPr/>
        </p:nvSpPr>
        <p:spPr bwMode="auto">
          <a:xfrm>
            <a:off x="3707904" y="3492956"/>
            <a:ext cx="3751262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b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rgbClr val="FF0000"/>
                </a:solidFill>
                <a:cs typeface="+mj-cs"/>
              </a:rPr>
              <a:t>كَيْفَ </a:t>
            </a:r>
            <a:r>
              <a:rPr lang="ar-SA" sz="3200" b="1" dirty="0">
                <a:solidFill>
                  <a:srgbClr val="FF0000"/>
                </a:solidFill>
                <a:cs typeface="+mj-cs"/>
              </a:rPr>
              <a:t>نَسْتَعْمِلُ الطَّاقَةَ؟</a:t>
            </a:r>
            <a:endParaRPr lang="ar-EG" sz="3200" b="1" dirty="0">
              <a:solidFill>
                <a:srgbClr val="FF0000"/>
              </a:solidFill>
              <a:cs typeface="+mj-cs"/>
            </a:endParaRPr>
          </a:p>
        </p:txBody>
      </p:sp>
      <p:grpSp>
        <p:nvGrpSpPr>
          <p:cNvPr id="7" name="مجموعة 6"/>
          <p:cNvGrpSpPr/>
          <p:nvPr/>
        </p:nvGrpSpPr>
        <p:grpSpPr>
          <a:xfrm>
            <a:off x="5496416" y="4086814"/>
            <a:ext cx="3333389" cy="428628"/>
            <a:chOff x="5292495" y="2786058"/>
            <a:chExt cx="2994281" cy="428628"/>
          </a:xfrm>
        </p:grpSpPr>
        <p:cxnSp>
          <p:nvCxnSpPr>
            <p:cNvPr id="8" name="رابط مستقيم 7"/>
            <p:cNvCxnSpPr/>
            <p:nvPr/>
          </p:nvCxnSpPr>
          <p:spPr>
            <a:xfrm>
              <a:off x="5292495" y="3000372"/>
              <a:ext cx="1325846" cy="0"/>
            </a:xfrm>
            <a:prstGeom prst="line">
              <a:avLst/>
            </a:prstGeom>
            <a:ln w="38100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مستطيل مستدير الزوايا 8"/>
            <p:cNvSpPr/>
            <p:nvPr/>
          </p:nvSpPr>
          <p:spPr>
            <a:xfrm>
              <a:off x="6500826" y="2786058"/>
              <a:ext cx="1785950" cy="428628"/>
            </a:xfrm>
            <a:prstGeom prst="roundRect">
              <a:avLst>
                <a:gd name="adj" fmla="val 40818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6758101" y="4086814"/>
            <a:ext cx="2143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/>
            <a:r>
              <a:rPr lang="ar-EG" sz="2400" b="1" dirty="0">
                <a:solidFill>
                  <a:schemeClr val="bg1"/>
                </a:solidFill>
              </a:rPr>
              <a:t>الأسئلة الأساسية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691680" y="5229200"/>
            <a:ext cx="49075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ar-EG" sz="3200" b="1" dirty="0"/>
              <a:t>ما تأثير الحرارة في المادة؟</a:t>
            </a:r>
            <a:endParaRPr lang="en-US" sz="3200" dirty="0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6806939" y="4729756"/>
            <a:ext cx="18341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ar-EG" sz="3200" b="1" dirty="0">
                <a:solidFill>
                  <a:srgbClr val="0070C0"/>
                </a:solidFill>
              </a:rPr>
              <a:t>الدرس الأول</a:t>
            </a:r>
            <a:endParaRPr lang="ar-SA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الثانى عش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تعمال ا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olden_Scarab_Spawnف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فكره العام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كيف نستعمل ا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أسئلة الأساس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درس الاول 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ما تأثير الحرارة في الما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28" y="1714488"/>
            <a:ext cx="8530852" cy="3586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مجموعة 1"/>
          <p:cNvGrpSpPr/>
          <p:nvPr/>
        </p:nvGrpSpPr>
        <p:grpSpPr>
          <a:xfrm>
            <a:off x="4932040" y="5586812"/>
            <a:ext cx="3705220" cy="576562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567045" y="5511985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000628" y="500042"/>
            <a:ext cx="3143272" cy="10156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rgbClr val="0070C0"/>
                </a:solidFill>
                <a:latin typeface="+mn-lt"/>
                <a:cs typeface="+mj-cs"/>
              </a:rPr>
              <a:t>ما الْحَرارَةُ؟</a:t>
            </a:r>
          </a:p>
        </p:txBody>
      </p:sp>
      <p:sp>
        <p:nvSpPr>
          <p:cNvPr id="8" name="TextBox 2"/>
          <p:cNvSpPr txBox="1"/>
          <p:nvPr/>
        </p:nvSpPr>
        <p:spPr bwMode="auto">
          <a:xfrm>
            <a:off x="4857752" y="2000240"/>
            <a:ext cx="4000500" cy="954088"/>
          </a:xfrm>
          <a:prstGeom prst="rect">
            <a:avLst/>
          </a:prstGeom>
          <a:noFill/>
          <a:ln>
            <a:noFill/>
          </a:ln>
        </p:spPr>
        <p:txBody>
          <a:bodyPr rtlCol="1">
            <a:spAutoFit/>
          </a:bodyPr>
          <a:lstStyle/>
          <a:p>
            <a:pPr algn="ctr" rtl="1">
              <a:defRPr/>
            </a:pPr>
            <a:r>
              <a:rPr lang="ar-EG" sz="2800" b="1" dirty="0"/>
              <a:t>تسخن حرارة الشمس الماء واليابسة، ثم يسخن الهواء.</a:t>
            </a: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سخن حرارة الشمس الم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589240"/>
            <a:ext cx="3714776" cy="549298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4048" y="5495596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14546" y="928670"/>
            <a:ext cx="621506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تَأْتي الْحَرارَةُ مِنْ أَشْياءَ أُخْرى أَيْضًا، مِنْهَا </a:t>
            </a:r>
            <a:r>
              <a:rPr lang="ar-EG" sz="40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الَوَقُودُ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وَهُوَ مادَّةٌ تُنْتِجُ حَرارَةً عِنْدَما تَحْتَرِقُ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  <a:p>
            <a:pPr algn="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الْغازُ وَالزَّيْتُ وَالْحَطَبُ وَالْفَحْمُ هِيَ بَعْضُ الأَمْثِلَةِ عَلى الْوَقودِ.</a:t>
            </a: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أتى الحراره من اشي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وهو ماده تنت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غاز والزي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589240"/>
            <a:ext cx="3714776" cy="549298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4048" y="5495596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14414" y="1071546"/>
            <a:ext cx="692946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كَما تَنْتُجُ الْحَرارَةُ أيضاً عَنِ الْحَرَكَةِ. </a:t>
            </a:r>
          </a:p>
          <a:p>
            <a:pPr algn="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أَفْرُكُ يَدَيَّ بِسُرْعَةٍ، ثُمَّ أضَعُهُما عَلى وَجْهِي. </a:t>
            </a:r>
          </a:p>
          <a:p>
            <a:pPr algn="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أُلاحِظُ كَيْفَ تَنْتَقِلُ الْحَرارَةُ مِنْ يَدَيَّ إِلَى وَجْهِي.</a:t>
            </a: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ما تنتج الحر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فرك يد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احظ كيف تنتق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4932040" y="5661248"/>
            <a:ext cx="3714776" cy="549298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32040" y="5567604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000232" y="4357694"/>
            <a:ext cx="45885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يَستَخْدِمُ النّاسُ الوَقودَ لِلتَّدْفِئَةِ.</a:t>
            </a:r>
            <a:endParaRPr lang="ar-EG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مثلث متساوي الساقين 6"/>
          <p:cNvSpPr/>
          <p:nvPr/>
        </p:nvSpPr>
        <p:spPr>
          <a:xfrm>
            <a:off x="6643702" y="4429132"/>
            <a:ext cx="500066" cy="428630"/>
          </a:xfrm>
          <a:prstGeom prst="triangle">
            <a:avLst/>
          </a:prstGeom>
          <a:solidFill>
            <a:srgbClr val="66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714356"/>
            <a:ext cx="4429156" cy="3447497"/>
          </a:xfrm>
          <a:prstGeom prst="rect">
            <a:avLst/>
          </a:prstGeom>
          <a:noFill/>
          <a:ln w="57150">
            <a:solidFill>
              <a:srgbClr val="6600CC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ستخدم الن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4996389" y="5661248"/>
            <a:ext cx="3714776" cy="549298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996389" y="5567604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8001024" y="1000108"/>
            <a:ext cx="714380" cy="700086"/>
            <a:chOff x="7215206" y="2928934"/>
            <a:chExt cx="714380" cy="700086"/>
          </a:xfrm>
        </p:grpSpPr>
        <p:sp>
          <p:nvSpPr>
            <p:cNvPr id="7" name="شكل بيضاوي 6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8" name="صورة 7" descr="240px-Red_check.svg.png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sp>
        <p:nvSpPr>
          <p:cNvPr id="9" name="TextBox 3"/>
          <p:cNvSpPr txBox="1"/>
          <p:nvPr/>
        </p:nvSpPr>
        <p:spPr>
          <a:xfrm>
            <a:off x="500034" y="1071546"/>
            <a:ext cx="7429521" cy="64633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>
              <a:defRPr/>
            </a:pPr>
            <a:r>
              <a:rPr lang="ar-EG" sz="3600" b="1" dirty="0"/>
              <a:t> </a:t>
            </a:r>
            <a:r>
              <a:rPr lang="ar-EG" sz="3600" b="1" dirty="0" smtClean="0"/>
              <a:t>كيف </a:t>
            </a:r>
            <a:r>
              <a:rPr lang="ar-EG" sz="3600" b="1" dirty="0"/>
              <a:t>أستخدم الحرارة في المدرسة وفي البيت؟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071538" y="2357430"/>
            <a:ext cx="6651633" cy="1754326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rtl="1"/>
            <a:r>
              <a:rPr lang="ar-EG" sz="3600" b="1" dirty="0">
                <a:solidFill>
                  <a:srgbClr val="0000FF"/>
                </a:solidFill>
              </a:rPr>
              <a:t>أ</a:t>
            </a:r>
            <a:r>
              <a:rPr lang="ar-EG" sz="3600" b="1" dirty="0" smtClean="0">
                <a:solidFill>
                  <a:srgbClr val="0000FF"/>
                </a:solidFill>
              </a:rPr>
              <a:t>ستخدم </a:t>
            </a:r>
            <a:r>
              <a:rPr lang="ar-EG" sz="3600" b="1" dirty="0">
                <a:solidFill>
                  <a:srgbClr val="0000FF"/>
                </a:solidFill>
              </a:rPr>
              <a:t>الحرارة في المنزل في التدفئة وفي طهي الطعام وفي المدرسة استخدمها في مختبر العلوم في إجراء الأنشطة.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يف أستخدم الحرارة في المدرسة وفي البي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تخدم الحرارة في المنزل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72067" y="5701633"/>
            <a:ext cx="3714776" cy="549298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72067" y="5607989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34" y="620688"/>
            <a:ext cx="3924300" cy="521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مثلث متساوي الساقين 6"/>
          <p:cNvSpPr/>
          <p:nvPr/>
        </p:nvSpPr>
        <p:spPr>
          <a:xfrm rot="10800000">
            <a:off x="4071934" y="2285989"/>
            <a:ext cx="500066" cy="42863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TextBox 4"/>
          <p:cNvSpPr txBox="1"/>
          <p:nvPr/>
        </p:nvSpPr>
        <p:spPr>
          <a:xfrm>
            <a:off x="2285984" y="2071678"/>
            <a:ext cx="1857388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EG" sz="3200" b="1" dirty="0"/>
              <a:t>هذه الحركة تنتج حرارة.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1500174"/>
            <a:ext cx="3803196" cy="2662237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072067" y="4357694"/>
            <a:ext cx="307183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200" b="1" dirty="0">
                <a:latin typeface="Times New Roman" pitchFamily="18" charset="0"/>
                <a:cs typeface="Times New Roman" pitchFamily="18" charset="0"/>
              </a:rPr>
              <a:t>يَستَخْدِمُ النّاسُ الْوَقودَ لِطَهْيِ الطَّعامِ.</a:t>
            </a:r>
            <a:endParaRPr lang="ar-EG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مثلث متساوي الساقين 10"/>
          <p:cNvSpPr/>
          <p:nvPr/>
        </p:nvSpPr>
        <p:spPr>
          <a:xfrm>
            <a:off x="8143900" y="4429132"/>
            <a:ext cx="500066" cy="42863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ستخدم الناس    لطهى الطع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ذه الحركه تنتج حر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73252" y="505185"/>
            <a:ext cx="62150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SA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ما درجة الحرارة؟</a:t>
            </a:r>
            <a:endParaRPr lang="ar-EG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28596" y="1643050"/>
            <a:ext cx="826612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درجة الحرارة مقياس 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لمدى 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سخونة أو برودة </a:t>
            </a:r>
            <a:r>
              <a:rPr lang="ar-SA" sz="3600" b="1" dirty="0" err="1">
                <a:latin typeface="Times New Roman" pitchFamily="18" charset="0"/>
                <a:cs typeface="Times New Roman" pitchFamily="18" charset="0"/>
              </a:rPr>
              <a:t>الشيء.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ar-EG" sz="3600" b="1" dirty="0">
              <a:latin typeface="Times New Roman" pitchFamily="18" charset="0"/>
              <a:cs typeface="Times New Roman" pitchFamily="18" charset="0"/>
            </a:endParaRPr>
          </a:p>
          <a:p>
            <a:pPr algn="r" rtl="1"/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نحن نقيس درجة حرارة الهواء والماء، وحتى درجة حرارة أجسامنا.</a:t>
            </a:r>
            <a:endParaRPr lang="ar-EG" sz="3600" b="1" dirty="0">
              <a:latin typeface="Times New Roman" pitchFamily="18" charset="0"/>
              <a:cs typeface="Times New Roman" pitchFamily="18" charset="0"/>
            </a:endParaRPr>
          </a:p>
          <a:p>
            <a:pPr algn="r" rtl="1"/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 ونستخدم لقياس درجة الحرارة أداة مقياس </a:t>
            </a:r>
            <a:r>
              <a:rPr lang="ar-SA" sz="3600" b="1" dirty="0" err="1">
                <a:latin typeface="Times New Roman" pitchFamily="18" charset="0"/>
                <a:cs typeface="Times New Roman" pitchFamily="18" charset="0"/>
              </a:rPr>
              <a:t>الحرارة 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SA" sz="3600" b="1" dirty="0" err="1">
                <a:latin typeface="Times New Roman" pitchFamily="18" charset="0"/>
                <a:cs typeface="Times New Roman" pitchFamily="18" charset="0"/>
              </a:rPr>
              <a:t>الثرمومتر</a:t>
            </a:r>
            <a:r>
              <a:rPr lang="ar-SA" sz="3600" b="1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EG" sz="3600" b="1" dirty="0" err="1" smtClean="0">
                <a:latin typeface="Times New Roman" pitchFamily="18" charset="0"/>
                <a:cs typeface="Times New Roman" pitchFamily="18" charset="0"/>
              </a:rPr>
              <a:t>،</a:t>
            </a: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EG" sz="3600" b="1" dirty="0">
              <a:latin typeface="Times New Roman" pitchFamily="18" charset="0"/>
              <a:cs typeface="Times New Roman" pitchFamily="18" charset="0"/>
            </a:endParaRPr>
          </a:p>
          <a:p>
            <a:pPr algn="r" rtl="1"/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بعض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 أنواع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ه 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يحوي سائلاً داخله، وهذا السائل يتحرك مع الحرارة إلى أعلى </a:t>
            </a: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وإلى 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أسفل</a:t>
            </a: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EG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5045778" y="5690397"/>
            <a:ext cx="3705220" cy="576562"/>
            <a:chOff x="5286380" y="5929330"/>
            <a:chExt cx="3857620" cy="648000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مستطيل 9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680783" y="5615570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درجه الحر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درجة الحرارة مقي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نحن نقيس درجة حرارة الهواء والم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ونستخدم لقياس درجة الحرارة أداة مقي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وبعض أنواعه يحوي سائلاً داخ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4938730" y="5637139"/>
            <a:ext cx="3705220" cy="576562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573735" y="5562312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214283" y="500042"/>
            <a:ext cx="8534182" cy="3786214"/>
            <a:chOff x="357158" y="696497"/>
            <a:chExt cx="8785255" cy="5667414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7158" y="1000108"/>
              <a:ext cx="8785255" cy="5363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صورة 5" descr="صورة11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500825" y="696497"/>
              <a:ext cx="2641587" cy="946553"/>
            </a:xfrm>
            <a:prstGeom prst="rect">
              <a:avLst/>
            </a:prstGeom>
          </p:spPr>
        </p:pic>
      </p:grpSp>
      <p:sp>
        <p:nvSpPr>
          <p:cNvPr id="7" name="TextBox 3"/>
          <p:cNvSpPr txBox="1"/>
          <p:nvPr/>
        </p:nvSpPr>
        <p:spPr>
          <a:xfrm>
            <a:off x="6012160" y="476672"/>
            <a:ext cx="3000379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0070C0"/>
                </a:solidFill>
              </a:rPr>
              <a:t>درجة الحرارة</a:t>
            </a:r>
          </a:p>
        </p:txBody>
      </p:sp>
      <p:grpSp>
        <p:nvGrpSpPr>
          <p:cNvPr id="11" name="مجموعة 10"/>
          <p:cNvGrpSpPr/>
          <p:nvPr/>
        </p:nvGrpSpPr>
        <p:grpSpPr>
          <a:xfrm>
            <a:off x="357158" y="4071942"/>
            <a:ext cx="8356659" cy="1456149"/>
            <a:chOff x="840063" y="1428736"/>
            <a:chExt cx="7955881" cy="3586680"/>
          </a:xfrm>
        </p:grpSpPr>
        <p:sp>
          <p:nvSpPr>
            <p:cNvPr id="12" name="مستطيل 11"/>
            <p:cNvSpPr/>
            <p:nvPr/>
          </p:nvSpPr>
          <p:spPr>
            <a:xfrm>
              <a:off x="840063" y="1928802"/>
              <a:ext cx="7946779" cy="308661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3" name="صورة 12" descr="صورة11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85050" y="1428736"/>
              <a:ext cx="2310894" cy="1158144"/>
            </a:xfrm>
            <a:prstGeom prst="rect">
              <a:avLst/>
            </a:prstGeom>
          </p:spPr>
        </p:pic>
      </p:grpSp>
      <p:sp>
        <p:nvSpPr>
          <p:cNvPr id="14" name="TextBox 6"/>
          <p:cNvSpPr txBox="1"/>
          <p:nvPr/>
        </p:nvSpPr>
        <p:spPr>
          <a:xfrm>
            <a:off x="6286512" y="4071942"/>
            <a:ext cx="2357438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>
            <a:spAutoFit/>
          </a:bodyPr>
          <a:lstStyle/>
          <a:p>
            <a:pPr algn="ctr" rtl="1">
              <a:defRPr/>
            </a:pPr>
            <a:r>
              <a:rPr lang="ar-EG" sz="2800" b="1" dirty="0">
                <a:solidFill>
                  <a:srgbClr val="0070C0"/>
                </a:solidFill>
              </a:rPr>
              <a:t>أقرأ الصورة</a:t>
            </a:r>
          </a:p>
        </p:txBody>
      </p:sp>
      <p:sp>
        <p:nvSpPr>
          <p:cNvPr id="15" name="TextBox 5"/>
          <p:cNvSpPr txBox="1"/>
          <p:nvPr/>
        </p:nvSpPr>
        <p:spPr>
          <a:xfrm>
            <a:off x="1500166" y="4327762"/>
            <a:ext cx="4643450" cy="120032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>
              <a:defRPr/>
            </a:pPr>
            <a:r>
              <a:rPr lang="ar-EG" sz="2400" b="1" dirty="0"/>
              <a:t>أين تكون درجة الحرارة </a:t>
            </a:r>
            <a:r>
              <a:rPr lang="ar-EG" sz="2400" b="1" dirty="0" err="1"/>
              <a:t>أعلى:</a:t>
            </a:r>
            <a:endParaRPr lang="ar-EG" sz="2400" b="1" dirty="0"/>
          </a:p>
          <a:p>
            <a:pPr algn="r" rtl="1">
              <a:defRPr/>
            </a:pPr>
            <a:r>
              <a:rPr lang="ar-EG" sz="2400" b="1" dirty="0"/>
              <a:t> خلال النهار أم خلال </a:t>
            </a:r>
            <a:r>
              <a:rPr lang="ar-EG" sz="2400" b="1" dirty="0" err="1"/>
              <a:t>الليل؟</a:t>
            </a:r>
            <a:endParaRPr lang="ar-EG" sz="2400" b="1" dirty="0"/>
          </a:p>
          <a:p>
            <a:pPr algn="r" rtl="1">
              <a:defRPr/>
            </a:pPr>
            <a:r>
              <a:rPr lang="ar-EG" sz="2400" b="1" dirty="0"/>
              <a:t> كيف أعرف ذلك</a:t>
            </a:r>
            <a:r>
              <a:rPr lang="ar-EG" sz="2400" b="1" dirty="0" smtClean="0"/>
              <a:t>؟</a:t>
            </a:r>
            <a:endParaRPr lang="ar-EG" sz="2400" b="1" dirty="0"/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درجة الحرا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قرأ الصو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ين تكون درج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خلال النه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كيف أعرف ذل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214283" y="500042"/>
            <a:ext cx="8606190" cy="3786214"/>
            <a:chOff x="357158" y="696497"/>
            <a:chExt cx="8785255" cy="5667414"/>
          </a:xfrm>
        </p:grpSpPr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7158" y="1000108"/>
              <a:ext cx="8785255" cy="5363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صورة 3" descr="صورة1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00825" y="696497"/>
              <a:ext cx="2641587" cy="946553"/>
            </a:xfrm>
            <a:prstGeom prst="rect">
              <a:avLst/>
            </a:prstGeom>
          </p:spPr>
        </p:pic>
      </p:grpSp>
      <p:sp>
        <p:nvSpPr>
          <p:cNvPr id="5" name="TextBox 3"/>
          <p:cNvSpPr txBox="1"/>
          <p:nvPr/>
        </p:nvSpPr>
        <p:spPr>
          <a:xfrm>
            <a:off x="6143621" y="500042"/>
            <a:ext cx="3000379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0070C0"/>
                </a:solidFill>
              </a:rPr>
              <a:t>درجة الحرارة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57158" y="4071942"/>
            <a:ext cx="8356659" cy="1380397"/>
            <a:chOff x="840063" y="1428736"/>
            <a:chExt cx="7955881" cy="3586680"/>
          </a:xfrm>
        </p:grpSpPr>
        <p:sp>
          <p:nvSpPr>
            <p:cNvPr id="7" name="مستطيل 6"/>
            <p:cNvSpPr/>
            <p:nvPr/>
          </p:nvSpPr>
          <p:spPr>
            <a:xfrm>
              <a:off x="840063" y="1928802"/>
              <a:ext cx="7946779" cy="308661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8" name="صورة 7" descr="صورة1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5050" y="1428736"/>
              <a:ext cx="2310894" cy="1158144"/>
            </a:xfrm>
            <a:prstGeom prst="rect">
              <a:avLst/>
            </a:prstGeom>
          </p:spPr>
        </p:pic>
      </p:grpSp>
      <p:sp>
        <p:nvSpPr>
          <p:cNvPr id="9" name="TextBox 6"/>
          <p:cNvSpPr txBox="1"/>
          <p:nvPr/>
        </p:nvSpPr>
        <p:spPr>
          <a:xfrm>
            <a:off x="6391026" y="4057908"/>
            <a:ext cx="2357438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>
            <a:spAutoFit/>
          </a:bodyPr>
          <a:lstStyle/>
          <a:p>
            <a:pPr algn="ctr" rtl="1">
              <a:defRPr/>
            </a:pPr>
            <a:r>
              <a:rPr lang="ar-EG" sz="2800" b="1" dirty="0">
                <a:solidFill>
                  <a:srgbClr val="0070C0"/>
                </a:solidFill>
              </a:rPr>
              <a:t>أقرأ الصورة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67544" y="4744453"/>
            <a:ext cx="8001056" cy="70788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r" rtl="1">
              <a:defRPr/>
            </a:pPr>
            <a:r>
              <a:rPr lang="ar-EG" sz="2000" b="1" dirty="0">
                <a:solidFill>
                  <a:srgbClr val="660033"/>
                </a:solidFill>
              </a:rPr>
              <a:t>تكون أعلى خلال النهار وأعرف ذلك من مراقبة مؤشر </a:t>
            </a:r>
            <a:r>
              <a:rPr lang="ar-EG" sz="2000" b="1" dirty="0" err="1">
                <a:solidFill>
                  <a:srgbClr val="660033"/>
                </a:solidFill>
              </a:rPr>
              <a:t>الثرمومتر</a:t>
            </a:r>
            <a:r>
              <a:rPr lang="ar-EG" sz="2000" b="1" dirty="0">
                <a:solidFill>
                  <a:srgbClr val="660033"/>
                </a:solidFill>
              </a:rPr>
              <a:t> فأجد أن درجة الحرارة نهاراً هي 30°س أما في الليل فتكون درجة الحرارة 20°س.</a:t>
            </a:r>
            <a:endParaRPr lang="en-US" sz="2000" b="1" dirty="0">
              <a:solidFill>
                <a:srgbClr val="660033"/>
              </a:solidFill>
            </a:endParaRPr>
          </a:p>
        </p:txBody>
      </p:sp>
      <p:grpSp>
        <p:nvGrpSpPr>
          <p:cNvPr id="11" name="مجموعة 10"/>
          <p:cNvGrpSpPr/>
          <p:nvPr/>
        </p:nvGrpSpPr>
        <p:grpSpPr>
          <a:xfrm>
            <a:off x="4932040" y="5730980"/>
            <a:ext cx="3705220" cy="576562"/>
            <a:chOff x="5286380" y="5929330"/>
            <a:chExt cx="3857620" cy="648000"/>
          </a:xfrm>
        </p:grpSpPr>
        <p:sp>
          <p:nvSpPr>
            <p:cNvPr id="12" name="مستطيل مستدير الزوايا 11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5567045" y="5656153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كون أعلى خلال النه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3286116" y="1000108"/>
            <a:ext cx="5357812" cy="392909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714876" y="1142984"/>
            <a:ext cx="29146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altLang="ar-EG" sz="4800" b="1" dirty="0">
                <a:solidFill>
                  <a:srgbClr val="00B0F0"/>
                </a:solidFill>
              </a:rPr>
              <a:t> نشاط:</a:t>
            </a:r>
            <a:endParaRPr lang="en-US" altLang="ar-EG" sz="4800" dirty="0">
              <a:solidFill>
                <a:srgbClr val="00B0F0"/>
              </a:solidFill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3643306" y="2285992"/>
            <a:ext cx="500062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أستخدم مقياس حرارة </a:t>
            </a:r>
          </a:p>
          <a:p>
            <a:pPr algn="ctr" rtl="1"/>
            <a:r>
              <a:rPr lang="ar-EG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لأقارن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بين درجة حرارة كل من التربة والماء والهواء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2285984" y="1357298"/>
            <a:ext cx="1143008" cy="3429024"/>
            <a:chOff x="2285984" y="1357298"/>
            <a:chExt cx="1143008" cy="3429024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85984" y="1357298"/>
              <a:ext cx="1143008" cy="3429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مستطيل 8"/>
            <p:cNvSpPr/>
            <p:nvPr/>
          </p:nvSpPr>
          <p:spPr>
            <a:xfrm>
              <a:off x="2500298" y="3214686"/>
              <a:ext cx="76174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>
                <a:defRPr/>
              </a:pPr>
              <a:r>
                <a:rPr lang="ar-EG" sz="2800" b="1" dirty="0" smtClean="0"/>
                <a:t>هواء</a:t>
              </a:r>
              <a:endParaRPr lang="ar-EG" sz="2800" b="1" dirty="0"/>
            </a:p>
          </p:txBody>
        </p:sp>
      </p:grpSp>
      <p:grpSp>
        <p:nvGrpSpPr>
          <p:cNvPr id="13" name="مجموعة 12"/>
          <p:cNvGrpSpPr/>
          <p:nvPr/>
        </p:nvGrpSpPr>
        <p:grpSpPr>
          <a:xfrm>
            <a:off x="1071538" y="1357298"/>
            <a:ext cx="1318374" cy="3429024"/>
            <a:chOff x="1071538" y="1357298"/>
            <a:chExt cx="1318374" cy="3429024"/>
          </a:xfrm>
        </p:grpSpPr>
        <p:pic>
          <p:nvPicPr>
            <p:cNvPr id="7" name="صورة 6" descr="صورة7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71538" y="1357298"/>
              <a:ext cx="1318374" cy="3429024"/>
            </a:xfrm>
            <a:prstGeom prst="rect">
              <a:avLst/>
            </a:prstGeom>
          </p:spPr>
        </p:pic>
        <p:sp>
          <p:nvSpPr>
            <p:cNvPr id="11" name="مستطيل 10"/>
            <p:cNvSpPr/>
            <p:nvPr/>
          </p:nvSpPr>
          <p:spPr>
            <a:xfrm>
              <a:off x="1413212" y="3191532"/>
              <a:ext cx="58702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>
                <a:defRPr/>
              </a:pPr>
              <a:r>
                <a:rPr lang="ar-EG" sz="2800" b="1" dirty="0" smtClean="0"/>
                <a:t>ماء</a:t>
              </a:r>
              <a:endParaRPr lang="ar-EG" sz="2800" b="1" dirty="0"/>
            </a:p>
          </p:txBody>
        </p:sp>
      </p:grpSp>
      <p:grpSp>
        <p:nvGrpSpPr>
          <p:cNvPr id="14" name="مجموعة 13"/>
          <p:cNvGrpSpPr/>
          <p:nvPr/>
        </p:nvGrpSpPr>
        <p:grpSpPr>
          <a:xfrm>
            <a:off x="0" y="1428736"/>
            <a:ext cx="1272650" cy="3357586"/>
            <a:chOff x="0" y="1428736"/>
            <a:chExt cx="1272650" cy="3357586"/>
          </a:xfrm>
        </p:grpSpPr>
        <p:pic>
          <p:nvPicPr>
            <p:cNvPr id="6" name="صورة 5" descr="777.png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1428736"/>
              <a:ext cx="1272650" cy="3357586"/>
            </a:xfrm>
            <a:prstGeom prst="rect">
              <a:avLst/>
            </a:prstGeom>
          </p:spPr>
        </p:pic>
        <p:sp>
          <p:nvSpPr>
            <p:cNvPr id="12" name="مستطيل 11"/>
            <p:cNvSpPr/>
            <p:nvPr/>
          </p:nvSpPr>
          <p:spPr>
            <a:xfrm>
              <a:off x="285720" y="3214686"/>
              <a:ext cx="68480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>
                <a:defRPr/>
              </a:pPr>
              <a:r>
                <a:rPr lang="ar-EG" sz="2800" b="1" dirty="0" smtClean="0"/>
                <a:t>تربة</a:t>
              </a:r>
              <a:endParaRPr lang="ar-EG" sz="2800" b="1" dirty="0"/>
            </a:p>
          </p:txBody>
        </p:sp>
      </p:grp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تخدم مقياس حر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لاقارن ب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هو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م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ترب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/>
          <p:nvPr/>
        </p:nvSpPr>
        <p:spPr bwMode="auto">
          <a:xfrm>
            <a:off x="4755161" y="843738"/>
            <a:ext cx="468554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j-cs"/>
              </a:rPr>
              <a:t>اَلْفَصلُ الثّانيَ عَشرَ</a:t>
            </a:r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2760849" y="1490069"/>
            <a:ext cx="37512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chemeClr val="bg1"/>
                </a:solidFill>
                <a:latin typeface="Calibri" pitchFamily="34" charset="0"/>
                <a:cs typeface="+mj-cs"/>
              </a:rPr>
              <a:t>اِستِعْمَالُ الطَّاقَةِ</a:t>
            </a:r>
          </a:p>
        </p:txBody>
      </p:sp>
      <p:sp>
        <p:nvSpPr>
          <p:cNvPr id="4" name="Flowchart: Decision 5"/>
          <p:cNvSpPr/>
          <p:nvPr/>
        </p:nvSpPr>
        <p:spPr>
          <a:xfrm>
            <a:off x="7097935" y="3254055"/>
            <a:ext cx="1285884" cy="714380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0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7026497" y="3254055"/>
            <a:ext cx="1403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الفكرة العامة</a:t>
            </a:r>
          </a:p>
        </p:txBody>
      </p:sp>
      <p:sp>
        <p:nvSpPr>
          <p:cNvPr id="6" name="Rectangle 6"/>
          <p:cNvSpPr/>
          <p:nvPr/>
        </p:nvSpPr>
        <p:spPr bwMode="auto">
          <a:xfrm>
            <a:off x="3378029" y="3538678"/>
            <a:ext cx="364846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b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rgbClr val="FF0000"/>
                </a:solidFill>
                <a:cs typeface="+mj-cs"/>
              </a:rPr>
              <a:t>كَيْفَ </a:t>
            </a:r>
            <a:r>
              <a:rPr lang="ar-SA" sz="3200" b="1" dirty="0">
                <a:solidFill>
                  <a:srgbClr val="FF0000"/>
                </a:solidFill>
                <a:cs typeface="+mj-cs"/>
              </a:rPr>
              <a:t>نَسْتَعْمِلُ الطَّاقَةَ؟</a:t>
            </a:r>
            <a:endParaRPr lang="ar-EG" sz="3200" b="1" dirty="0">
              <a:solidFill>
                <a:srgbClr val="FF0000"/>
              </a:solidFill>
              <a:cs typeface="+mj-cs"/>
            </a:endParaRPr>
          </a:p>
        </p:txBody>
      </p:sp>
      <p:grpSp>
        <p:nvGrpSpPr>
          <p:cNvPr id="7" name="مجموعة 6"/>
          <p:cNvGrpSpPr/>
          <p:nvPr/>
        </p:nvGrpSpPr>
        <p:grpSpPr>
          <a:xfrm>
            <a:off x="5239141" y="4156490"/>
            <a:ext cx="3333389" cy="428628"/>
            <a:chOff x="5292495" y="2786058"/>
            <a:chExt cx="2994281" cy="428628"/>
          </a:xfrm>
        </p:grpSpPr>
        <p:cxnSp>
          <p:nvCxnSpPr>
            <p:cNvPr id="8" name="رابط مستقيم 7"/>
            <p:cNvCxnSpPr/>
            <p:nvPr/>
          </p:nvCxnSpPr>
          <p:spPr>
            <a:xfrm>
              <a:off x="5292495" y="3000372"/>
              <a:ext cx="1325846" cy="0"/>
            </a:xfrm>
            <a:prstGeom prst="line">
              <a:avLst/>
            </a:prstGeom>
            <a:ln w="38100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مستطيل مستدير الزوايا 8"/>
            <p:cNvSpPr/>
            <p:nvPr/>
          </p:nvSpPr>
          <p:spPr>
            <a:xfrm>
              <a:off x="6500826" y="2786058"/>
              <a:ext cx="1785950" cy="428628"/>
            </a:xfrm>
            <a:prstGeom prst="roundRect">
              <a:avLst>
                <a:gd name="adj" fmla="val 40818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0" name="مربع نص 5"/>
          <p:cNvSpPr txBox="1">
            <a:spLocks noChangeArrowheads="1"/>
          </p:cNvSpPr>
          <p:nvPr/>
        </p:nvSpPr>
        <p:spPr bwMode="auto">
          <a:xfrm>
            <a:off x="6500826" y="4156490"/>
            <a:ext cx="2143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/>
            <a:r>
              <a:rPr lang="ar-EG" sz="2400" b="1" dirty="0">
                <a:solidFill>
                  <a:schemeClr val="bg1"/>
                </a:solidFill>
              </a:rPr>
              <a:t>الأسئلة الأساسية</a:t>
            </a: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6566257" y="4785986"/>
            <a:ext cx="19159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ar-EG" sz="3200" b="1" dirty="0">
                <a:solidFill>
                  <a:srgbClr val="0070C0"/>
                </a:solidFill>
              </a:rPr>
              <a:t>الدرس الثاني</a:t>
            </a:r>
            <a:endParaRPr lang="ar-SA" sz="3200" dirty="0">
              <a:solidFill>
                <a:srgbClr val="0070C0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984010" y="5217649"/>
            <a:ext cx="47619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ar-EG" sz="3200" b="1" dirty="0"/>
              <a:t>كيف نحصل على الكهرباء؟</a:t>
            </a:r>
            <a:endParaRPr lang="en-US" sz="3200" dirty="0"/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رس الثا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 نحصل على الكهرب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8001024" y="1000108"/>
            <a:ext cx="714380" cy="700086"/>
            <a:chOff x="7215206" y="2928934"/>
            <a:chExt cx="714380" cy="700086"/>
          </a:xfrm>
        </p:grpSpPr>
        <p:sp>
          <p:nvSpPr>
            <p:cNvPr id="3" name="شكل بيضاوي 2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4" name="صورة 3" descr="240px-Red_check.svg.png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grpSp>
        <p:nvGrpSpPr>
          <p:cNvPr id="5" name="مجموعة 4"/>
          <p:cNvGrpSpPr/>
          <p:nvPr/>
        </p:nvGrpSpPr>
        <p:grpSpPr>
          <a:xfrm flipH="1">
            <a:off x="5021556" y="5589240"/>
            <a:ext cx="3714776" cy="648000"/>
            <a:chOff x="5286380" y="5929330"/>
            <a:chExt cx="3857620" cy="648000"/>
          </a:xfrm>
        </p:grpSpPr>
        <p:sp>
          <p:nvSpPr>
            <p:cNvPr id="6" name="مستطيل مستدير الزوايا 5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6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ربع نص 7"/>
          <p:cNvSpPr txBox="1"/>
          <p:nvPr/>
        </p:nvSpPr>
        <p:spPr>
          <a:xfrm>
            <a:off x="5307276" y="5522860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  <p:sp>
        <p:nvSpPr>
          <p:cNvPr id="9" name="TextBox 2"/>
          <p:cNvSpPr txBox="1"/>
          <p:nvPr/>
        </p:nvSpPr>
        <p:spPr bwMode="auto">
          <a:xfrm>
            <a:off x="3000364" y="785794"/>
            <a:ext cx="4737124" cy="1200329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أذكر بعض الأشياء التي نحتاج إلى قياس درجة حرارتها.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000100" y="2928934"/>
            <a:ext cx="7019925" cy="193899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660033"/>
                </a:solidFill>
              </a:rPr>
              <a:t>نحتاج إلى قياس درجة حرارة </a:t>
            </a:r>
            <a:r>
              <a:rPr lang="ar-EG" sz="4000" b="1" dirty="0" smtClean="0">
                <a:solidFill>
                  <a:srgbClr val="660033"/>
                </a:solidFill>
              </a:rPr>
              <a:t>أجسامنا</a:t>
            </a:r>
            <a:endParaRPr lang="ar-EG" sz="4000" b="1" dirty="0">
              <a:solidFill>
                <a:srgbClr val="660033"/>
              </a:solidFill>
            </a:endParaRPr>
          </a:p>
          <a:p>
            <a:pPr algn="ctr" rtl="1">
              <a:defRPr/>
            </a:pPr>
            <a:r>
              <a:rPr lang="ar-EG" sz="4000" b="1" dirty="0" smtClean="0">
                <a:solidFill>
                  <a:srgbClr val="660033"/>
                </a:solidFill>
              </a:rPr>
              <a:t>ودرجة </a:t>
            </a:r>
            <a:r>
              <a:rPr lang="ar-EG" sz="4000" b="1" dirty="0">
                <a:solidFill>
                  <a:srgbClr val="660033"/>
                </a:solidFill>
              </a:rPr>
              <a:t>حرارة </a:t>
            </a:r>
            <a:r>
              <a:rPr lang="ar-EG" sz="4000" b="1" dirty="0" smtClean="0">
                <a:solidFill>
                  <a:srgbClr val="660033"/>
                </a:solidFill>
              </a:rPr>
              <a:t>الهواء</a:t>
            </a:r>
            <a:endParaRPr lang="ar-EG" sz="4000" b="1" dirty="0">
              <a:solidFill>
                <a:srgbClr val="660033"/>
              </a:solidFill>
            </a:endParaRPr>
          </a:p>
          <a:p>
            <a:pPr algn="ctr" rtl="1">
              <a:defRPr/>
            </a:pPr>
            <a:r>
              <a:rPr lang="ar-EG" sz="4000" b="1" dirty="0" smtClean="0">
                <a:solidFill>
                  <a:srgbClr val="660033"/>
                </a:solidFill>
              </a:rPr>
              <a:t>ودرجة </a:t>
            </a:r>
            <a:r>
              <a:rPr lang="ar-EG" sz="4000" b="1" dirty="0">
                <a:solidFill>
                  <a:srgbClr val="660033"/>
                </a:solidFill>
              </a:rPr>
              <a:t>حرارة الماء</a:t>
            </a:r>
            <a:r>
              <a:rPr lang="ar-EG" sz="4000" b="1" dirty="0" smtClean="0">
                <a:solidFill>
                  <a:srgbClr val="660033"/>
                </a:solidFill>
              </a:rPr>
              <a:t>.</a:t>
            </a:r>
            <a:endParaRPr lang="en-US" sz="40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قو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ذكر بعض الاشي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نحتاج إلى قياس درجة حرارة أجسامن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و درجة حرارة الهو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و درجة حرارة الم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 flipH="1">
            <a:off x="5002470" y="5589240"/>
            <a:ext cx="3714776" cy="648000"/>
            <a:chOff x="5286380" y="5929330"/>
            <a:chExt cx="3857620" cy="648000"/>
          </a:xfrm>
        </p:grpSpPr>
        <p:sp>
          <p:nvSpPr>
            <p:cNvPr id="4" name="مستطيل مستدير الزوايا 3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مربع نص 5"/>
          <p:cNvSpPr txBox="1"/>
          <p:nvPr/>
        </p:nvSpPr>
        <p:spPr>
          <a:xfrm>
            <a:off x="5288190" y="5522860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  <p:grpSp>
        <p:nvGrpSpPr>
          <p:cNvPr id="7" name="مجموعة 6"/>
          <p:cNvGrpSpPr/>
          <p:nvPr/>
        </p:nvGrpSpPr>
        <p:grpSpPr>
          <a:xfrm>
            <a:off x="395536" y="476673"/>
            <a:ext cx="8358246" cy="4320480"/>
            <a:chOff x="214282" y="571481"/>
            <a:chExt cx="8786874" cy="5143535"/>
          </a:xfrm>
        </p:grpSpPr>
        <p:sp>
          <p:nvSpPr>
            <p:cNvPr id="8" name="مستطيل 7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9" name="صورة 8" descr="صورة13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10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428728" y="2000240"/>
            <a:ext cx="70850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defRPr/>
            </a:pPr>
            <a:r>
              <a:rPr lang="ar-EG" sz="3600" b="1" dirty="0" smtClean="0">
                <a:latin typeface="Calibri" pitchFamily="34" charset="0"/>
                <a:cs typeface="+mj-cs"/>
              </a:rPr>
              <a:t>1- </a:t>
            </a:r>
            <a:r>
              <a:rPr lang="ar-SA" sz="3600" b="1" dirty="0">
                <a:solidFill>
                  <a:srgbClr val="0070C0"/>
                </a:solidFill>
                <a:latin typeface="Calibri" pitchFamily="34" charset="0"/>
                <a:cs typeface="+mj-cs"/>
              </a:rPr>
              <a:t>الفكرة الرئيسة والتفاصيل.</a:t>
            </a:r>
            <a:endParaRPr lang="ar-EG" sz="3600" b="1" dirty="0">
              <a:solidFill>
                <a:srgbClr val="0070C0"/>
              </a:solidFill>
              <a:latin typeface="Calibri" pitchFamily="34" charset="0"/>
              <a:cs typeface="+mj-cs"/>
            </a:endParaRPr>
          </a:p>
          <a:p>
            <a:pPr algn="r" rtl="1"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 مِنْ أَيْنَ تَأْتي مُعْظَمُ الْحَرارَةِ</a:t>
            </a:r>
            <a:r>
              <a:rPr lang="ar-EG" sz="3600" b="1" dirty="0" smtClean="0">
                <a:latin typeface="Calibri" pitchFamily="34" charset="0"/>
                <a:cs typeface="+mj-cs"/>
              </a:rPr>
              <a:t>؟</a:t>
            </a:r>
            <a:endParaRPr lang="ar-EG" sz="3600" b="1" dirty="0">
              <a:latin typeface="Calibri" pitchFamily="34" charset="0"/>
              <a:cs typeface="+mj-cs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2928926" y="3714752"/>
            <a:ext cx="292895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4800" b="1" dirty="0">
                <a:solidFill>
                  <a:srgbClr val="660033"/>
                </a:solidFill>
              </a:rPr>
              <a:t>من الشمس.</a:t>
            </a:r>
            <a:endParaRPr lang="en-US" sz="48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فكر وأتحدث وأكت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فكوه الرئيس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ن اين تات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ن   الشمس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 flipH="1">
            <a:off x="5056155" y="5715016"/>
            <a:ext cx="3714776" cy="648000"/>
            <a:chOff x="5286380" y="5929330"/>
            <a:chExt cx="3857620" cy="648000"/>
          </a:xfrm>
        </p:grpSpPr>
        <p:sp>
          <p:nvSpPr>
            <p:cNvPr id="4" name="مستطيل مستدير الزوايا 3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مربع نص 5"/>
          <p:cNvSpPr txBox="1"/>
          <p:nvPr/>
        </p:nvSpPr>
        <p:spPr>
          <a:xfrm>
            <a:off x="5341875" y="5648636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  <p:grpSp>
        <p:nvGrpSpPr>
          <p:cNvPr id="7" name="مجموعة 6"/>
          <p:cNvGrpSpPr/>
          <p:nvPr/>
        </p:nvGrpSpPr>
        <p:grpSpPr>
          <a:xfrm>
            <a:off x="323528" y="571481"/>
            <a:ext cx="8556649" cy="4801735"/>
            <a:chOff x="214282" y="571481"/>
            <a:chExt cx="8786874" cy="5143535"/>
          </a:xfrm>
        </p:grpSpPr>
        <p:sp>
          <p:nvSpPr>
            <p:cNvPr id="8" name="مستطيل 7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9" name="صورة 8" descr="صورة1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10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571868" y="2071678"/>
            <a:ext cx="5199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/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كَيْفَ نَقِيسُ دَرَجَةَ </a:t>
            </a:r>
            <a:r>
              <a:rPr lang="ar-EG" sz="4000" b="1" dirty="0" err="1">
                <a:latin typeface="Times New Roman" pitchFamily="18" charset="0"/>
                <a:cs typeface="Times New Roman" pitchFamily="18" charset="0"/>
              </a:rPr>
              <a:t>الْحَرارَةِ؟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785938" y="3617913"/>
            <a:ext cx="5572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4000" b="1" dirty="0">
                <a:solidFill>
                  <a:srgbClr val="660033"/>
                </a:solidFill>
              </a:rPr>
              <a:t>أستخدم مقياس الحرارة لقياس درجة الحرارة.</a:t>
            </a:r>
            <a:endParaRPr lang="en-US" sz="4000" b="1" dirty="0">
              <a:solidFill>
                <a:srgbClr val="660033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74514" y="188640"/>
            <a:ext cx="2266949" cy="266885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يف تقيس درجه الحرار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تخدم مقيا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619447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289768" y="5553067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214282" y="571481"/>
            <a:ext cx="8786874" cy="4657719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10" name="صورة 9" descr="PngMedium-Yellow-pencil-344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00958" y="1857364"/>
            <a:ext cx="680066" cy="682333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170142" y="1819809"/>
            <a:ext cx="66167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>
              <a:defRPr/>
            </a:pPr>
            <a:r>
              <a:rPr lang="ar-EG" sz="4000" b="1" dirty="0" smtClean="0">
                <a:latin typeface="Calibri" pitchFamily="34" charset="0"/>
                <a:cs typeface="+mj-cs"/>
              </a:rPr>
              <a:t>3-       </a:t>
            </a:r>
            <a:r>
              <a:rPr lang="ar-EG" sz="4000" b="1" dirty="0">
                <a:latin typeface="Calibri" pitchFamily="34" charset="0"/>
                <a:cs typeface="+mj-cs"/>
              </a:rPr>
              <a:t>السُّؤَالُ الأسَاسِيُّ</a:t>
            </a:r>
            <a:r>
              <a:rPr lang="ar-EG" sz="4000" b="1" dirty="0" smtClean="0">
                <a:latin typeface="Calibri" pitchFamily="34" charset="0"/>
                <a:cs typeface="+mj-cs"/>
              </a:rPr>
              <a:t>.</a:t>
            </a:r>
            <a:endParaRPr lang="ar-EG" sz="4000" b="1" dirty="0">
              <a:latin typeface="Calibri" pitchFamily="34" charset="0"/>
              <a:cs typeface="+mj-cs"/>
            </a:endParaRPr>
          </a:p>
          <a:p>
            <a:pPr algn="r" rtl="1"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 </a:t>
            </a:r>
            <a:r>
              <a:rPr lang="ar-EG" sz="4000" b="1" dirty="0" smtClean="0">
                <a:latin typeface="Calibri" pitchFamily="34" charset="0"/>
                <a:cs typeface="+mj-cs"/>
              </a:rPr>
              <a:t>           مَا </a:t>
            </a:r>
            <a:r>
              <a:rPr lang="ar-EG" sz="4000" b="1" dirty="0">
                <a:latin typeface="Calibri" pitchFamily="34" charset="0"/>
                <a:cs typeface="+mj-cs"/>
              </a:rPr>
              <a:t>تَأثِير الحَرَارَة فِي المَادَّةِ؟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598638" y="3943183"/>
            <a:ext cx="6616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3600" b="1" dirty="0" smtClean="0">
                <a:solidFill>
                  <a:srgbClr val="660033"/>
                </a:solidFill>
              </a:rPr>
              <a:t>تغير من صفات المادة وحالتها في بعض الأحيان.</a:t>
            </a:r>
            <a:endParaRPr lang="en-US" sz="36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سؤال الاساس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 تأثير الحرارة في الما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غير من صفات المادة وحالتها في بعض الأحي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 flipH="1">
            <a:off x="5004048" y="5635566"/>
            <a:ext cx="3714776" cy="648000"/>
            <a:chOff x="5286380" y="5929330"/>
            <a:chExt cx="3857620" cy="648000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5286380" y="5929330"/>
              <a:ext cx="3822695" cy="648000"/>
            </a:xfrm>
            <a:prstGeom prst="roundRect">
              <a:avLst>
                <a:gd name="adj" fmla="val 38134"/>
              </a:avLst>
            </a:prstGeom>
            <a:solidFill>
              <a:srgbClr val="0066FF"/>
            </a:solidFill>
            <a:ln cmpd="dbl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3"/>
            <p:cNvSpPr/>
            <p:nvPr/>
          </p:nvSpPr>
          <p:spPr>
            <a:xfrm>
              <a:off x="6143636" y="5929330"/>
              <a:ext cx="3000364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289768" y="5569186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214282" y="571481"/>
            <a:ext cx="8786874" cy="4441695"/>
            <a:chOff x="214282" y="571481"/>
            <a:chExt cx="8786874" cy="5143535"/>
          </a:xfrm>
        </p:grpSpPr>
        <p:sp>
          <p:nvSpPr>
            <p:cNvPr id="7" name="مستطيل 6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8" name="صورة 7" descr="صورة13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9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1928802"/>
            <a:ext cx="8477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Wave 13"/>
          <p:cNvSpPr/>
          <p:nvPr/>
        </p:nvSpPr>
        <p:spPr>
          <a:xfrm>
            <a:off x="5143504" y="1714488"/>
            <a:ext cx="2857520" cy="1019488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العلوم والفن</a:t>
            </a: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0" y="2928934"/>
            <a:ext cx="814393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أبْحَثُ فِي بَيْتِي أَوْ مَدْرَسَتِي عَنْ مَصادِرَ لِلْحَرارَةِ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،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  <a:p>
            <a:pPr algn="r" rtl="1"/>
            <a:r>
              <a:rPr lang="ar-EG" sz="4000" b="1" dirty="0">
                <a:latin typeface="Times New Roman" pitchFamily="18" charset="0"/>
                <a:cs typeface="Times New Roman" pitchFamily="18" charset="0"/>
              </a:rPr>
              <a:t> ثُمَّ أرْسُمُها</a:t>
            </a:r>
            <a:r>
              <a:rPr lang="ar-EG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EG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علوم والف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بحث فى بيت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ثم ارسم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ecision 5"/>
          <p:cNvSpPr/>
          <p:nvPr/>
        </p:nvSpPr>
        <p:spPr>
          <a:xfrm>
            <a:off x="4972043" y="740616"/>
            <a:ext cx="1285884" cy="857256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900604" y="714356"/>
            <a:ext cx="1385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2800" b="1" dirty="0">
                <a:solidFill>
                  <a:srgbClr val="FFFF00"/>
                </a:solidFill>
              </a:rPr>
              <a:t>الفكرة العامة </a:t>
            </a:r>
          </a:p>
        </p:txBody>
      </p:sp>
      <p:sp>
        <p:nvSpPr>
          <p:cNvPr id="11" name="TextBox 4"/>
          <p:cNvSpPr txBox="1"/>
          <p:nvPr/>
        </p:nvSpPr>
        <p:spPr bwMode="auto">
          <a:xfrm>
            <a:off x="1428728" y="785794"/>
            <a:ext cx="36036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noFill/>
                  <a:prstDash val="solid"/>
                </a:ln>
                <a:latin typeface="+mn-lt"/>
                <a:cs typeface="+mn-cs"/>
              </a:rPr>
              <a:t>مفردات الفكرة العامة</a:t>
            </a:r>
            <a:endParaRPr lang="en-US" sz="3600" b="1" dirty="0">
              <a:ln w="18415" cmpd="sng">
                <a:noFill/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12" name="Rectangle 2"/>
          <p:cNvSpPr/>
          <p:nvPr/>
        </p:nvSpPr>
        <p:spPr>
          <a:xfrm>
            <a:off x="4809942" y="1857364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+mn-lt"/>
                <a:cs typeface="+mj-cs"/>
              </a:rPr>
              <a:t>الحرارة</a:t>
            </a:r>
            <a:endParaRPr lang="ar-EG" sz="4400" b="1" dirty="0">
              <a:effectLst>
                <a:glow rad="228600">
                  <a:srgbClr val="FFFF00">
                    <a:alpha val="40000"/>
                  </a:srgbClr>
                </a:glow>
              </a:effectLst>
              <a:latin typeface="+mn-lt"/>
              <a:cs typeface="+mj-cs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707904" y="3002176"/>
            <a:ext cx="409704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SA" sz="4000" b="1" dirty="0">
                <a:latin typeface="Calibri" pitchFamily="34" charset="0"/>
                <a:cs typeface="+mj-cs"/>
              </a:rPr>
              <a:t>أحد أشكال الطاقة التي يمكنها </a:t>
            </a:r>
            <a:r>
              <a:rPr lang="ar-EG" sz="4000" b="1" dirty="0">
                <a:latin typeface="Calibri" pitchFamily="34" charset="0"/>
                <a:cs typeface="+mj-cs"/>
              </a:rPr>
              <a:t>أ</a:t>
            </a:r>
            <a:r>
              <a:rPr lang="ar-SA" sz="4000" b="1" dirty="0">
                <a:latin typeface="Calibri" pitchFamily="34" charset="0"/>
                <a:cs typeface="+mj-cs"/>
              </a:rPr>
              <a:t>ن تغير حالة المادة</a:t>
            </a:r>
            <a:r>
              <a:rPr lang="ar-EG" sz="4000" b="1" dirty="0">
                <a:latin typeface="Calibri" pitchFamily="34" charset="0"/>
                <a:cs typeface="+mj-cs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0100" y="2928934"/>
            <a:ext cx="2619375" cy="196215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كرة العا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كرة العا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فردات الفكرة العا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حراره 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حد اشكال ا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5"/>
          <p:cNvSpPr/>
          <p:nvPr/>
        </p:nvSpPr>
        <p:spPr>
          <a:xfrm>
            <a:off x="4972043" y="740616"/>
            <a:ext cx="1285884" cy="857256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900604" y="714356"/>
            <a:ext cx="1385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2800" b="1" dirty="0">
                <a:solidFill>
                  <a:srgbClr val="FFFF00"/>
                </a:solidFill>
              </a:rPr>
              <a:t>الفكرة العامة </a:t>
            </a:r>
          </a:p>
        </p:txBody>
      </p:sp>
      <p:sp>
        <p:nvSpPr>
          <p:cNvPr id="4" name="TextBox 4"/>
          <p:cNvSpPr txBox="1"/>
          <p:nvPr/>
        </p:nvSpPr>
        <p:spPr bwMode="auto">
          <a:xfrm>
            <a:off x="1428728" y="785794"/>
            <a:ext cx="36036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noFill/>
                  <a:prstDash val="solid"/>
                </a:ln>
                <a:latin typeface="+mn-lt"/>
                <a:cs typeface="+mn-cs"/>
              </a:rPr>
              <a:t>مفردات الفكرة العامة</a:t>
            </a:r>
            <a:endParaRPr lang="en-US" sz="3600" b="1" dirty="0">
              <a:ln w="18415" cmpd="sng">
                <a:noFill/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4746729" y="1928802"/>
            <a:ext cx="13147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+mn-lt"/>
                <a:cs typeface="+mj-cs"/>
              </a:rPr>
              <a:t>الْوَقُودُ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860470" y="3185681"/>
            <a:ext cx="40959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مَادّةٌ تُنْتِجُ حَرارَةً عِنْدَ احْتِرَاقِهَا.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2928934"/>
            <a:ext cx="2600325" cy="195262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وقود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ده تنت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5"/>
          <p:cNvSpPr/>
          <p:nvPr/>
        </p:nvSpPr>
        <p:spPr>
          <a:xfrm>
            <a:off x="4972043" y="740616"/>
            <a:ext cx="1285884" cy="857256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900604" y="714356"/>
            <a:ext cx="1385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2800" b="1" dirty="0">
                <a:solidFill>
                  <a:srgbClr val="FFFF00"/>
                </a:solidFill>
              </a:rPr>
              <a:t>الفكرة العامة </a:t>
            </a:r>
          </a:p>
        </p:txBody>
      </p:sp>
      <p:sp>
        <p:nvSpPr>
          <p:cNvPr id="4" name="TextBox 4"/>
          <p:cNvSpPr txBox="1"/>
          <p:nvPr/>
        </p:nvSpPr>
        <p:spPr bwMode="auto">
          <a:xfrm>
            <a:off x="1428728" y="785794"/>
            <a:ext cx="36036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noFill/>
                  <a:prstDash val="solid"/>
                </a:ln>
                <a:latin typeface="+mn-lt"/>
                <a:cs typeface="+mn-cs"/>
              </a:rPr>
              <a:t>مفردات الفكرة العامة</a:t>
            </a:r>
            <a:endParaRPr lang="en-US" sz="3600" b="1" dirty="0">
              <a:ln w="18415" cmpd="sng">
                <a:noFill/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2812259" y="1785926"/>
            <a:ext cx="34531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+mn-lt"/>
                <a:cs typeface="+mj-cs"/>
              </a:rPr>
              <a:t>الْكَهْرَباءُ الْمُتَحَرِّكَةُ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717024" y="3041665"/>
            <a:ext cx="43833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شَكْلٌ مِنَ الطَّاقَةِ التى تَسْرِي فِي مَسارٍ معُيَنَّ.ٍ</a:t>
            </a:r>
          </a:p>
        </p:txBody>
      </p:sp>
      <p:grpSp>
        <p:nvGrpSpPr>
          <p:cNvPr id="9" name="مجموعة 8"/>
          <p:cNvGrpSpPr/>
          <p:nvPr/>
        </p:nvGrpSpPr>
        <p:grpSpPr>
          <a:xfrm>
            <a:off x="1000100" y="2714620"/>
            <a:ext cx="2428892" cy="2286016"/>
            <a:chOff x="1142976" y="2714620"/>
            <a:chExt cx="2428892" cy="2286016"/>
          </a:xfrm>
        </p:grpSpPr>
        <p:sp>
          <p:nvSpPr>
            <p:cNvPr id="8" name="مستطيل 7"/>
            <p:cNvSpPr/>
            <p:nvPr/>
          </p:nvSpPr>
          <p:spPr>
            <a:xfrm>
              <a:off x="1142976" y="2714620"/>
              <a:ext cx="2428892" cy="228601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00166" y="2928934"/>
              <a:ext cx="1647825" cy="195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كهرباء المتحرك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شكل من الطاق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5"/>
          <p:cNvSpPr/>
          <p:nvPr/>
        </p:nvSpPr>
        <p:spPr>
          <a:xfrm>
            <a:off x="4972043" y="740616"/>
            <a:ext cx="1285884" cy="857256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900604" y="714356"/>
            <a:ext cx="1385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2800" b="1" dirty="0">
                <a:solidFill>
                  <a:srgbClr val="FFFF00"/>
                </a:solidFill>
              </a:rPr>
              <a:t>الفكرة العامة </a:t>
            </a:r>
          </a:p>
        </p:txBody>
      </p:sp>
      <p:sp>
        <p:nvSpPr>
          <p:cNvPr id="4" name="TextBox 4"/>
          <p:cNvSpPr txBox="1"/>
          <p:nvPr/>
        </p:nvSpPr>
        <p:spPr bwMode="auto">
          <a:xfrm>
            <a:off x="1428728" y="785794"/>
            <a:ext cx="36036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noFill/>
                  <a:prstDash val="solid"/>
                </a:ln>
                <a:latin typeface="+mn-lt"/>
                <a:cs typeface="+mn-cs"/>
              </a:rPr>
              <a:t>مفردات الفكرة العامة</a:t>
            </a:r>
            <a:endParaRPr lang="en-US" sz="3600" b="1" dirty="0">
              <a:ln w="18415" cmpd="sng">
                <a:noFill/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2981690" y="2000240"/>
            <a:ext cx="32736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+mn-lt"/>
                <a:cs typeface="+mj-cs"/>
              </a:rPr>
              <a:t>الدَّائرَةُ الْكَهْرَبائيَّةُ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15816" y="3473713"/>
            <a:ext cx="45971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اَلْمَسَارُ الَّذِي تَسْرِي فِيهِ الْكَهْرَباءُ.</a:t>
            </a:r>
          </a:p>
        </p:txBody>
      </p:sp>
      <p:grpSp>
        <p:nvGrpSpPr>
          <p:cNvPr id="9" name="مجموعة 8"/>
          <p:cNvGrpSpPr/>
          <p:nvPr/>
        </p:nvGrpSpPr>
        <p:grpSpPr>
          <a:xfrm>
            <a:off x="1000100" y="2857496"/>
            <a:ext cx="2428892" cy="2286016"/>
            <a:chOff x="1142976" y="2714620"/>
            <a:chExt cx="2428892" cy="2286016"/>
          </a:xfrm>
        </p:grpSpPr>
        <p:sp>
          <p:nvSpPr>
            <p:cNvPr id="8" name="مستطيل 7"/>
            <p:cNvSpPr/>
            <p:nvPr/>
          </p:nvSpPr>
          <p:spPr>
            <a:xfrm>
              <a:off x="1142976" y="2714620"/>
              <a:ext cx="2428892" cy="228601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81140" y="2857496"/>
              <a:ext cx="1562100" cy="195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ائره الكهربائي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مسار الذى تس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5"/>
          <p:cNvSpPr/>
          <p:nvPr/>
        </p:nvSpPr>
        <p:spPr>
          <a:xfrm>
            <a:off x="4972043" y="740616"/>
            <a:ext cx="1285884" cy="857256"/>
          </a:xfrm>
          <a:prstGeom prst="ellipse">
            <a:avLst/>
          </a:prstGeom>
          <a:solidFill>
            <a:srgbClr val="FF0000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900604" y="714356"/>
            <a:ext cx="1385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2800" b="1" dirty="0">
                <a:solidFill>
                  <a:srgbClr val="FFFF00"/>
                </a:solidFill>
              </a:rPr>
              <a:t>الفكرة العامة </a:t>
            </a:r>
          </a:p>
        </p:txBody>
      </p:sp>
      <p:sp>
        <p:nvSpPr>
          <p:cNvPr id="4" name="TextBox 4"/>
          <p:cNvSpPr txBox="1"/>
          <p:nvPr/>
        </p:nvSpPr>
        <p:spPr bwMode="auto">
          <a:xfrm>
            <a:off x="1428728" y="785794"/>
            <a:ext cx="360364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n w="18415" cmpd="sng">
                  <a:noFill/>
                  <a:prstDash val="solid"/>
                </a:ln>
                <a:latin typeface="+mn-lt"/>
                <a:cs typeface="+mn-cs"/>
              </a:rPr>
              <a:t>مفردات الفكرة العامة</a:t>
            </a:r>
            <a:endParaRPr lang="en-US" sz="3600" b="1" dirty="0">
              <a:ln w="18415" cmpd="sng">
                <a:noFill/>
                <a:prstDash val="solid"/>
              </a:ln>
              <a:latin typeface="+mn-lt"/>
              <a:cs typeface="+mn-cs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3068667" y="1928802"/>
            <a:ext cx="31726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الْكَهْرَباءُ الْ</a:t>
            </a:r>
            <a:r>
              <a:rPr lang="ar-SA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ساكنة</a:t>
            </a:r>
            <a:endParaRPr lang="ar-EG" sz="44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03848" y="3545721"/>
            <a:ext cx="495829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SA" sz="4000" b="1" dirty="0">
                <a:latin typeface="Calibri" pitchFamily="34" charset="0"/>
                <a:cs typeface="+mj-cs"/>
              </a:rPr>
              <a:t>نوع من الطاقة تنتجه أجزاء صغيرة جداً من المادة.</a:t>
            </a:r>
            <a:endParaRPr lang="ar-EG" sz="4000" b="1" dirty="0">
              <a:latin typeface="Calibri" pitchFamily="34" charset="0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3143248"/>
            <a:ext cx="2581275" cy="192405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كهرباء الساكن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وع من الطاقه تنتج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5826125" y="616516"/>
            <a:ext cx="33178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ar-EG" sz="48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الدَّرْسُ الأَوَّلُ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275856" y="1422270"/>
            <a:ext cx="264687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8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+mn-lt"/>
                <a:cs typeface="+mj-cs"/>
              </a:rPr>
              <a:t>الْحَرَارَةُ</a:t>
            </a:r>
          </a:p>
        </p:txBody>
      </p:sp>
      <p:sp>
        <p:nvSpPr>
          <p:cNvPr id="4" name="Rectangle 1"/>
          <p:cNvSpPr/>
          <p:nvPr/>
        </p:nvSpPr>
        <p:spPr bwMode="auto">
          <a:xfrm>
            <a:off x="7596336" y="5733256"/>
            <a:ext cx="106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التهيئة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64088" y="2866321"/>
            <a:ext cx="24529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ar-EG" sz="4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أنظر وأتساءل</a:t>
            </a:r>
            <a:endParaRPr lang="ar-EG" sz="4000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269850" y="3551463"/>
            <a:ext cx="721523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EG" sz="3200" b="1" dirty="0" smtClean="0"/>
              <a:t>هذه صحراء في يوم مشمس. كيف أعرف أن الحرارة مرتفعة؟</a:t>
            </a:r>
            <a:endParaRPr lang="ar-SA" sz="3200" b="1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60118" y="4286354"/>
            <a:ext cx="60722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 eaLnBrk="0" hangingPunct="0"/>
            <a:r>
              <a:rPr lang="ar-EG" sz="3600" b="1" dirty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الشمس تظهر مرتفعة </a:t>
            </a:r>
            <a:r>
              <a:rPr lang="ar-EG" sz="36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وساطعة </a:t>
            </a:r>
            <a:r>
              <a:rPr lang="ar-EG" sz="3600" b="1" dirty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في السماء </a:t>
            </a:r>
            <a:r>
              <a:rPr lang="ar-EG" sz="3600" b="1" dirty="0" smtClean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والسماء </a:t>
            </a:r>
            <a:r>
              <a:rPr lang="ar-EG" sz="3600" b="1" dirty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صافية ليس </a:t>
            </a:r>
            <a:r>
              <a:rPr lang="ar-EG" sz="3600" b="1" dirty="0" err="1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بها</a:t>
            </a:r>
            <a:r>
              <a:rPr lang="ar-EG" sz="3600" b="1" dirty="0">
                <a:solidFill>
                  <a:srgbClr val="660033"/>
                </a:solidFill>
                <a:latin typeface="Calibri" pitchFamily="34" charset="0"/>
                <a:cs typeface="Times New Roman" pitchFamily="18" charset="0"/>
              </a:rPr>
              <a:t> غيوم.</a:t>
            </a:r>
            <a:endParaRPr lang="ar-EG" sz="40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>
    <p:split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رس الأ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حراره ((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8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38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38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تهيئ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أنظر وأتساء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هذه صحر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شمس تظه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2503</TotalTime>
  <Words>858</Words>
  <Application>Microsoft Office PowerPoint</Application>
  <PresentationFormat>عرض على الشاشة (4:3)</PresentationFormat>
  <Paragraphs>199</Paragraphs>
  <Slides>34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fffff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علوم 2ب - الفصل الثاني عشر</dc:title>
  <dc:subject>1- الحرارة</dc:subject>
  <dc:creator>أ/بندر الحازمي</dc:creator>
  <cp:keywords>حقيبة إنجاز المعلم والمعلمة</cp:keywords>
  <cp:lastModifiedBy>Hassanelboshy1@outlook.sa</cp:lastModifiedBy>
  <cp:revision>223</cp:revision>
  <dcterms:created xsi:type="dcterms:W3CDTF">2010-11-25T17:56:51Z</dcterms:created>
  <dcterms:modified xsi:type="dcterms:W3CDTF">2020-10-13T11:16:59Z</dcterms:modified>
</cp:coreProperties>
</file>