
<file path=[Content_Types].xml><?xml version="1.0" encoding="utf-8"?>
<Types xmlns="http://schemas.openxmlformats.org/package/2006/content-types">
  <Default Extension="rels" ContentType="application/vnd.openxmlformats-package.relationships+xml"/>
  <Default Extension="mp4" ContentType="video/mp4"/>
  <Default Extension="jpeg" ContentType="image/jpeg"/>
  <Default Extension="png" ContentType="image/png"/>
  <Default Extension="gif" ContentType="image/gif"/>
  <Default Extension="xml" ContentType="application/xml"/>
  <Override PartName="/ppt/notesslides/notesslide2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2.xml" ContentType="application/vnd.openxmlformats-officedocument.them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ustom.xml" ContentType="application/vnd.openxmlformats-officedocument.custom-properties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docprops/app.xml" ContentType="application/vnd.openxmlformats-officedocument.extended-properties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ppt/revisioninfo.xml" ContentType="application/vnd.ms-powerpoint.revisioninfo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1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customxml/itemprops2.xml" ContentType="application/vnd.openxmlformats-officedocument.customXmlProperties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29.xml" ContentType="application/vnd.openxmlformats-officedocument.presentationml.slide+xml"/>
  <Override PartName="/ppt/slides/slide6.xml" ContentType="application/vnd.openxmlformats-officedocument.presentationml.slide+xml"/>
  <Override PartName="/ppt/notesslides/notesslide4.xml" ContentType="application/vnd.openxmlformats-officedocument.presentationml.notesSlide+xml"/>
  <Override PartName="/customxml/itemprops3.xml" ContentType="application/vnd.openxmlformats-officedocument.customXmlProperties+xml"/>
  <Override PartName="/ppt/notesslides/notesslide2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viewprops.xml" ContentType="application/vnd.openxmlformats-officedocument.presentationml.viewProps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customxml/itemprops1.xml" ContentType="application/vnd.openxmlformats-officedocument.customXmlProperties+xml"/>
  <Override PartName="/ppt/slides/slide9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>
  <p:sldMasterIdLst>
    <p:sldMasterId id="2147483648" r:id="rId1"/>
  </p:sldMasterIdLst>
  <p:notesMasterIdLst>
    <p:notesMasterId r:id="rId2"/>
  </p:notesMasterIdLst>
  <p:sldIdLst>
    <p:sldId id="256" r:id="rId3"/>
    <p:sldId id="381" r:id="rId4"/>
    <p:sldId id="262" r:id="rId5"/>
    <p:sldId id="259" r:id="rId6"/>
    <p:sldId id="260" r:id="rId7"/>
    <p:sldId id="263" r:id="rId8"/>
    <p:sldId id="261" r:id="rId9"/>
    <p:sldId id="354" r:id="rId10"/>
    <p:sldId id="293" r:id="rId11"/>
    <p:sldId id="318" r:id="rId12"/>
    <p:sldId id="276" r:id="rId13"/>
    <p:sldId id="348" r:id="rId14"/>
    <p:sldId id="316" r:id="rId15"/>
    <p:sldId id="375" r:id="rId16"/>
    <p:sldId id="264" r:id="rId17"/>
    <p:sldId id="275" r:id="rId18"/>
    <p:sldId id="376" r:id="rId19"/>
    <p:sldId id="362" r:id="rId20"/>
    <p:sldId id="372" r:id="rId21"/>
    <p:sldId id="363" r:id="rId22"/>
    <p:sldId id="377" r:id="rId23"/>
    <p:sldId id="341" r:id="rId24"/>
    <p:sldId id="378" r:id="rId25"/>
    <p:sldId id="280" r:id="rId26"/>
    <p:sldId id="379" r:id="rId27"/>
    <p:sldId id="380" r:id="rId2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عائشة الشهراني" initials="عائشة" lastIdx="1" clrIdx="0">
    <p:extLst>
      <p:ext uri="{19B8F6BF-5375-455C-9EA6-DF929625EA0E}">
        <p15:presenceInfo xmlns:p15="http://schemas.microsoft.com/office/powerpoint/2012/main" userId="عائشة الشهران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DDC3F1-AB9A-49BD-B5D8-73F5296F8D9E}" v="29" dt="2020-08-25T15:20:04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tableStyles" Target="tableStyles.xml"/><Relationship Id="rId3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33" Type="http://schemas.openxmlformats.org/officeDocument/2006/relationships/commentAuthors" Target="commentAuthors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أس الصفحة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عنصر نائب لتاريخ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/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عنصر نائب لصورة شريحة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عنصر نائب لملاحظات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</a:p>
          <a:p>
            <a:pPr lvl="0"/>
            <a:r>
              <a:rPr lang="ar-EG" altLang="en-US"/>
              <a:t>انقر لتحرير أنماط نص الشريحة الرئيسية</a:t>
            </a:r>
            <a:endParaRPr lang="en-US"/>
          </a:p>
          <a:p>
            <a:pPr lvl="1"/>
            <a:r>
              <a:rPr lang="ar-EG" altLang="en-US"/>
              <a:t>المستوى الثاني</a:t>
            </a:r>
            <a:endParaRPr lang="en-US"/>
          </a:p>
          <a:p>
            <a:pPr lvl="2"/>
            <a:r>
              <a:rPr lang="ar-EG" altLang="en-US"/>
              <a:t>المستوى الثالث</a:t>
            </a:r>
            <a:endParaRPr lang="en-US"/>
          </a:p>
          <a:p>
            <a:pPr lvl="3"/>
            <a:r>
              <a:rPr lang="ar-EG" altLang="en-US"/>
              <a:t>المستوى الرابع</a:t>
            </a:r>
            <a:endParaRPr lang="en-US"/>
          </a:p>
          <a:p>
            <a:pPr lvl="4"/>
            <a:r>
              <a:rPr lang="ar-EG" altLang="en-US"/>
              <a:t>المستوى الخامس</a:t>
            </a:r>
            <a:endParaRPr lang="en-US"/>
          </a:p>
        </p:txBody>
      </p:sp>
      <p:sp>
        <p:nvSpPr>
          <p:cNvPr id="6" name="عنصر نائب لحاشية سفلية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7" name="عنصر نائب لرقم شريحة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/>
          <a:p>
            <a:r>
              <a:rPr lang="en-US" smtClean="0"/>
              <a:t>#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BA3ADF9-506F-4199-9ACE-ADF091C347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33BBBB9-9554-4282-8B06-9EBFB9FD6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136C1D6-4A71-4B20-8689-9983F4C5D1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63A6312-81C9-48DA-8471-A4EEBE0C2B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18D016C-C15C-4612-BAE6-EB189342C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62F9F96-AD48-4046-B0CF-2D67188C9A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25F5811-721C-4BBA-8D15-F837F9F393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AEDBF95-555F-4CCD-A585-B94E1FAC7E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3986C49-5610-467A-9424-58FF3002D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35D599A-9476-4BD6-89CF-1ADC3A396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3409BD6-139D-4CC1-A11E-EBCDF2E19C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B781891-1892-4F63-B549-DEAB07A119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6D485FF-A5B0-4894-BC84-C0C4F2000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B2FD4D1-665A-468B-A1C3-E4412B5B9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277818A-7FFA-44CA-9186-C0E6C66A5C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B6F73F4-331A-4B0E-8F27-5E01AE484C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8263020-4C9A-4B1D-B680-C3B949F41C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72010B9-B1F2-4AAB-B8DE-9B118DCB7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3FA478E-AB5A-4C64-87EE-1B0B21256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362A55C-69BA-4BE4-8DC1-E7FC244804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8CD46EF-F338-4422-9649-C8E8BC2DE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8EABC7C-431C-4D71-8971-57A32B5AB6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2F37D33-0F79-4648-89F1-A45E26D445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rect l="l" t="t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lnTo>
                    <a:pt x="3022" y="73"/>
                  </a:ln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lnTo>
                    <a:pt x="3116" y="46"/>
                  </a:ln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lnTo>
                    <a:pt x="2311" y="845"/>
                  </a:ln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lnTo>
                    <a:pt x="2226" y="830"/>
                  </a:ln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lnTo>
                    <a:pt x="3427" y="20"/>
                  </a:ln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lnTo>
                    <a:pt x="3620" y="24"/>
                  </a:ln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lnTo>
                    <a:pt x="3212" y="33"/>
                  </a:ln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lnTo>
                    <a:pt x="3266" y="58"/>
                  </a:ln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lnTo>
                    <a:pt x="3306" y="46"/>
                  </a:ln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lnTo>
                    <a:pt x="3158" y="1807"/>
                  </a:ln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lnTo>
                    <a:pt x="2862" y="1579"/>
                  </a:ln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lnTo>
                    <a:pt x="2214" y="1294"/>
                  </a:ln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lnTo>
                    <a:pt x="2489" y="1477"/>
                  </a:ln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lnTo>
                    <a:pt x="2742" y="1593"/>
                  </a:ln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lnTo>
                    <a:pt x="2540" y="1598"/>
                  </a:ln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lnTo>
                    <a:pt x="2805" y="1637"/>
                  </a:ln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lnTo>
                    <a:pt x="974" y="1507"/>
                  </a:ln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lnTo>
                    <a:pt x="335" y="731"/>
                  </a:ln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lnTo>
                    <a:pt x="580" y="1214"/>
                  </a:ln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lnTo>
                    <a:pt x="687" y="988"/>
                  </a:ln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lnTo>
                    <a:pt x="860" y="1430"/>
                  </a:ln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lnTo>
                    <a:pt x="1990" y="177"/>
                  </a:ln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rect l="l" t="t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lnTo>
                    <a:pt x="920" y="10"/>
                  </a:ln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lnTo>
                    <a:pt x="979" y="13"/>
                  </a:ln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lnTo>
                    <a:pt x="709" y="12"/>
                  </a:ln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lnTo>
                    <a:pt x="781" y="5"/>
                  </a:ln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lnTo>
                    <a:pt x="385" y="151"/>
                  </a:ln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lnTo>
                    <a:pt x="1352" y="2127"/>
                  </a:ln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lnTo>
                    <a:pt x="1579" y="1510"/>
                  </a:ln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lnTo>
                    <a:pt x="1503" y="1667"/>
                  </a:ln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lnTo>
                    <a:pt x="3827" y="1689"/>
                  </a:ln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lnTo>
                    <a:pt x="3027" y="1036"/>
                  </a:ln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lnTo>
                    <a:pt x="3133" y="1125"/>
                  </a:ln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lnTo>
                    <a:pt x="3300" y="1035"/>
                  </a:ln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lnTo>
                    <a:pt x="3500" y="1553"/>
                  </a:ln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lnTo>
                    <a:pt x="740" y="250"/>
                  </a:ln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lnTo>
                    <a:pt x="989" y="371"/>
                  </a:ln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lnTo>
                    <a:pt x="887" y="319"/>
                  </a:ln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lnTo>
                    <a:pt x="417" y="167"/>
                  </a:ln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lnTo>
                    <a:pt x="527" y="235"/>
                  </a:ln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lnTo>
                    <a:pt x="1152" y="2099"/>
                  </a:ln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lnTo>
                    <a:pt x="1282" y="2121"/>
                  </a:ln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lnTo>
                    <a:pt x="1252" y="2121"/>
                  </a:ln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lnTo>
                    <a:pt x="1095" y="2090"/>
                  </a:ln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rect l="l" t="t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lnTo>
                    <a:pt x="2266" y="551"/>
                  </a:ln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lnTo>
                    <a:pt x="2342" y="394"/>
                  </a:ln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lnTo>
                    <a:pt x="2551" y="26"/>
                  </a:ln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lnTo>
                    <a:pt x="1591" y="997"/>
                  </a:ln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lnTo>
                    <a:pt x="1567" y="324"/>
                  </a:ln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lnTo>
                    <a:pt x="1923" y="528"/>
                  </a:ln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lnTo>
                    <a:pt x="1824" y="596"/>
                  </a:ln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lnTo>
                    <a:pt x="2606" y="35"/>
                  </a:ln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lnTo>
                    <a:pt x="2684" y="26"/>
                  </a:ln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lnTo>
                    <a:pt x="2508" y="35"/>
                  </a:ln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lnTo>
                    <a:pt x="2693" y="2110"/>
                  </a:ln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lnTo>
                    <a:pt x="2591" y="2098"/>
                  </a:ln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lnTo>
                    <a:pt x="2359" y="2098"/>
                  </a:ln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lnTo>
                    <a:pt x="729" y="2129"/>
                  </a:ln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lnTo>
                    <a:pt x="632" y="2085"/>
                  </a:ln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lnTo>
                    <a:pt x="527" y="2119"/>
                  </a:ln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/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rect l="l" t="t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</a:ln>
        </p:spPr>
        <p:txBody>
          <a:bodyPr/>
          <a:lstStyle/>
          <a:p/>
        </p:txBody>
      </p:sp>
      <p:grpSp>
        <p:nvGrpSpPr>
          <p:cNvPr id="9" name="Group 8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rect l="l" t="t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/>
            <a:lstStyle/>
            <a:p/>
          </p:txBody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rect l="l" t="t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</a:ln>
          </p:spPr>
          <p:txBody>
            <a:bodyPr/>
            <a:lstStyle/>
            <a:p/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rect l="l" t="t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rect l="l" t="t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/>
          </a:lstStyle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rect l="l" t="t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lnTo>
                  <a:pt x="2647" y="983"/>
                </a:ln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lnTo>
                  <a:pt x="2868" y="743"/>
                </a:ln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lnTo>
                  <a:pt x="2518" y="518"/>
                </a:ln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lnTo>
                  <a:pt x="2707" y="769"/>
                </a:ln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lnTo>
                  <a:pt x="2735" y="820"/>
                </a:ln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lnTo>
                  <a:pt x="477" y="412"/>
                </a:ln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lnTo>
                  <a:pt x="103" y="329"/>
                </a:ln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lnTo>
                  <a:pt x="3827" y="853"/>
                </a:ln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lnTo>
                  <a:pt x="3812" y="907"/>
                </a:ln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lnTo>
                  <a:pt x="2732" y="114"/>
                </a:ln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lnTo>
                  <a:pt x="2792" y="99"/>
                </a:ln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lnTo>
                  <a:pt x="76" y="1103"/>
                </a:ln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lnTo>
                  <a:pt x="3380" y="1391"/>
                </a:ln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lnTo>
                  <a:pt x="3275" y="1203"/>
                </a:ln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lnTo>
                  <a:pt x="2581" y="1492"/>
                </a:ln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lnTo>
                  <a:pt x="2218" y="1452"/>
                </a:ln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lnTo>
                  <a:pt x="2404" y="1570"/>
                </a:ln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lnTo>
                  <a:pt x="2425" y="1528"/>
                </a:ln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lnTo>
                  <a:pt x="805" y="966"/>
                </a:ln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lnTo>
                  <a:pt x="977" y="366"/>
                </a:ln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lnTo>
                  <a:pt x="930" y="838"/>
                </a:ln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lnTo>
                  <a:pt x="937" y="976"/>
                </a:ln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lnTo>
                  <a:pt x="3820" y="1776"/>
                </a:ln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lnTo>
                  <a:pt x="3822" y="1734"/>
                </a:ln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lnTo>
                  <a:pt x="3814" y="1712"/>
                </a:ln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lnTo>
                  <a:pt x="3797" y="1804"/>
                </a:ln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lnTo>
                  <a:pt x="3577" y="1968"/>
                </a:ln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lnTo>
                  <a:pt x="3811" y="1673"/>
                </a:ln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lnTo>
                  <a:pt x="3785" y="1637"/>
                </a:ln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lnTo>
                  <a:pt x="2202" y="1935"/>
                </a:ln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lnTo>
                  <a:pt x="2354" y="1890"/>
                </a:ln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lnTo>
                  <a:pt x="2292" y="1940"/>
                </a:ln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lnTo>
                  <a:pt x="2066" y="2125"/>
                </a:ln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lnTo>
                  <a:pt x="1981" y="2083"/>
                </a:ln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lnTo>
                  <a:pt x="642" y="1707"/>
                </a:ln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lnTo>
                  <a:pt x="1848" y="2083"/>
                </a:ln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lnTo>
                  <a:pt x="66" y="1161"/>
                </a:ln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lnTo>
                  <a:pt x="3" y="1183"/>
                </a:ln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lnTo>
                  <a:pt x="29" y="1923"/>
                </a:ln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lnTo>
                  <a:pt x="61" y="2080"/>
                </a:ln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lnTo>
                  <a:pt x="595" y="2136"/>
                </a:ln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lnTo>
                  <a:pt x="514" y="214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/>
        </p:txBody>
      </p:sp>
      <p:grpSp>
        <p:nvGrpSpPr>
          <p:cNvPr id="9" name="Group 8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rect l="l" t="t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</a:ln>
          </p:spPr>
          <p:txBody>
            <a:bodyPr/>
            <a:lstStyle/>
            <a:p/>
          </p:txBody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rect l="l" t="t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/>
            <a:lstStyle/>
            <a:p/>
          </p:txBody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rect l="l" t="t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rect l="l" t="t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rect l="l" t="t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lnTo>
                  <a:pt x="865" y="156"/>
                </a:ln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lnTo>
                  <a:pt x="228" y="1142"/>
                </a:ln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lnTo>
                  <a:pt x="232" y="1100"/>
                </a:ln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lnTo>
                  <a:pt x="407" y="682"/>
                </a:ln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/>
          <a:lstStyle/>
          <a:p/>
        </p:txBody>
      </p: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/>
          </a:lstStyle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/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rect l="l" t="t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lnTo>
                  <a:pt x="865" y="156"/>
                </a:ln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lnTo>
                  <a:pt x="228" y="1142"/>
                </a:ln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lnTo>
                  <a:pt x="232" y="1100"/>
                </a:ln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lnTo>
                  <a:pt x="407" y="682"/>
                </a:ln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/>
          <a:lstStyle/>
          <a:p/>
        </p:txBody>
      </p: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 noEditPoints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/>
          </a:lstStyle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/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rect l="l" t="t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rect l="l" t="t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69AB17F2-199B-4D99-9AF3-B1AA17A3F92F}" type="datetimeFigureOut">
              <a:rPr lang="ar-SA" smtClean="0"/>
              <a:t>15/02/1442</a:t>
            </a:fld>
            <a:endParaRPr lang="ar-SA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0273108D-F08F-4256-8177-53952C054B78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itchFamily="34" charset="0" panose="020B0503020204020204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itchFamily="34" charset="0" panose="020B0503020204020204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itchFamily="34" charset="0" panose="020B0503020204020204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itchFamily="34" charset="0" panose="020B0503020204020204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itchFamily="34" charset="0" panose="020B0503020204020204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itchFamily="34" charset="0" panose="020B0503020204020204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itchFamily="34" charset="0" panose="020B0503020204020204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itchFamily="34" charset="0" panose="020B0503020204020204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itchFamily="34" charset="0" panose="020B0503020204020204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gif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gi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36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1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ideo" Target="../media/media1.mp4"/><Relationship Id="rId2" Type="http://schemas.microsoft.com/office/2007/relationships/media" Target="../media/media1.mp4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gif"/><Relationship Id="rId2" Type="http://schemas.openxmlformats.org/officeDocument/2006/relationships/image" Target="../media/image43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gi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Relationship Id="rId10" Type="http://schemas.openxmlformats.org/officeDocument/2006/relationships/image" Target="../media/image20.png"/><Relationship Id="rId11" Type="http://schemas.openxmlformats.org/officeDocument/2006/relationships/slideLayout" Target="../slideLayouts/slideLayout7.xml"/><Relationship Id="rId12" Type="http://schemas.openxmlformats.org/officeDocument/2006/relationships/notesSlide" Target="../notesSlides/notesSlide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ctrTitle"/>
          </p:nvPr>
        </p:nvSpPr>
        <p:spPr>
          <a:xfrm>
            <a:off x="-99152" y="2797583"/>
            <a:ext cx="7175481" cy="3349641"/>
          </a:xfrm>
        </p:spPr>
        <p:txBody>
          <a:bodyPr>
            <a:normAutofit/>
          </a:bodyPr>
          <a:lstStyle/>
          <a:p>
            <a:pPr algn="ctr"/>
            <a:r>
              <a:rPr lang="ar-SA" sz="7200" b="1" i="1" dirty="0">
                <a:solidFill>
                  <a:srgbClr val="00206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بسم الله الرحمن الرحيم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33644" y="106166"/>
            <a:ext cx="2450384" cy="12328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i="1" dirty="0">
                <a:cs typeface="DecoType Naskh Variants" pitchFamily="2" charset="-78" panose="02010400000000000000"/>
              </a:rPr>
              <a:t>ويظهر فيها</a:t>
            </a:r>
            <a:endParaRPr lang="en-US" sz="5400" b="1" i="1" dirty="0">
              <a:cs typeface="DecoType Naskh Variants" pitchFamily="2" charset="-78" panose="0201040000000000000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50841" y="386993"/>
            <a:ext cx="2450384" cy="14520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i="1" dirty="0">
                <a:solidFill>
                  <a:schemeClr val="accent2">
                    <a:lumMod val="50000"/>
                  </a:schemeClr>
                </a:solidFill>
                <a:cs typeface="DecoType Naskh Variants" pitchFamily="2" charset="-78" panose="02010400000000000000"/>
              </a:rPr>
              <a:t>هي خصائص</a:t>
            </a:r>
            <a:endParaRPr lang="en-US" sz="5400" b="1" i="1" dirty="0">
              <a:solidFill>
                <a:schemeClr val="accent2">
                  <a:lumMod val="50000"/>
                </a:schemeClr>
              </a:solidFill>
              <a:cs typeface="DecoType Naskh Variants" pitchFamily="2" charset="-78" panose="0201040000000000000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8791" y="2691829"/>
            <a:ext cx="2137025" cy="14743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i="1" dirty="0">
                <a:cs typeface="DecoType Naskh Variants" pitchFamily="2" charset="-78" panose="02010400000000000000"/>
              </a:rPr>
              <a:t>و الولاء </a:t>
            </a:r>
            <a:endParaRPr lang="en-US" sz="5400" b="1" i="1" dirty="0">
              <a:cs typeface="DecoType Naskh Variants" pitchFamily="2" charset="-78" panose="0201040000000000000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4460" y="613025"/>
            <a:ext cx="2323675" cy="13185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i="1" dirty="0">
                <a:cs typeface="DecoType Naskh Variants" pitchFamily="2" charset="-78" panose="02010400000000000000"/>
              </a:rPr>
              <a:t>حب الوطن </a:t>
            </a:r>
            <a:endParaRPr lang="en-US" sz="5400" b="1" i="1" dirty="0">
              <a:cs typeface="DecoType Naskh Variants" pitchFamily="2" charset="-78" panose="02010400000000000000"/>
            </a:endParaRPr>
          </a:p>
        </p:txBody>
      </p:sp>
      <p:sp>
        <p:nvSpPr>
          <p:cNvPr id="6" name="Rectangle 20"/>
          <p:cNvSpPr/>
          <p:nvPr/>
        </p:nvSpPr>
        <p:spPr>
          <a:xfrm>
            <a:off x="8539534" y="2743995"/>
            <a:ext cx="2323675" cy="13700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i="1" dirty="0">
                <a:cs typeface="DecoType Naskh Variants" pitchFamily="2" charset="-78" panose="02010400000000000000"/>
              </a:rPr>
              <a:t>التي </a:t>
            </a:r>
            <a:r>
              <a:rPr lang="ar-EG" sz="5400" b="1" i="1" dirty="0">
                <a:cs typeface="DecoType Naskh Variants" pitchFamily="2" charset="-78" panose="02010400000000000000"/>
              </a:rPr>
              <a:t>ي</a:t>
            </a:r>
            <a:r>
              <a:rPr lang="ar-SA" sz="5400" b="1" i="1" dirty="0">
                <a:cs typeface="DecoType Naskh Variants" pitchFamily="2" charset="-78" panose="02010400000000000000"/>
              </a:rPr>
              <a:t>تشارك</a:t>
            </a:r>
            <a:endParaRPr lang="en-US" sz="5400" b="1" i="1" dirty="0">
              <a:cs typeface="DecoType Naskh Variants" pitchFamily="2" charset="-78" panose="02010400000000000000"/>
            </a:endParaRPr>
          </a:p>
        </p:txBody>
      </p:sp>
      <p:sp>
        <p:nvSpPr>
          <p:cNvPr id="7" name="Rectangle 20"/>
          <p:cNvSpPr/>
          <p:nvPr/>
        </p:nvSpPr>
        <p:spPr>
          <a:xfrm>
            <a:off x="4633644" y="2668712"/>
            <a:ext cx="2137025" cy="13185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i="1" dirty="0">
                <a:cs typeface="DecoType Naskh Variants" pitchFamily="2" charset="-78" panose="02010400000000000000"/>
              </a:rPr>
              <a:t>فيها المجتمع</a:t>
            </a:r>
            <a:endParaRPr lang="en-US" sz="5400" b="1" i="1" dirty="0">
              <a:cs typeface="DecoType Naskh Variants" pitchFamily="2" charset="-78" panose="02010400000000000000"/>
            </a:endParaRPr>
          </a:p>
        </p:txBody>
      </p:sp>
      <p:sp>
        <p:nvSpPr>
          <p:cNvPr id="8" name="Rectangle 20"/>
          <p:cNvSpPr/>
          <p:nvPr/>
        </p:nvSpPr>
        <p:spPr>
          <a:xfrm>
            <a:off x="7726166" y="4731249"/>
            <a:ext cx="2323675" cy="13185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i="1" dirty="0">
                <a:cs typeface="DecoType Naskh Variants" pitchFamily="2" charset="-78" panose="02010400000000000000"/>
              </a:rPr>
              <a:t>والسمات</a:t>
            </a:r>
            <a:endParaRPr lang="en-US" sz="5400" b="1" i="1" dirty="0">
              <a:cs typeface="DecoType Naskh Variants" pitchFamily="2" charset="-78" panose="02010400000000000000"/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2700391" y="4731248"/>
            <a:ext cx="2857928" cy="13185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i="1" dirty="0">
                <a:cs typeface="DecoType Naskh Variants" pitchFamily="2" charset="-78" panose="02010400000000000000"/>
              </a:rPr>
              <a:t>لقيادته</a:t>
            </a:r>
            <a:endParaRPr lang="en-US" sz="5400" b="1" i="1" dirty="0">
              <a:cs typeface="DecoType Naskh Variants" pitchFamily="2" charset="-78" panose="0201040000000000000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761049" y="1890591"/>
            <a:ext cx="4762500" cy="27527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098350" y="2637045"/>
            <a:ext cx="7736440" cy="38254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i="1" dirty="0">
                <a:cs typeface="DecoType Naskh Variants" pitchFamily="2" charset="-78" panose="02010400000000000000"/>
              </a:rPr>
              <a:t>الهوية الوطنية :-</a:t>
            </a:r>
          </a:p>
          <a:p>
            <a:pPr algn="ctr"/>
            <a:endParaRPr lang="ar-SA" sz="3600" b="1" i="1" dirty="0">
              <a:cs typeface="DecoType Naskh Variants" pitchFamily="2" charset="-78" panose="02010400000000000000"/>
            </a:endParaRPr>
          </a:p>
          <a:p>
            <a:pPr algn="ctr"/>
            <a:r>
              <a:rPr lang="ar-SA" sz="4800" b="1" i="1" dirty="0">
                <a:solidFill>
                  <a:srgbClr val="7030A0"/>
                </a:solidFill>
                <a:cs typeface="DecoType Naskh Variants" pitchFamily="2" charset="-78" panose="02010400000000000000"/>
              </a:rPr>
              <a:t>هي الخصائص والسمات التي يتشارك فيها المجتمع السعودي ويظهر فيها حب الوطن و الولاء لقيادته </a:t>
            </a:r>
            <a:endParaRPr lang="en-US" sz="4800" b="1" i="1" dirty="0">
              <a:solidFill>
                <a:srgbClr val="7030A0"/>
              </a:solidFill>
              <a:cs typeface="DecoType Naskh Variants" pitchFamily="2" charset="-78" panose="0201040000000000000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226192" y="192062"/>
            <a:ext cx="2753094" cy="2078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ctrTitle"/>
          </p:nvPr>
        </p:nvSpPr>
        <p:spPr>
          <a:xfrm>
            <a:off x="8052955" y="2656189"/>
            <a:ext cx="3793678" cy="3349641"/>
          </a:xfrm>
        </p:spPr>
        <p:txBody>
          <a:bodyPr>
            <a:normAutofit/>
          </a:bodyPr>
          <a:lstStyle/>
          <a:p>
            <a:pPr algn="ctr"/>
            <a:r>
              <a:rPr lang="ar-SA" b="1" i="1" dirty="0">
                <a:solidFill>
                  <a:schemeClr val="bg1"/>
                </a:solidFill>
                <a:latin typeface="Calibri Light" pitchFamily="34" charset="0" panose="020F0302020204030204"/>
                <a:cs typeface="DecoType Naskh" pitchFamily="2" charset="-78" panose="02010400000000000000"/>
              </a:rPr>
              <a:t>ما هو شعورك عندما يقال عن وطني أنه مهبط الوحي و أرض رسالة النبي محمد صلى الله عليه والسلام ..</a:t>
            </a:r>
          </a:p>
        </p:txBody>
      </p:sp>
      <p:sp>
        <p:nvSpPr>
          <p:cNvPr id="3" name="عنوان فرعي 2"/>
          <p:cNvSpPr>
            <a:spLocks noGrp="1" noEditPoints="1"/>
          </p:cNvSpPr>
          <p:nvPr>
            <p:ph type="subTitle" idx="1"/>
          </p:nvPr>
        </p:nvSpPr>
        <p:spPr>
          <a:xfrm>
            <a:off x="8052955" y="1139786"/>
            <a:ext cx="3793678" cy="1037760"/>
          </a:xfrm>
        </p:spPr>
        <p:txBody>
          <a:bodyPr>
            <a:normAutofit/>
          </a:bodyPr>
          <a:lstStyle/>
          <a:p>
            <a:pPr algn="ctr"/>
            <a:r>
              <a:rPr lang="ar-EG" sz="4000" b="1" i="1" dirty="0">
                <a:solidFill>
                  <a:srgbClr val="FF0000"/>
                </a:solidFill>
                <a:cs typeface="DecoType Naskh Swashes" pitchFamily="2" charset="-78" panose="02010400000000000000"/>
              </a:rPr>
              <a:t>ابني</a:t>
            </a:r>
            <a:r>
              <a:rPr sz="4000" b="1" i="1" dirty="0">
                <a:solidFill>
                  <a:srgbClr val="FF0000"/>
                </a:solidFill>
                <a:cs typeface="DecoType Naskh Swashes" pitchFamily="2" charset="-78" panose="02010400000000000000"/>
              </a:rPr>
              <a:t> </a:t>
            </a:r>
            <a:r>
              <a:rPr lang="ar-EG" sz="4000" b="1" i="1" dirty="0">
                <a:solidFill>
                  <a:srgbClr val="FF0000"/>
                </a:solidFill>
                <a:cs typeface="DecoType Naskh Swashes" pitchFamily="2" charset="-78" panose="02010400000000000000"/>
              </a:rPr>
              <a:t>البطل....</a:t>
            </a:r>
            <a:r>
              <a:rPr sz="4000" b="1" i="1" dirty="0">
                <a:solidFill>
                  <a:srgbClr val="FF0000"/>
                </a:solidFill>
                <a:cs typeface="DecoType Naskh Swashes" pitchFamily="2" charset="-78" panose="02010400000000000000"/>
              </a:rPr>
              <a:t> </a:t>
            </a:r>
            <a:endParaRPr lang="ar-SA" sz="4000" b="1" i="1" dirty="0">
              <a:solidFill>
                <a:srgbClr val="FF0000"/>
              </a:solidFill>
              <a:cs typeface="DecoType Naskh Swashes" pitchFamily="2" charset="-78" panose="0201040000000000000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98510" y="691055"/>
            <a:ext cx="2302216" cy="2857500"/>
          </a:xfrm>
          <a:prstGeom prst="rect">
            <a:avLst/>
          </a:prstGeom>
        </p:spPr>
      </p:pic>
      <p:sp>
        <p:nvSpPr>
          <p:cNvPr id="5" name="وسيلة شرح على شكل سحابة 4"/>
          <p:cNvSpPr/>
          <p:nvPr/>
        </p:nvSpPr>
        <p:spPr>
          <a:xfrm>
            <a:off x="743638" y="1658666"/>
            <a:ext cx="3177251" cy="253268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i="1" dirty="0">
                <a:solidFill>
                  <a:srgbClr val="C00000"/>
                </a:solidFill>
                <a:cs typeface="DecoType Naskh" pitchFamily="2" charset="-78" panose="02010400000000000000"/>
              </a:rPr>
              <a:t>التقويم المرحلي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91316" y="1741108"/>
            <a:ext cx="3202750" cy="2244645"/>
          </a:xfrm>
          <a:prstGeom prst="rect">
            <a:avLst/>
          </a:prstGeom>
        </p:spPr>
      </p:pic>
      <p:sp>
        <p:nvSpPr>
          <p:cNvPr id="3" name="مستطيل ذو زوايا قطرية مستديرة 2"/>
          <p:cNvSpPr/>
          <p:nvPr/>
        </p:nvSpPr>
        <p:spPr>
          <a:xfrm>
            <a:off x="119270" y="343822"/>
            <a:ext cx="8001000" cy="628031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i="1" dirty="0">
                <a:solidFill>
                  <a:srgbClr val="C00000"/>
                </a:solidFill>
                <a:cs typeface="DecoType Naskh" pitchFamily="2" charset="-78" panose="02010400000000000000"/>
              </a:rPr>
              <a:t>** أتوقع من الطالبة أن :- </a:t>
            </a:r>
          </a:p>
          <a:p>
            <a:pPr algn="ctr"/>
            <a:endParaRPr lang="ar-SA" sz="4000" b="1" i="1" dirty="0">
              <a:solidFill>
                <a:schemeClr val="accent2">
                  <a:lumMod val="50000"/>
                </a:schemeClr>
              </a:solidFill>
              <a:cs typeface="DecoType Naskh" pitchFamily="2" charset="-78" panose="02010400000000000000"/>
            </a:endParaRPr>
          </a:p>
          <a:p>
            <a:pPr algn="ctr"/>
            <a:r>
              <a:rPr lang="ar-SA" sz="4000" b="1" i="1" dirty="0">
                <a:solidFill>
                  <a:srgbClr val="FFFF00"/>
                </a:solidFill>
                <a:cs typeface="DecoType Naskh" pitchFamily="2" charset="-78" panose="02010400000000000000"/>
              </a:rPr>
              <a:t>1- تذكر المفهوم من الهوية الوطنية..</a:t>
            </a:r>
          </a:p>
          <a:p>
            <a:pPr algn="ctr"/>
            <a:endParaRPr lang="ar-SA" sz="4000" b="1" i="1" dirty="0">
              <a:solidFill>
                <a:srgbClr val="002060"/>
              </a:solidFill>
              <a:cs typeface="DecoType Naskh" pitchFamily="2" charset="-78" panose="02010400000000000000"/>
            </a:endParaRPr>
          </a:p>
          <a:p>
            <a:pPr algn="ctr"/>
            <a:endParaRPr lang="ar-SA" sz="4000" b="1" i="1" dirty="0">
              <a:solidFill>
                <a:srgbClr val="002060"/>
              </a:solidFill>
              <a:cs typeface="DecoType Naskh" pitchFamily="2" charset="-78" panose="02010400000000000000"/>
            </a:endParaRPr>
          </a:p>
          <a:p>
            <a:pPr algn="ctr"/>
            <a:r>
              <a:rPr lang="ar-SA" sz="4000" b="1" i="1" dirty="0">
                <a:solidFill>
                  <a:srgbClr val="002060"/>
                </a:solidFill>
                <a:cs typeface="DecoType Naskh" pitchFamily="2" charset="-78" panose="02010400000000000000"/>
              </a:rPr>
              <a:t>2- تعدد مكونات الثقافة..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ctrTitle"/>
          </p:nvPr>
        </p:nvSpPr>
        <p:spPr>
          <a:xfrm>
            <a:off x="7914335" y="2925722"/>
            <a:ext cx="4035529" cy="1463040"/>
          </a:xfrm>
        </p:spPr>
        <p:txBody>
          <a:bodyPr>
            <a:noAutofit/>
          </a:bodyPr>
          <a:lstStyle/>
          <a:p>
            <a:pPr algn="ctr"/>
            <a:r>
              <a:rPr lang="ar-SA" sz="3600" b="1" i="1" dirty="0">
                <a:solidFill>
                  <a:schemeClr val="bg1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برأيك ما هو المقصود بالثقافة الوطنية ..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471207" y="4495527"/>
            <a:ext cx="2172920" cy="194479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9527" y="189235"/>
            <a:ext cx="2444708" cy="1925312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588" y="143531"/>
            <a:ext cx="2249619" cy="2011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6675" y="2663885"/>
            <a:ext cx="2334970" cy="153022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57667" y="2431249"/>
            <a:ext cx="3089713" cy="17628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68451" y="2006338"/>
            <a:ext cx="4762500" cy="27527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098350" y="2637045"/>
            <a:ext cx="7736440" cy="38254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i="1" dirty="0">
                <a:cs typeface="DecoType Naskh Variants" pitchFamily="2" charset="-78" panose="02010400000000000000"/>
              </a:rPr>
              <a:t>الثقافة الوطنية :- </a:t>
            </a:r>
          </a:p>
          <a:p>
            <a:pPr algn="ctr"/>
            <a:r>
              <a:rPr lang="ar-SA" sz="3600" b="1" i="1" dirty="0">
                <a:solidFill>
                  <a:srgbClr val="7030A0"/>
                </a:solidFill>
                <a:cs typeface="DecoType Naskh Variants" pitchFamily="2" charset="-78" panose="02010400000000000000"/>
              </a:rPr>
              <a:t>هي أساليب حياة الناس وطريقة معيشتهم وتفاعلهم في المجتمع  </a:t>
            </a:r>
            <a:endParaRPr lang="en-US" sz="4800" b="1" i="1" dirty="0">
              <a:solidFill>
                <a:srgbClr val="7030A0"/>
              </a:solidFill>
              <a:cs typeface="DecoType Naskh Variants" pitchFamily="2" charset="-78" panose="0201040000000000000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832368" y="192062"/>
            <a:ext cx="2146917" cy="1619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3719" y="2270589"/>
            <a:ext cx="2084852" cy="17049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0964" y="4336038"/>
            <a:ext cx="2143125" cy="21431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31696" y="192062"/>
            <a:ext cx="2828925" cy="170497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13624" y="841197"/>
            <a:ext cx="2857500" cy="16002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6176" y="192297"/>
            <a:ext cx="2552700" cy="1790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ctrTitle"/>
          </p:nvPr>
        </p:nvSpPr>
        <p:spPr>
          <a:xfrm>
            <a:off x="8042313" y="1539696"/>
            <a:ext cx="4035529" cy="1463040"/>
          </a:xfrm>
        </p:spPr>
        <p:txBody>
          <a:bodyPr>
            <a:noAutofit/>
          </a:bodyPr>
          <a:lstStyle/>
          <a:p>
            <a:pPr algn="ctr"/>
            <a:r>
              <a:rPr lang="ar-EG" sz="3600" b="1" i="1" dirty="0">
                <a:solidFill>
                  <a:schemeClr val="bg1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قوم</a:t>
            </a:r>
            <a:r>
              <a:rPr lang="ar-SA" sz="3600" b="1" i="1" dirty="0">
                <a:solidFill>
                  <a:schemeClr val="bg1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 بالربط بين كل صورة بمكون من مكونات الثقافة  المناسبة لها ..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183531" y="4597539"/>
            <a:ext cx="2172920" cy="1944793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41547" y="4966564"/>
            <a:ext cx="1736295" cy="1002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مستطيل ذو زوايا قطرية مستديرة 12"/>
          <p:cNvSpPr/>
          <p:nvPr/>
        </p:nvSpPr>
        <p:spPr>
          <a:xfrm>
            <a:off x="8016479" y="5095135"/>
            <a:ext cx="1491205" cy="84482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i="1" dirty="0">
                <a:solidFill>
                  <a:srgbClr val="C00000"/>
                </a:solidFill>
                <a:cs typeface="DecoType Naskh" pitchFamily="2" charset="-78" panose="02010400000000000000"/>
              </a:rPr>
              <a:t>3 دقائق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09527" y="498892"/>
            <a:ext cx="2444708" cy="1170533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1588" y="143531"/>
            <a:ext cx="2249619" cy="2011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6675" y="2663885"/>
            <a:ext cx="2334970" cy="153022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/>
          <p:cNvSpPr/>
          <p:nvPr/>
        </p:nvSpPr>
        <p:spPr>
          <a:xfrm>
            <a:off x="256853" y="1717496"/>
            <a:ext cx="2578814" cy="13185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الفنون الشعبية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sp>
        <p:nvSpPr>
          <p:cNvPr id="7" name="Rectangle 20"/>
          <p:cNvSpPr/>
          <p:nvPr/>
        </p:nvSpPr>
        <p:spPr>
          <a:xfrm>
            <a:off x="316450" y="5078429"/>
            <a:ext cx="2519217" cy="12042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الآثار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sp>
        <p:nvSpPr>
          <p:cNvPr id="8" name="Rectangle 20"/>
          <p:cNvSpPr/>
          <p:nvPr/>
        </p:nvSpPr>
        <p:spPr>
          <a:xfrm>
            <a:off x="256854" y="141403"/>
            <a:ext cx="2578814" cy="12042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الدين والقيم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256852" y="3387873"/>
            <a:ext cx="2578815" cy="12042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العادات والتقاليد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sp>
        <p:nvSpPr>
          <p:cNvPr id="14" name="Rectangle 20"/>
          <p:cNvSpPr/>
          <p:nvPr/>
        </p:nvSpPr>
        <p:spPr>
          <a:xfrm>
            <a:off x="9530657" y="141403"/>
            <a:ext cx="2519217" cy="12042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الاغذية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sp>
        <p:nvSpPr>
          <p:cNvPr id="15" name="Rectangle 20"/>
          <p:cNvSpPr/>
          <p:nvPr/>
        </p:nvSpPr>
        <p:spPr>
          <a:xfrm>
            <a:off x="9530657" y="1831795"/>
            <a:ext cx="2519217" cy="12042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الملابس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sp>
        <p:nvSpPr>
          <p:cNvPr id="16" name="Rectangle 20"/>
          <p:cNvSpPr/>
          <p:nvPr/>
        </p:nvSpPr>
        <p:spPr>
          <a:xfrm>
            <a:off x="9530657" y="3522187"/>
            <a:ext cx="2519217" cy="12042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اللغة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sp>
        <p:nvSpPr>
          <p:cNvPr id="17" name="Rectangle 20"/>
          <p:cNvSpPr/>
          <p:nvPr/>
        </p:nvSpPr>
        <p:spPr>
          <a:xfrm>
            <a:off x="9530657" y="5078429"/>
            <a:ext cx="2519217" cy="12042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الروايات والقصص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sp>
        <p:nvSpPr>
          <p:cNvPr id="18" name="Rectangle 20"/>
          <p:cNvSpPr/>
          <p:nvPr/>
        </p:nvSpPr>
        <p:spPr>
          <a:xfrm>
            <a:off x="4836391" y="213615"/>
            <a:ext cx="2519217" cy="12042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الحرف التقليدية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099473" y="4069757"/>
            <a:ext cx="1675105" cy="1204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99473" y="1469725"/>
            <a:ext cx="1626711" cy="1318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99473" y="2826890"/>
            <a:ext cx="1626711" cy="1204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47867" y="5321827"/>
            <a:ext cx="1626711" cy="1204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28397" y="1714526"/>
            <a:ext cx="1626711" cy="1070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43498" y="2902946"/>
            <a:ext cx="1447693" cy="1070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43498" y="4124296"/>
            <a:ext cx="1447693" cy="992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43497" y="5267884"/>
            <a:ext cx="1447693" cy="1142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497117" y="3493490"/>
            <a:ext cx="1478683" cy="1070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شكل بيضاوي 27"/>
          <p:cNvSpPr/>
          <p:nvPr/>
        </p:nvSpPr>
        <p:spPr>
          <a:xfrm>
            <a:off x="8636029" y="2086001"/>
            <a:ext cx="678413" cy="47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1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9" name="شكل بيضاوي 28"/>
          <p:cNvSpPr/>
          <p:nvPr/>
        </p:nvSpPr>
        <p:spPr>
          <a:xfrm>
            <a:off x="8694112" y="3208359"/>
            <a:ext cx="678413" cy="47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2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0" name="شكل بيضاوي 29"/>
          <p:cNvSpPr/>
          <p:nvPr/>
        </p:nvSpPr>
        <p:spPr>
          <a:xfrm>
            <a:off x="8726184" y="4412578"/>
            <a:ext cx="678413" cy="47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3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1" name="شكل بيضاوي 30"/>
          <p:cNvSpPr/>
          <p:nvPr/>
        </p:nvSpPr>
        <p:spPr>
          <a:xfrm>
            <a:off x="8726183" y="5532224"/>
            <a:ext cx="678413" cy="47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4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2" name="شكل بيضاوي 31"/>
          <p:cNvSpPr/>
          <p:nvPr/>
        </p:nvSpPr>
        <p:spPr>
          <a:xfrm>
            <a:off x="5897251" y="4726405"/>
            <a:ext cx="678413" cy="47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5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3" name="شكل بيضاوي 32"/>
          <p:cNvSpPr/>
          <p:nvPr/>
        </p:nvSpPr>
        <p:spPr>
          <a:xfrm>
            <a:off x="3123924" y="2010911"/>
            <a:ext cx="678413" cy="47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6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4" name="شكل بيضاوي 33"/>
          <p:cNvSpPr/>
          <p:nvPr/>
        </p:nvSpPr>
        <p:spPr>
          <a:xfrm>
            <a:off x="3085057" y="3208359"/>
            <a:ext cx="678413" cy="47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7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شكل بيضاوي 34"/>
          <p:cNvSpPr/>
          <p:nvPr/>
        </p:nvSpPr>
        <p:spPr>
          <a:xfrm>
            <a:off x="3085056" y="4405807"/>
            <a:ext cx="678413" cy="47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8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6" name="شكل بيضاوي 35"/>
          <p:cNvSpPr/>
          <p:nvPr/>
        </p:nvSpPr>
        <p:spPr>
          <a:xfrm>
            <a:off x="3085056" y="5486875"/>
            <a:ext cx="678413" cy="477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9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سلام الملكي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398980" y="143838"/>
            <a:ext cx="11394040" cy="6472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68451" y="2006338"/>
            <a:ext cx="4762500" cy="27527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1919" y="0"/>
            <a:ext cx="121200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ctrTitle"/>
          </p:nvPr>
        </p:nvSpPr>
        <p:spPr>
          <a:xfrm>
            <a:off x="7707166" y="2437990"/>
            <a:ext cx="4150483" cy="3349641"/>
          </a:xfrm>
        </p:spPr>
        <p:txBody>
          <a:bodyPr>
            <a:noAutofit/>
          </a:bodyPr>
          <a:lstStyle/>
          <a:p>
            <a:pPr algn="ctr"/>
            <a:r>
              <a:rPr lang="ar-EG" sz="4400" b="1" i="1" dirty="0">
                <a:solidFill>
                  <a:schemeClr val="bg1"/>
                </a:solidFill>
                <a:latin typeface="Calibri Light" pitchFamily="34" charset="0" panose="020F0302020204030204"/>
                <a:cs typeface="DecoType Naskh" pitchFamily="2" charset="-78" panose="02010400000000000000"/>
              </a:rPr>
              <a:t>عبر</a:t>
            </a:r>
            <a:r>
              <a:rPr sz="4400" b="1" i="1" dirty="0">
                <a:solidFill>
                  <a:schemeClr val="bg1"/>
                </a:solidFill>
                <a:latin typeface="Calibri Light" pitchFamily="34" charset="0" panose="020F0302020204030204"/>
                <a:cs typeface="DecoType Naskh" pitchFamily="2" charset="-78" panose="02010400000000000000"/>
              </a:rPr>
              <a:t> </a:t>
            </a:r>
            <a:r>
              <a:rPr lang="ar-EG" sz="4400" b="1" i="1" dirty="0">
                <a:solidFill>
                  <a:schemeClr val="bg1"/>
                </a:solidFill>
                <a:latin typeface="Calibri Light" pitchFamily="34" charset="0" panose="020F0302020204030204"/>
                <a:cs typeface="DecoType Naskh" pitchFamily="2" charset="-78" panose="02010400000000000000"/>
              </a:rPr>
              <a:t>عن</a:t>
            </a:r>
            <a:r>
              <a:rPr sz="4400" b="1" i="1" dirty="0">
                <a:solidFill>
                  <a:schemeClr val="bg1"/>
                </a:solidFill>
                <a:latin typeface="Calibri Light" pitchFamily="34" charset="0" panose="020F0302020204030204"/>
                <a:cs typeface="DecoType Naskh" pitchFamily="2" charset="-78" panose="02010400000000000000"/>
              </a:rPr>
              <a:t> </a:t>
            </a:r>
            <a:r>
              <a:rPr lang="ar-SA" sz="4400" b="1" i="1" dirty="0">
                <a:solidFill>
                  <a:schemeClr val="bg1"/>
                </a:solidFill>
                <a:latin typeface="Calibri Light" pitchFamily="34" charset="0" panose="020F0302020204030204"/>
                <a:cs typeface="DecoType Naskh" pitchFamily="2" charset="-78" panose="02010400000000000000"/>
              </a:rPr>
              <a:t> عناصر الثقافة الوطنية التالية ..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17039" y="669642"/>
            <a:ext cx="1464494" cy="188828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74312" y="228714"/>
            <a:ext cx="2475216" cy="1318517"/>
          </a:xfrm>
          <a:prstGeom prst="rect">
            <a:avLst/>
          </a:prstGeom>
        </p:spPr>
      </p:pic>
      <p:sp>
        <p:nvSpPr>
          <p:cNvPr id="16" name="Rectangle 20"/>
          <p:cNvSpPr/>
          <p:nvPr/>
        </p:nvSpPr>
        <p:spPr>
          <a:xfrm>
            <a:off x="801384" y="160533"/>
            <a:ext cx="2578814" cy="13185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العرضة السعودية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61374" y="1934764"/>
            <a:ext cx="2475217" cy="1318517"/>
          </a:xfrm>
          <a:prstGeom prst="rect">
            <a:avLst/>
          </a:prstGeom>
        </p:spPr>
      </p:pic>
      <p:sp>
        <p:nvSpPr>
          <p:cNvPr id="17" name="Rectangle 20"/>
          <p:cNvSpPr/>
          <p:nvPr/>
        </p:nvSpPr>
        <p:spPr>
          <a:xfrm>
            <a:off x="801384" y="1767149"/>
            <a:ext cx="2578814" cy="13185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قصر </a:t>
            </a:r>
            <a:r>
              <a:rPr lang="ar-SA" sz="3600" b="1" i="1" dirty="0" err="1">
                <a:cs typeface="DecoType Naskh Variants" pitchFamily="2" charset="-78" panose="02010400000000000000"/>
              </a:rPr>
              <a:t>المصمك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sp>
        <p:nvSpPr>
          <p:cNvPr id="18" name="Rectangle 20"/>
          <p:cNvSpPr/>
          <p:nvPr/>
        </p:nvSpPr>
        <p:spPr>
          <a:xfrm>
            <a:off x="741787" y="3485488"/>
            <a:ext cx="2578814" cy="13185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الملابس الشعبية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6312" y="3640814"/>
            <a:ext cx="2565343" cy="1254802"/>
          </a:xfrm>
          <a:prstGeom prst="rect">
            <a:avLst/>
          </a:prstGeom>
        </p:spPr>
      </p:pic>
      <p:sp>
        <p:nvSpPr>
          <p:cNvPr id="13" name="Rectangle 20"/>
          <p:cNvSpPr/>
          <p:nvPr/>
        </p:nvSpPr>
        <p:spPr>
          <a:xfrm>
            <a:off x="771585" y="5264020"/>
            <a:ext cx="2519217" cy="12042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i="1" dirty="0">
                <a:cs typeface="DecoType Naskh Variants" pitchFamily="2" charset="-78" panose="02010400000000000000"/>
              </a:rPr>
              <a:t>اللغة</a:t>
            </a:r>
            <a:endParaRPr lang="en-US" sz="3600" b="1" i="1" dirty="0">
              <a:cs typeface="DecoType Naskh Variants" pitchFamily="2" charset="-78" panose="0201040000000000000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47200" y="5221167"/>
            <a:ext cx="2703568" cy="12899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91316" y="1741108"/>
            <a:ext cx="3202750" cy="2244645"/>
          </a:xfrm>
          <a:prstGeom prst="rect">
            <a:avLst/>
          </a:prstGeom>
        </p:spPr>
      </p:pic>
      <p:sp>
        <p:nvSpPr>
          <p:cNvPr id="3" name="مستطيل ذو زوايا قطرية مستديرة 2"/>
          <p:cNvSpPr/>
          <p:nvPr/>
        </p:nvSpPr>
        <p:spPr>
          <a:xfrm>
            <a:off x="119270" y="343822"/>
            <a:ext cx="8001000" cy="628031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i="1" dirty="0">
                <a:solidFill>
                  <a:srgbClr val="C00000"/>
                </a:solidFill>
                <a:cs typeface="DecoType Naskh" pitchFamily="2" charset="-78" panose="02010400000000000000"/>
              </a:rPr>
              <a:t>** أتوقع من </a:t>
            </a:r>
            <a:r>
              <a:rPr lang="ar-EG" sz="4000" b="1" i="1" dirty="0">
                <a:solidFill>
                  <a:srgbClr val="C00000"/>
                </a:solidFill>
                <a:cs typeface="DecoType Naskh" pitchFamily="2" charset="-78" panose="02010400000000000000"/>
              </a:rPr>
              <a:t>الطالب</a:t>
            </a:r>
            <a:r>
              <a:rPr lang="ar-SA" sz="4000" b="1" i="1" dirty="0">
                <a:solidFill>
                  <a:srgbClr val="C00000"/>
                </a:solidFill>
                <a:cs typeface="DecoType Naskh" pitchFamily="2" charset="-78" panose="02010400000000000000"/>
              </a:rPr>
              <a:t> أن :- </a:t>
            </a:r>
          </a:p>
          <a:p>
            <a:pPr algn="ctr"/>
            <a:endParaRPr lang="ar-SA" sz="4000" b="1" i="1" dirty="0">
              <a:solidFill>
                <a:schemeClr val="accent2">
                  <a:lumMod val="50000"/>
                </a:schemeClr>
              </a:solidFill>
              <a:cs typeface="DecoType Naskh" pitchFamily="2" charset="-78" panose="02010400000000000000"/>
            </a:endParaRPr>
          </a:p>
          <a:p>
            <a:pPr algn="ctr"/>
            <a:r>
              <a:rPr lang="ar-SA" sz="4000" b="1" i="1" dirty="0">
                <a:solidFill>
                  <a:srgbClr val="FFFF00"/>
                </a:solidFill>
                <a:cs typeface="DecoType Naskh" pitchFamily="2" charset="-78" panose="02010400000000000000"/>
              </a:rPr>
              <a:t>1- تذكر المفهوم من الهوية الوطنية..</a:t>
            </a:r>
          </a:p>
          <a:p>
            <a:pPr algn="ctr"/>
            <a:endParaRPr lang="ar-SA" sz="4000" b="1" i="1" dirty="0">
              <a:solidFill>
                <a:srgbClr val="002060"/>
              </a:solidFill>
              <a:cs typeface="DecoType Naskh" pitchFamily="2" charset="-78" panose="02010400000000000000"/>
            </a:endParaRPr>
          </a:p>
          <a:p>
            <a:pPr algn="ctr"/>
            <a:endParaRPr lang="ar-SA" sz="4000" b="1" i="1" dirty="0">
              <a:solidFill>
                <a:srgbClr val="002060"/>
              </a:solidFill>
              <a:cs typeface="DecoType Naskh" pitchFamily="2" charset="-78" panose="02010400000000000000"/>
            </a:endParaRPr>
          </a:p>
          <a:p>
            <a:pPr algn="ctr"/>
            <a:r>
              <a:rPr lang="ar-SA" sz="4000" b="1" i="1" dirty="0">
                <a:solidFill>
                  <a:srgbClr val="FFFF00"/>
                </a:solidFill>
                <a:cs typeface="DecoType Naskh" pitchFamily="2" charset="-78" panose="02010400000000000000"/>
              </a:rPr>
              <a:t>2- تعدد مكونات الثقافة..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خاتمة - الدرس الثالث(حرف ال غ 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171753" y="633412"/>
            <a:ext cx="6376399" cy="5325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 noEditPoints="1"/>
          </p:cNvSpPr>
          <p:nvPr>
            <p:ph type="subTitle" idx="1"/>
          </p:nvPr>
        </p:nvSpPr>
        <p:spPr>
          <a:xfrm>
            <a:off x="7991310" y="3245988"/>
            <a:ext cx="3793678" cy="1037760"/>
          </a:xfrm>
        </p:spPr>
        <p:txBody>
          <a:bodyPr>
            <a:normAutofit/>
          </a:bodyPr>
          <a:lstStyle/>
          <a:p>
            <a:pPr algn="ctr"/>
            <a:r>
              <a:rPr lang="ar-SA" sz="4000" b="1" i="1" dirty="0">
                <a:solidFill>
                  <a:srgbClr val="FF0000"/>
                </a:solidFill>
                <a:cs typeface="DecoType Naskh Swashes" pitchFamily="2" charset="-78" panose="02010400000000000000"/>
              </a:rPr>
              <a:t>التقويم النهائي      ..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01332" y="752700"/>
            <a:ext cx="2302216" cy="28575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0" y="0"/>
            <a:ext cx="7263829" cy="685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b="1" i="1" dirty="0">
                <a:cs typeface="DecoType Naskh Swashes" pitchFamily="2" charset="-78" panose="02010400000000000000"/>
              </a:rPr>
              <a:t>** </a:t>
            </a:r>
            <a:r>
              <a:rPr lang="ar-EG" sz="4000" b="1" i="1" dirty="0">
                <a:cs typeface="DecoType Naskh Swashes" pitchFamily="2" charset="-78" panose="02010400000000000000"/>
              </a:rPr>
              <a:t>أجب</a:t>
            </a:r>
            <a:r>
              <a:rPr lang="ar-SA" sz="4000" b="1" i="1" dirty="0">
                <a:cs typeface="DecoType Naskh Swashes" pitchFamily="2" charset="-78" panose="02010400000000000000"/>
              </a:rPr>
              <a:t> بكلمة صح أمام العبارة الصحيحة وكلمة خطأ أمام العبارة الخاطئة ..</a:t>
            </a:r>
          </a:p>
          <a:p>
            <a:pPr algn="ctr"/>
            <a:endParaRPr lang="ar-SA" sz="4000" b="1" i="1" dirty="0">
              <a:cs typeface="DecoType Naskh Swashes" pitchFamily="2" charset="-78" panose="02010400000000000000"/>
            </a:endParaRPr>
          </a:p>
          <a:p>
            <a:pPr algn="ctr"/>
            <a:r>
              <a:rPr lang="ar-SA" sz="4000" b="1" i="1" dirty="0">
                <a:cs typeface="DecoType Naskh Swashes" pitchFamily="2" charset="-78" panose="02010400000000000000"/>
              </a:rPr>
              <a:t>1-  </a:t>
            </a:r>
            <a:r>
              <a:rPr lang="ar-SA" sz="4000" b="1" i="1" dirty="0">
                <a:solidFill>
                  <a:srgbClr val="002060"/>
                </a:solidFill>
                <a:cs typeface="DecoType Naskh Variants" pitchFamily="2" charset="-78" panose="02010400000000000000"/>
              </a:rPr>
              <a:t>الهوية الوطنية </a:t>
            </a:r>
            <a:r>
              <a:rPr lang="ar-SA" sz="4000" b="1" i="1" dirty="0">
                <a:solidFill>
                  <a:srgbClr val="7030A0"/>
                </a:solidFill>
                <a:cs typeface="DecoType Naskh Variants" pitchFamily="2" charset="-78" panose="02010400000000000000"/>
              </a:rPr>
              <a:t>هي الخصائص والسمات التي يتشارك فيها المجتمع السعودي ويظهر فيها حب الوطن و الولاء لقيادته ..</a:t>
            </a:r>
            <a:endParaRPr lang="ar-SA" sz="4000" b="1" i="1" dirty="0">
              <a:solidFill>
                <a:srgbClr val="002060"/>
              </a:solidFill>
              <a:cs typeface="DecoType Naskh Variants" pitchFamily="2" charset="-78" panose="02010400000000000000"/>
            </a:endParaRPr>
          </a:p>
          <a:p>
            <a:pPr algn="ctr"/>
            <a:r>
              <a:rPr lang="ar-SA" sz="4000" b="1" i="1" dirty="0">
                <a:cs typeface="DecoType Naskh Swashes" pitchFamily="2" charset="-78" panose="02010400000000000000"/>
              </a:rPr>
              <a:t>(....... )</a:t>
            </a:r>
          </a:p>
          <a:p>
            <a:pPr algn="ctr"/>
            <a:r>
              <a:rPr lang="ar-SA" sz="4000" b="1" i="1" dirty="0">
                <a:cs typeface="DecoType Naskh Swashes" pitchFamily="2" charset="-78" panose="02010400000000000000"/>
              </a:rPr>
              <a:t>2- </a:t>
            </a:r>
            <a:r>
              <a:rPr lang="ar-SA" sz="4000" b="1" i="1" dirty="0">
                <a:solidFill>
                  <a:srgbClr val="002060"/>
                </a:solidFill>
                <a:cs typeface="DecoType Naskh Variants" pitchFamily="2" charset="-78" panose="02010400000000000000"/>
              </a:rPr>
              <a:t>من مكونات الثقافة الفنون الشعبية و اللغة ..</a:t>
            </a:r>
          </a:p>
          <a:p>
            <a:pPr algn="ctr"/>
            <a:r>
              <a:rPr lang="ar-SA" sz="4000" b="1" i="1" dirty="0">
                <a:cs typeface="DecoType Naskh Swashes" pitchFamily="2" charset="-78" panose="02010400000000000000"/>
              </a:rPr>
              <a:t> ( ....... )</a:t>
            </a:r>
            <a:endParaRPr lang="en-US" sz="4000" b="1" i="1" dirty="0">
              <a:cs typeface="DecoType Naskh Swashes" pitchFamily="2" charset="-78" panose="0201040000000000000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/>
          <p:cNvSpPr/>
          <p:nvPr/>
        </p:nvSpPr>
        <p:spPr>
          <a:xfrm>
            <a:off x="356152" y="2860954"/>
            <a:ext cx="11479695" cy="354426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600" b="1" i="1" dirty="0">
                <a:solidFill>
                  <a:schemeClr val="bg1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ستجد</a:t>
            </a:r>
            <a:r>
              <a:rPr lang="ar-SA" sz="3600" b="1" i="1" dirty="0">
                <a:solidFill>
                  <a:schemeClr val="bg1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 الواجب </a:t>
            </a:r>
            <a:r>
              <a:rPr lang="ar-SA" sz="3600" b="1" i="1">
                <a:solidFill>
                  <a:schemeClr val="bg1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على </a:t>
            </a:r>
            <a:r>
              <a:rPr lang="ar-EG" sz="3600" b="1" i="1">
                <a:solidFill>
                  <a:schemeClr val="bg1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كلاسيرا </a:t>
            </a:r>
          </a:p>
          <a:p>
            <a:pPr algn="ctr"/>
            <a:endParaRPr lang="ar-EG" sz="3600" b="1" i="1">
              <a:solidFill>
                <a:schemeClr val="bg1"/>
              </a:solidFill>
              <a:latin typeface="Traditional Arabic" pitchFamily="18" charset="-78" panose="02020603050405020304"/>
              <a:cs typeface="Traditional Arabic" pitchFamily="18" charset="-78" panose="02020603050405020304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960759" y="205171"/>
            <a:ext cx="3032536" cy="2310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883740" y="175331"/>
            <a:ext cx="2308260" cy="1921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شكل بيضاوي 2"/>
          <p:cNvSpPr/>
          <p:nvPr/>
        </p:nvSpPr>
        <p:spPr>
          <a:xfrm>
            <a:off x="929212" y="314599"/>
            <a:ext cx="8574383" cy="13946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i="1">
                <a:solidFill>
                  <a:srgbClr val="FF0000"/>
                </a:solidFill>
                <a:cs typeface="DecoType Naskh Extensions" pitchFamily="2" charset="-78" panose="02010400000000000000"/>
              </a:rPr>
              <a:t>القوانين </a:t>
            </a:r>
            <a:r>
              <a:rPr lang="ar-SA" sz="4000" b="1" i="1" dirty="0">
                <a:solidFill>
                  <a:srgbClr val="FF0000"/>
                </a:solidFill>
                <a:cs typeface="DecoType Naskh Extensions" pitchFamily="2" charset="-78" panose="02010400000000000000"/>
              </a:rPr>
              <a:t>الصفية للحصة الافتراضية</a:t>
            </a:r>
            <a:endParaRPr lang="en-US" sz="4000" b="1" i="1" dirty="0">
              <a:solidFill>
                <a:srgbClr val="FF0000"/>
              </a:solidFill>
              <a:cs typeface="DecoType Naskh Extensions" pitchFamily="2" charset="-78" panose="02010400000000000000"/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8427491" y="2359604"/>
            <a:ext cx="3220720" cy="1186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i="1" dirty="0">
                <a:solidFill>
                  <a:schemeClr val="bg1"/>
                </a:solidFill>
                <a:cs typeface="DecoType Naskh Extensions" pitchFamily="2" charset="-78" panose="02010400000000000000"/>
              </a:rPr>
              <a:t>أتحدث باللغة العربية  الفصحى</a:t>
            </a:r>
            <a:endParaRPr lang="en-US" sz="2800" b="1" i="1" dirty="0">
              <a:solidFill>
                <a:schemeClr val="bg1"/>
              </a:solidFill>
              <a:cs typeface="DecoType Naskh Extensions" pitchFamily="2" charset="-78" panose="02010400000000000000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178100" y="2342508"/>
            <a:ext cx="3220720" cy="1186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i="1" dirty="0">
                <a:solidFill>
                  <a:schemeClr val="bg1"/>
                </a:solidFill>
                <a:cs typeface="DecoType Naskh Extensions" pitchFamily="2" charset="-78" panose="02010400000000000000"/>
              </a:rPr>
              <a:t>الالتزام  بوقت الحصة الافتراضية</a:t>
            </a:r>
            <a:endParaRPr lang="en-US" sz="2800" b="1" i="1" dirty="0">
              <a:solidFill>
                <a:schemeClr val="bg1"/>
              </a:solidFill>
              <a:cs typeface="DecoType Naskh Extensions" pitchFamily="2" charset="-78" panose="02010400000000000000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4302795" y="2310171"/>
            <a:ext cx="3220720" cy="10693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i="1" dirty="0">
                <a:solidFill>
                  <a:schemeClr val="bg1"/>
                </a:solidFill>
                <a:cs typeface="DecoType Naskh Extensions" pitchFamily="2" charset="-78" panose="02010400000000000000"/>
              </a:rPr>
              <a:t>الاحترام </a:t>
            </a:r>
            <a:endParaRPr lang="en-US" sz="2800" b="1" i="1" dirty="0">
              <a:solidFill>
                <a:schemeClr val="bg1"/>
              </a:solidFill>
              <a:cs typeface="DecoType Naskh Extensions" pitchFamily="2" charset="-78" panose="02010400000000000000"/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78100" y="5525729"/>
            <a:ext cx="3220720" cy="1078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i="1" dirty="0">
                <a:solidFill>
                  <a:schemeClr val="bg1"/>
                </a:solidFill>
                <a:cs typeface="DecoType Naskh Extensions" pitchFamily="2" charset="-78" panose="02010400000000000000"/>
              </a:rPr>
              <a:t>الاستماع الجيد للدرس</a:t>
            </a:r>
            <a:endParaRPr lang="en-US" sz="2800" b="1" i="1" dirty="0">
              <a:solidFill>
                <a:schemeClr val="bg1"/>
              </a:solidFill>
              <a:cs typeface="DecoType Naskh Extensions" pitchFamily="2" charset="-78" panose="02010400000000000000"/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2128149" y="3804949"/>
            <a:ext cx="8180355" cy="1186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i="1" dirty="0">
                <a:solidFill>
                  <a:schemeClr val="bg1"/>
                </a:solidFill>
                <a:cs typeface="DecoType Naskh Extensions" pitchFamily="2" charset="-78" panose="02010400000000000000"/>
              </a:rPr>
              <a:t>إحضار  جميع  الأدوات</a:t>
            </a:r>
          </a:p>
          <a:p>
            <a:pPr algn="ctr"/>
            <a:r>
              <a:rPr lang="ar-SA" sz="2800" b="1" i="1" dirty="0">
                <a:solidFill>
                  <a:schemeClr val="bg1"/>
                </a:solidFill>
                <a:cs typeface="DecoType Naskh Extensions" pitchFamily="2" charset="-78" panose="02010400000000000000"/>
              </a:rPr>
              <a:t>( </a:t>
            </a:r>
            <a:r>
              <a:rPr lang="ar-SA" sz="2800" b="1" i="1" dirty="0">
                <a:solidFill>
                  <a:srgbClr val="92D050"/>
                </a:solidFill>
                <a:cs typeface="DecoType Naskh Extensions" pitchFamily="2" charset="-78" panose="02010400000000000000"/>
              </a:rPr>
              <a:t>الكتاب المدرسي – قلم – دفتر – بطاقات صغيرة  ملونة </a:t>
            </a:r>
            <a:r>
              <a:rPr lang="ar-SA" sz="2800" b="1" i="1" dirty="0">
                <a:solidFill>
                  <a:schemeClr val="bg1"/>
                </a:solidFill>
                <a:cs typeface="DecoType Naskh Extensions" pitchFamily="2" charset="-78" panose="02010400000000000000"/>
              </a:rPr>
              <a:t>) </a:t>
            </a:r>
            <a:endParaRPr lang="en-US" sz="2800" b="1" i="1" dirty="0">
              <a:solidFill>
                <a:schemeClr val="bg1"/>
              </a:solidFill>
              <a:cs typeface="DecoType Naskh Extensions" pitchFamily="2" charset="-78" panose="02010400000000000000"/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3766291" y="5525730"/>
            <a:ext cx="3220720" cy="1078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i="1" dirty="0">
                <a:solidFill>
                  <a:schemeClr val="bg1"/>
                </a:solidFill>
                <a:cs typeface="DecoType Naskh Extensions" pitchFamily="2" charset="-78" panose="02010400000000000000"/>
              </a:rPr>
              <a:t>الهدوء </a:t>
            </a:r>
            <a:endParaRPr lang="en-US" sz="2800" b="1" i="1" dirty="0">
              <a:solidFill>
                <a:schemeClr val="bg1"/>
              </a:solidFill>
              <a:cs typeface="DecoType Naskh Extensions" pitchFamily="2" charset="-78" panose="02010400000000000000"/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7344323" y="5417075"/>
            <a:ext cx="4659417" cy="1186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i="1" dirty="0">
                <a:solidFill>
                  <a:schemeClr val="bg1"/>
                </a:solidFill>
                <a:cs typeface="DecoType Naskh Extensions" pitchFamily="2" charset="-78" panose="02010400000000000000"/>
              </a:rPr>
              <a:t>فتح المايك عند الإجابة فقط  </a:t>
            </a:r>
            <a:endParaRPr lang="en-US" sz="2800" b="1" i="1" dirty="0">
              <a:solidFill>
                <a:schemeClr val="bg1"/>
              </a:solidFill>
              <a:cs typeface="DecoType Naskh Extensions" pitchFamily="2" charset="-78" panose="0201040000000000000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 noEditPoint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ar-EG" sz="3200" b="1" i="1" dirty="0">
                <a:solidFill>
                  <a:srgbClr val="FF000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عنوان</a:t>
            </a:r>
            <a:r>
              <a:rPr sz="3200" b="1" i="1" dirty="0">
                <a:solidFill>
                  <a:srgbClr val="FF000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 </a:t>
            </a:r>
            <a:r>
              <a:rPr lang="ar-EG" sz="3200" b="1" i="1" dirty="0">
                <a:solidFill>
                  <a:srgbClr val="FF000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الدرس.الهوية....</a:t>
            </a:r>
            <a:r>
              <a:rPr sz="3200" b="1" i="1" dirty="0">
                <a:solidFill>
                  <a:srgbClr val="FF000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 </a:t>
            </a:r>
            <a:endParaRPr lang="ar-EG" sz="3200" b="1" i="1" dirty="0">
              <a:solidFill>
                <a:srgbClr val="FF0000"/>
              </a:solidFill>
              <a:latin typeface="Traditional Arabic" pitchFamily="18" charset="-78" panose="02020603050405020304"/>
              <a:cs typeface="Traditional Arabic" pitchFamily="18" charset="-78" panose="020206030504050203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631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646828" y="1434500"/>
            <a:ext cx="1920406" cy="1615580"/>
          </a:xfrm>
          <a:prstGeom prst="rect">
            <a:avLst/>
          </a:prstGeom>
        </p:spPr>
      </p:pic>
      <p:sp>
        <p:nvSpPr>
          <p:cNvPr id="6" name="مستطيل: زوايا مستديرة 5"/>
          <p:cNvSpPr/>
          <p:nvPr/>
        </p:nvSpPr>
        <p:spPr>
          <a:xfrm>
            <a:off x="8853437" y="111759"/>
            <a:ext cx="3210560" cy="4419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9164548" y="287676"/>
            <a:ext cx="2640459" cy="712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7193586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1085638" y="1042505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rgbClr val="FFFF00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3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  <a:latin typeface="Arabic Typesetting" pitchFamily="66" charset="-78" panose="03020402040406030203"/>
                <a:cs typeface="+mj-cs"/>
              </a:rPr>
              <a:t>ط</a:t>
            </a:r>
            <a:endParaRPr lang="en-US" sz="2000" b="1" dirty="0">
              <a:solidFill>
                <a:schemeClr val="bg1"/>
              </a:solidFill>
              <a:latin typeface="Arabic Typesetting" pitchFamily="66" charset="-78" panose="03020402040406030203"/>
              <a:cs typeface="+mj-cs"/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10057454" y="1042505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FF00"/>
                </a:solidFill>
              </a:rPr>
              <a:t>2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ت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10101228" y="3639205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FF00"/>
                </a:solidFill>
              </a:rPr>
              <a:t>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993105" y="3678896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FF00"/>
                </a:solidFill>
              </a:rPr>
              <a:t>*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11112091" y="2747509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FF00"/>
                </a:solidFill>
              </a:rPr>
              <a:t>9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و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>
          <a:xfrm>
            <a:off x="10093914" y="1934547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FF00"/>
                </a:solidFill>
              </a:rPr>
              <a:t>5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ن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11112091" y="1934547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FF00"/>
                </a:solidFill>
              </a:rPr>
              <a:t>6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شكل بيضاوي 16"/>
          <p:cNvSpPr/>
          <p:nvPr/>
        </p:nvSpPr>
        <p:spPr>
          <a:xfrm>
            <a:off x="8962945" y="1064630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FF00"/>
                </a:solidFill>
              </a:rPr>
              <a:t>1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ل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شكل بيضاوي 17"/>
          <p:cNvSpPr/>
          <p:nvPr/>
        </p:nvSpPr>
        <p:spPr>
          <a:xfrm>
            <a:off x="8936641" y="1968115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FF00"/>
                </a:solidFill>
              </a:rPr>
              <a:t>4</a:t>
            </a:r>
          </a:p>
          <a:p>
            <a:pPr algn="ctr"/>
            <a:r>
              <a:rPr lang="ar-SA" b="1" dirty="0">
                <a:solidFill>
                  <a:schemeClr val="bg1"/>
                </a:solidFill>
              </a:rPr>
              <a:t>خ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>
          <a:xfrm>
            <a:off x="8993105" y="2799507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FF00"/>
                </a:solidFill>
              </a:rPr>
              <a:t>7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ا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>
          <a:xfrm>
            <a:off x="10085576" y="2747509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FF00"/>
                </a:solidFill>
              </a:rPr>
              <a:t>8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ي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11070515" y="3639205"/>
            <a:ext cx="854646" cy="73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FF00"/>
                </a:solidFill>
              </a:rPr>
              <a:t>#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مستطيل: زوايا قطرية مستديرة 21"/>
          <p:cNvSpPr/>
          <p:nvPr/>
        </p:nvSpPr>
        <p:spPr>
          <a:xfrm>
            <a:off x="478057" y="535838"/>
            <a:ext cx="4165600" cy="347323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i="1" dirty="0">
                <a:solidFill>
                  <a:srgbClr val="92D05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استنتج</a:t>
            </a:r>
            <a:r>
              <a:rPr lang="ar-SA" sz="4000" b="1" i="1" dirty="0">
                <a:solidFill>
                  <a:srgbClr val="92D05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 عنوان درسنا من خلال تطبيق استراتيجية اتصل لتصل..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3" name="مستطيل ذو زوايا قطرية مستديرة 12"/>
          <p:cNvSpPr/>
          <p:nvPr/>
        </p:nvSpPr>
        <p:spPr>
          <a:xfrm>
            <a:off x="5861428" y="3116834"/>
            <a:ext cx="1491205" cy="84482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i="1" dirty="0">
                <a:solidFill>
                  <a:srgbClr val="C0000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3 دقائق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ctrTitle"/>
          </p:nvPr>
        </p:nvSpPr>
        <p:spPr>
          <a:xfrm>
            <a:off x="-554317" y="5112928"/>
            <a:ext cx="8368748" cy="1463040"/>
          </a:xfrm>
        </p:spPr>
        <p:txBody>
          <a:bodyPr>
            <a:normAutofit/>
          </a:bodyPr>
          <a:lstStyle/>
          <a:p>
            <a:pPr algn="ctr"/>
            <a:r>
              <a:rPr lang="ar-SA" sz="6000" b="1" i="1" dirty="0">
                <a:solidFill>
                  <a:srgbClr val="002060"/>
                </a:solidFill>
                <a:latin typeface="Calibri Light" pitchFamily="34" charset="0" panose="020F0302020204030204"/>
                <a:cs typeface="DecoType Naskh" pitchFamily="2" charset="-78" panose="02010400000000000000"/>
              </a:rPr>
              <a:t>الهوية الوطنية</a:t>
            </a:r>
          </a:p>
        </p:txBody>
      </p:sp>
      <p:sp>
        <p:nvSpPr>
          <p:cNvPr id="3" name="عنوان فرعي 2"/>
          <p:cNvSpPr>
            <a:spLocks noGrp="1" noEditPoints="1"/>
          </p:cNvSpPr>
          <p:nvPr>
            <p:ph type="subTitle" idx="1"/>
          </p:nvPr>
        </p:nvSpPr>
        <p:spPr>
          <a:xfrm>
            <a:off x="8431098" y="2597242"/>
            <a:ext cx="3200400" cy="1463040"/>
          </a:xfrm>
        </p:spPr>
        <p:txBody>
          <a:bodyPr>
            <a:normAutofit/>
          </a:bodyPr>
          <a:lstStyle/>
          <a:p>
            <a:pPr algn="ctr"/>
            <a:r>
              <a:rPr lang="ar-SA" sz="4000" b="1" i="1" dirty="0">
                <a:solidFill>
                  <a:srgbClr val="FF0000"/>
                </a:solidFill>
                <a:cs typeface="DecoType Naskh Swashes" pitchFamily="2" charset="-78" panose="02010400000000000000"/>
              </a:rPr>
              <a:t>عنوان درسنا ..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22349" y="1168107"/>
            <a:ext cx="3895185" cy="289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91316" y="1741108"/>
            <a:ext cx="3202750" cy="2244645"/>
          </a:xfrm>
          <a:prstGeom prst="rect">
            <a:avLst/>
          </a:prstGeom>
        </p:spPr>
      </p:pic>
      <p:sp>
        <p:nvSpPr>
          <p:cNvPr id="3" name="مستطيل ذو زوايا قطرية مستديرة 2"/>
          <p:cNvSpPr/>
          <p:nvPr/>
        </p:nvSpPr>
        <p:spPr>
          <a:xfrm>
            <a:off x="119270" y="343822"/>
            <a:ext cx="8001000" cy="6280316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i="1" dirty="0">
                <a:solidFill>
                  <a:srgbClr val="C00000"/>
                </a:solidFill>
                <a:cs typeface="DecoType Naskh" pitchFamily="2" charset="-78" panose="02010400000000000000"/>
              </a:rPr>
              <a:t>** أتوقع من </a:t>
            </a:r>
            <a:r>
              <a:rPr lang="ar-EG" sz="4000" b="1" i="1" dirty="0">
                <a:solidFill>
                  <a:srgbClr val="C00000"/>
                </a:solidFill>
                <a:cs typeface="DecoType Naskh" pitchFamily="2" charset="-78" panose="02010400000000000000"/>
              </a:rPr>
              <a:t>الطالب</a:t>
            </a:r>
            <a:r>
              <a:rPr lang="ar-SA" sz="4000" b="1" i="1" dirty="0">
                <a:solidFill>
                  <a:srgbClr val="C00000"/>
                </a:solidFill>
                <a:cs typeface="DecoType Naskh" pitchFamily="2" charset="-78" panose="02010400000000000000"/>
              </a:rPr>
              <a:t> أن :- </a:t>
            </a:r>
          </a:p>
          <a:p>
            <a:pPr algn="ctr"/>
            <a:endParaRPr lang="ar-SA" sz="4000" b="1" i="1" dirty="0">
              <a:solidFill>
                <a:schemeClr val="accent2">
                  <a:lumMod val="50000"/>
                </a:schemeClr>
              </a:solidFill>
              <a:cs typeface="DecoType Naskh" pitchFamily="2" charset="-78" panose="02010400000000000000"/>
            </a:endParaRPr>
          </a:p>
          <a:p>
            <a:pPr algn="ctr"/>
            <a:r>
              <a:rPr lang="ar-SA" sz="4000" b="1" i="1" dirty="0">
                <a:solidFill>
                  <a:srgbClr val="002060"/>
                </a:solidFill>
                <a:cs typeface="DecoType Naskh" pitchFamily="2" charset="-78" panose="02010400000000000000"/>
              </a:rPr>
              <a:t>1- تذكر المفهوم من الهوية الوطنية..</a:t>
            </a:r>
          </a:p>
          <a:p>
            <a:pPr algn="ctr"/>
            <a:endParaRPr lang="ar-SA" sz="4000" b="1" i="1" dirty="0">
              <a:solidFill>
                <a:srgbClr val="002060"/>
              </a:solidFill>
              <a:cs typeface="DecoType Naskh" pitchFamily="2" charset="-78" panose="02010400000000000000"/>
            </a:endParaRPr>
          </a:p>
          <a:p>
            <a:pPr algn="ctr"/>
            <a:endParaRPr lang="ar-SA" sz="4000" b="1" i="1" dirty="0">
              <a:solidFill>
                <a:srgbClr val="002060"/>
              </a:solidFill>
              <a:cs typeface="DecoType Naskh" pitchFamily="2" charset="-78" panose="02010400000000000000"/>
            </a:endParaRPr>
          </a:p>
          <a:p>
            <a:pPr algn="ctr"/>
            <a:r>
              <a:rPr lang="ar-SA" sz="4000" b="1" i="1" dirty="0">
                <a:solidFill>
                  <a:srgbClr val="002060"/>
                </a:solidFill>
                <a:cs typeface="DecoType Naskh" pitchFamily="2" charset="-78" panose="02010400000000000000"/>
              </a:rPr>
              <a:t>2- تعدد مكونات الثقافة..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22053" y="1896659"/>
            <a:ext cx="4781490" cy="2495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16677" y="264790"/>
            <a:ext cx="2764059" cy="187493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499" y="4391808"/>
            <a:ext cx="3013632" cy="206571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1022" y="191905"/>
            <a:ext cx="2672064" cy="202070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32836" y="4583435"/>
            <a:ext cx="2247900" cy="2009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30919" y="322743"/>
            <a:ext cx="2447925" cy="1170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25869" y="2642522"/>
            <a:ext cx="2334260" cy="1528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7102" y="2079500"/>
            <a:ext cx="1952625" cy="2065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096000" y="4663303"/>
            <a:ext cx="3048000" cy="1929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430730" y="4663302"/>
            <a:ext cx="2481670" cy="19299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311794" y="522697"/>
            <a:ext cx="3086314" cy="2333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27268" y="3644758"/>
            <a:ext cx="3086315" cy="2333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/>
          <a:srcRect t="14143" b="14143"/>
          <a:stretch/>
        </p:blipFill>
        <p:spPr>
          <a:xfrm>
            <a:off x="3675899" y="276117"/>
            <a:ext cx="3020759" cy="3600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شكل بيضاوي 13"/>
          <p:cNvSpPr/>
          <p:nvPr/>
        </p:nvSpPr>
        <p:spPr>
          <a:xfrm>
            <a:off x="1223280" y="4791532"/>
            <a:ext cx="5167246" cy="1186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000" b="1" i="1" dirty="0">
                <a:solidFill>
                  <a:srgbClr val="92D050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تحمل المسؤولية </a:t>
            </a:r>
            <a:endParaRPr lang="en-US" sz="8000" b="1" i="1" dirty="0">
              <a:solidFill>
                <a:srgbClr val="92D050"/>
              </a:solidFill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ctrTitle"/>
          </p:nvPr>
        </p:nvSpPr>
        <p:spPr>
          <a:xfrm>
            <a:off x="7943161" y="1789399"/>
            <a:ext cx="4171721" cy="1463040"/>
          </a:xfrm>
        </p:spPr>
        <p:txBody>
          <a:bodyPr>
            <a:noAutofit/>
          </a:bodyPr>
          <a:lstStyle/>
          <a:p>
            <a:pPr algn="ctr"/>
            <a:r>
              <a:rPr lang="ar-EG" sz="3600" b="1" i="1" dirty="0">
                <a:solidFill>
                  <a:schemeClr val="bg1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قوم</a:t>
            </a:r>
            <a:r>
              <a:rPr lang="ar-SA" sz="3600" b="1" i="1" dirty="0">
                <a:solidFill>
                  <a:schemeClr val="bg1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 بترتيب البطاقات الملونة التي توضح المفهوم من الهوية الوطنية..</a:t>
            </a:r>
          </a:p>
        </p:txBody>
      </p:sp>
      <p:sp>
        <p:nvSpPr>
          <p:cNvPr id="3" name="عنوان فرعي 2"/>
          <p:cNvSpPr>
            <a:spLocks noGrp="1" noEditPoints="1"/>
          </p:cNvSpPr>
          <p:nvPr>
            <p:ph type="subTitle" idx="1"/>
          </p:nvPr>
        </p:nvSpPr>
        <p:spPr>
          <a:xfrm>
            <a:off x="8914482" y="827409"/>
            <a:ext cx="3200400" cy="961990"/>
          </a:xfrm>
        </p:spPr>
        <p:txBody>
          <a:bodyPr>
            <a:normAutofit/>
          </a:bodyPr>
          <a:lstStyle/>
          <a:p>
            <a:pPr algn="ctr"/>
            <a:r>
              <a:rPr lang="ar-EG" sz="3600" b="1" i="1" dirty="0">
                <a:solidFill>
                  <a:srgbClr val="C0000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بني</a:t>
            </a:r>
            <a:r>
              <a:rPr sz="3600" b="1" i="1" dirty="0">
                <a:solidFill>
                  <a:srgbClr val="C0000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 </a:t>
            </a:r>
            <a:r>
              <a:rPr lang="ar-EG" sz="3600" b="1" i="1" dirty="0">
                <a:solidFill>
                  <a:srgbClr val="C0000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البطل....</a:t>
            </a:r>
            <a:r>
              <a:rPr sz="3600" b="1" i="1" dirty="0">
                <a:solidFill>
                  <a:srgbClr val="C0000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 </a:t>
            </a:r>
            <a:endParaRPr lang="ar-SA" sz="3600" b="1" i="1" dirty="0">
              <a:solidFill>
                <a:srgbClr val="C00000"/>
              </a:solidFill>
              <a:latin typeface="Traditional Arabic" pitchFamily="18" charset="-78" panose="02020603050405020304"/>
              <a:cs typeface="Traditional Arabic" pitchFamily="18" charset="-78" panose="02020603050405020304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54020" y="2162262"/>
            <a:ext cx="2172920" cy="1944793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15066" y="4411177"/>
            <a:ext cx="1736295" cy="1430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مستطيل ذو زوايا قطرية مستديرة 12"/>
          <p:cNvSpPr/>
          <p:nvPr/>
        </p:nvSpPr>
        <p:spPr>
          <a:xfrm>
            <a:off x="7943161" y="5097264"/>
            <a:ext cx="1491205" cy="84482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i="1" dirty="0">
                <a:solidFill>
                  <a:srgbClr val="C00000"/>
                </a:solidFill>
                <a:latin typeface="Traditional Arabic" pitchFamily="18" charset="-78" panose="02020603050405020304"/>
                <a:cs typeface="Traditional Arabic" pitchFamily="18" charset="-78" panose="02020603050405020304"/>
              </a:rPr>
              <a:t>3 دقائق 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18126" y="424651"/>
            <a:ext cx="2444708" cy="1170533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1373" y="150408"/>
            <a:ext cx="2249619" cy="2011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28022" y="4594377"/>
            <a:ext cx="2767824" cy="1579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85115" y="2613205"/>
            <a:ext cx="2334970" cy="15302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547411B454014AAA3CE992EE03A756" ma:contentTypeVersion="9" ma:contentTypeDescription="Create a new document." ma:contentTypeScope="" ma:versionID="1f87935a45eb2ca722ff1eed501a7fff">
  <xsd:schema xmlns:xsd="http://www.w3.org/2001/XMLSchema" xmlns:xs="http://www.w3.org/2001/XMLSchema" xmlns:p="http://schemas.microsoft.com/office/2006/metadata/properties" xmlns:ns3="f9fc31b3-3b6e-466f-a826-a5fcfb147d4c" xmlns:ns4="2626b591-5bb9-4b40-854d-7805988514d8" targetNamespace="http://schemas.microsoft.com/office/2006/metadata/properties" ma:root="true" ma:fieldsID="c22160c2baee5de540cd5972c041b83e" ns3:_="" ns4:_="">
    <xsd:import namespace="f9fc31b3-3b6e-466f-a826-a5fcfb147d4c"/>
    <xsd:import namespace="2626b591-5bb9-4b40-854d-7805988514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c31b3-3b6e-466f-a826-a5fcfb147d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6b591-5bb9-4b40-854d-7805988514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897110-CEE8-4F58-B776-96D5BE9607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02F7CC-E8F8-4ADD-A0C2-8C98AC02FB67}">
  <ds:schemaRefs>
    <ds:schemaRef ds:uri="2626b591-5bb9-4b40-854d-7805988514d8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9fc31b3-3b6e-466f-a826-a5fcfb147d4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69EDC6B-AB85-41C6-BD14-24503DC4EE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fc31b3-3b6e-466f-a826-a5fcfb147d4c"/>
    <ds:schemaRef ds:uri="2626b591-5bb9-4b40-854d-7805988514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1913</TotalTime>
  <Words>385</Words>
  <Application>Microsoft Office PowerPoint</Application>
  <PresentationFormat>شاشة عريضة</PresentationFormat>
  <Paragraphs>122</Paragraphs>
  <Slides>31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9" baseType="lpstr">
      <vt:lpstr>Aldhabi</vt:lpstr>
      <vt:lpstr>Arabic Typesetting</vt:lpstr>
      <vt:lpstr>Calibri</vt:lpstr>
      <vt:lpstr>Calibri Light</vt:lpstr>
      <vt:lpstr>Century Schoolbook</vt:lpstr>
      <vt:lpstr>Corbel</vt:lpstr>
      <vt:lpstr>Traditional Arabic</vt:lpstr>
      <vt:lpstr>Feathered</vt:lpstr>
      <vt:lpstr>بسم الله الرحمن الرحيم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الهوية الوطنية</vt:lpstr>
      <vt:lpstr>ماذا تعرفين  عن الهوية الوطنية..</vt:lpstr>
      <vt:lpstr>ماذا تريدين أن تعرفي  عن الهوية الوطنية ..</vt:lpstr>
      <vt:lpstr>عرض تقديمي في PowerPoint</vt:lpstr>
      <vt:lpstr>عرض تقديمي في PowerPoint</vt:lpstr>
      <vt:lpstr>عرض تقديمي في PowerPoint</vt:lpstr>
      <vt:lpstr>قومي بترتيب البطاقات الملونة التي توضح المفهوم من الهوية الوطنية..</vt:lpstr>
      <vt:lpstr>عرض تقديمي في PowerPoint</vt:lpstr>
      <vt:lpstr>عرض تقديمي في PowerPoint</vt:lpstr>
      <vt:lpstr>عرض تقديمي في PowerPoint</vt:lpstr>
      <vt:lpstr>ما هو شعورك عندما يقال عن وطني أنه مهبط الوحي و أرض رسالة النبي محمد صلى الله عليه والسلام ..</vt:lpstr>
      <vt:lpstr>عرض تقديمي في PowerPoint</vt:lpstr>
      <vt:lpstr>عرض تقديمي في PowerPoint</vt:lpstr>
      <vt:lpstr>برأيك ما هو المقصود بالثقافة الوطنية ..</vt:lpstr>
      <vt:lpstr>عرض تقديمي في PowerPoint</vt:lpstr>
      <vt:lpstr>عرض تقديمي في PowerPoint</vt:lpstr>
      <vt:lpstr>قومي بالربط بين كل صورة بمكون من مكونات الثقافة  المناسبة لها ..</vt:lpstr>
      <vt:lpstr>عرض تقديمي في PowerPoint</vt:lpstr>
      <vt:lpstr>عرض تقديمي في PowerPoint</vt:lpstr>
      <vt:lpstr>عرض تقديمي في PowerPoint</vt:lpstr>
      <vt:lpstr>عبري عن عناصر الثقافة الوطنية التالية ..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الرحيم</dc:title>
  <dc:creator>user</dc:creator>
  <cp:lastModifiedBy>عائشة الشهراني</cp:lastModifiedBy>
  <cp:revision>177</cp:revision>
  <cp:lastPrinted>2018-11-11T07:05:25Z</cp:lastPrinted>
  <dcterms:created xsi:type="dcterms:W3CDTF">2018-09-01T07:24:39Z</dcterms:created>
  <dcterms:modified xsi:type="dcterms:W3CDTF">2020-10-02T10:15:36Z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0x0101008A547411B454014AAA3CE992EE03A756</vt:lpwstr>
  </property>
</Properties>
</file>