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notesMasterIdLst>
    <p:notesMasterId r:id="rId6"/>
  </p:notesMasterIdLst>
  <p:sldIdLst>
    <p:sldId id="256" r:id="rId2"/>
    <p:sldId id="258" r:id="rId3"/>
    <p:sldId id="257" r:id="rId4"/>
    <p:sldId id="259" r:id="rId5"/>
  </p:sldIdLst>
  <p:sldSz cx="6858000" cy="9144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notesView">
  <p:normalViewPr>
    <p:restoredLeft sz="65441" autoAdjust="0"/>
    <p:restoredTop sz="86380" autoAdjust="0"/>
  </p:normalViewPr>
  <p:slideViewPr>
    <p:cSldViewPr>
      <p:cViewPr varScale="1">
        <p:scale>
          <a:sx n="47" d="100"/>
          <a:sy n="47" d="100"/>
        </p:scale>
        <p:origin x="-1608" y="-96"/>
      </p:cViewPr>
      <p:guideLst>
        <p:guide orient="horz" pos="288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>
        <p:scale>
          <a:sx n="171" d="100"/>
          <a:sy n="171" d="100"/>
        </p:scale>
        <p:origin x="100" y="84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07F4ABBB-03CE-47C5-BA95-3C7D6F0C7A1C}" type="datetimeFigureOut">
              <a:rPr lang="ar-SA" smtClean="0"/>
              <a:pPr/>
              <a:t>24/04/38</a:t>
            </a:fld>
            <a:endParaRPr lang="ar-SA"/>
          </a:p>
        </p:txBody>
      </p:sp>
      <p:sp>
        <p:nvSpPr>
          <p:cNvPr id="4" name="عنصر نائب لصورة الشريحة 3"/>
          <p:cNvSpPr>
            <a:spLocks noGrp="1" noRot="1" noChangeAspect="1"/>
          </p:cNvSpPr>
          <p:nvPr>
            <p:ph type="sldImg" idx="2"/>
          </p:nvPr>
        </p:nvSpPr>
        <p:spPr>
          <a:xfrm>
            <a:off x="2143125" y="685800"/>
            <a:ext cx="25717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SA"/>
          </a:p>
        </p:txBody>
      </p:sp>
      <p:sp>
        <p:nvSpPr>
          <p:cNvPr id="5" name="عنصر نائب للملاحظات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071A72DE-83F2-4BCE-A9F6-D92FE22E9D69}" type="slidenum">
              <a:rPr lang="ar-SA" smtClean="0"/>
              <a:pPr/>
              <a:t>‹#›</a:t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image" Target="../media/image1.png"/><Relationship Id="rId7" Type="http://schemas.openxmlformats.org/officeDocument/2006/relationships/image" Target="../media/image10.png"/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Relationship Id="rId6" Type="http://schemas.openxmlformats.org/officeDocument/2006/relationships/image" Target="../media/image9.png"/><Relationship Id="rId5" Type="http://schemas.openxmlformats.org/officeDocument/2006/relationships/image" Target="../media/image3.png"/><Relationship Id="rId4" Type="http://schemas.openxmlformats.org/officeDocument/2006/relationships/image" Target="../media/image2.jpeg"/><Relationship Id="rId9" Type="http://schemas.openxmlformats.org/officeDocument/2006/relationships/image" Target="../media/image12.jpg"/></Relationships>
</file>

<file path=ppt/notesSlides/_rels/notes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Relationship Id="rId4" Type="http://schemas.openxmlformats.org/officeDocument/2006/relationships/image" Target="../media/image14.jpg"/></Relationships>
</file>

<file path=ppt/notesSlides/_rels/notes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jpeg"/><Relationship Id="rId3" Type="http://schemas.openxmlformats.org/officeDocument/2006/relationships/image" Target="../media/image1.png"/><Relationship Id="rId7" Type="http://schemas.openxmlformats.org/officeDocument/2006/relationships/image" Target="../media/image10.png"/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Relationship Id="rId6" Type="http://schemas.openxmlformats.org/officeDocument/2006/relationships/image" Target="../media/image9.png"/><Relationship Id="rId5" Type="http://schemas.openxmlformats.org/officeDocument/2006/relationships/image" Target="../media/image3.png"/><Relationship Id="rId10" Type="http://schemas.openxmlformats.org/officeDocument/2006/relationships/image" Target="../media/image16.jpeg"/><Relationship Id="rId4" Type="http://schemas.openxmlformats.org/officeDocument/2006/relationships/image" Target="../media/image2.jpeg"/><Relationship Id="rId9" Type="http://schemas.openxmlformats.org/officeDocument/2006/relationships/image" Target="../media/image11.png"/></Relationships>
</file>

<file path=ppt/notesSlides/_rels/notes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jpeg"/><Relationship Id="rId3" Type="http://schemas.openxmlformats.org/officeDocument/2006/relationships/image" Target="../media/image1.png"/><Relationship Id="rId7" Type="http://schemas.openxmlformats.org/officeDocument/2006/relationships/image" Target="../media/image13.png"/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Relationship Id="rId6" Type="http://schemas.openxmlformats.org/officeDocument/2006/relationships/image" Target="../media/image9.png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>
          <a:xfrm>
            <a:off x="3371860" y="8569551"/>
            <a:ext cx="2971800" cy="457200"/>
          </a:xfrm>
        </p:spPr>
        <p:txBody>
          <a:bodyPr/>
          <a:lstStyle/>
          <a:p>
            <a:fld id="{071A72DE-83F2-4BCE-A9F6-D92FE22E9D69}" type="slidenum">
              <a:rPr lang="ar-SA" sz="1400" smtClean="0"/>
              <a:pPr/>
              <a:t>1</a:t>
            </a:fld>
            <a:endParaRPr lang="ar-SA" sz="1400" dirty="0"/>
          </a:p>
        </p:txBody>
      </p:sp>
      <p:sp>
        <p:nvSpPr>
          <p:cNvPr id="5" name="مستطيل 4"/>
          <p:cNvSpPr/>
          <p:nvPr/>
        </p:nvSpPr>
        <p:spPr>
          <a:xfrm>
            <a:off x="169467" y="2319192"/>
            <a:ext cx="6519066" cy="1630195"/>
          </a:xfrm>
          <a:prstGeom prst="rect">
            <a:avLst/>
          </a:prstGeom>
          <a:noFill/>
          <a:ln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endParaRPr lang="ar-SA" sz="1200" dirty="0">
              <a:solidFill>
                <a:schemeClr val="tx1"/>
              </a:solidFill>
            </a:endParaRPr>
          </a:p>
          <a:p>
            <a:endParaRPr lang="ar-SA" sz="1200" dirty="0">
              <a:solidFill>
                <a:schemeClr val="tx1"/>
              </a:solidFill>
            </a:endParaRPr>
          </a:p>
          <a:p>
            <a:endParaRPr lang="ar-SA" sz="1200" dirty="0">
              <a:solidFill>
                <a:schemeClr val="tx1"/>
              </a:solidFill>
            </a:endParaRPr>
          </a:p>
          <a:p>
            <a:endParaRPr lang="ar-SA" sz="1200" dirty="0">
              <a:solidFill>
                <a:schemeClr val="tx1"/>
              </a:solidFill>
            </a:endParaRPr>
          </a:p>
          <a:p>
            <a:r>
              <a:rPr lang="ar-SA" dirty="0">
                <a:solidFill>
                  <a:schemeClr val="tx1"/>
                </a:solidFill>
              </a:rPr>
              <a:t>     </a:t>
            </a:r>
            <a:endParaRPr lang="ar-SA" sz="1200" dirty="0">
              <a:solidFill>
                <a:schemeClr val="tx1"/>
              </a:solidFill>
            </a:endParaRPr>
          </a:p>
          <a:p>
            <a:endParaRPr lang="ar-SA" sz="1200" dirty="0">
              <a:solidFill>
                <a:schemeClr val="tx1"/>
              </a:solidFill>
            </a:endParaRPr>
          </a:p>
          <a:p>
            <a:r>
              <a:rPr lang="ar-SA" sz="1200" dirty="0">
                <a:solidFill>
                  <a:schemeClr val="tx1"/>
                </a:solidFill>
              </a:rPr>
              <a:t>.................... ، ................. ، ..................</a:t>
            </a:r>
          </a:p>
          <a:p>
            <a:endParaRPr lang="ar-SA" sz="1200" dirty="0">
              <a:solidFill>
                <a:schemeClr val="tx1"/>
              </a:solidFill>
            </a:endParaRPr>
          </a:p>
          <a:p>
            <a:r>
              <a:rPr lang="ar-SA" sz="1200" dirty="0">
                <a:solidFill>
                  <a:schemeClr val="tx1"/>
                </a:solidFill>
              </a:rPr>
              <a:t>                      </a:t>
            </a:r>
          </a:p>
          <a:p>
            <a:endParaRPr lang="ar-SA" sz="1200" dirty="0">
              <a:solidFill>
                <a:schemeClr val="tx1"/>
              </a:solidFill>
            </a:endParaRPr>
          </a:p>
        </p:txBody>
      </p:sp>
      <p:sp>
        <p:nvSpPr>
          <p:cNvPr id="6" name="مربع نص 5"/>
          <p:cNvSpPr txBox="1"/>
          <p:nvPr/>
        </p:nvSpPr>
        <p:spPr>
          <a:xfrm>
            <a:off x="3966780" y="2415478"/>
            <a:ext cx="2780151" cy="27699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200" b="1" u="sng" dirty="0">
                <a:solidFill>
                  <a:schemeClr val="tx1"/>
                </a:solidFill>
              </a:rPr>
              <a:t>السؤال الأول</a:t>
            </a:r>
            <a:r>
              <a:rPr lang="ar-SA" sz="1200" b="1" u="sng" dirty="0"/>
              <a:t>:رتبي الأعداد من الأصغر إلى الأكبر :</a:t>
            </a:r>
            <a:endParaRPr lang="ar-SA" sz="1200" b="1" u="sng" dirty="0">
              <a:solidFill>
                <a:schemeClr val="tx1"/>
              </a:solidFill>
            </a:endParaRPr>
          </a:p>
        </p:txBody>
      </p:sp>
      <p:sp>
        <p:nvSpPr>
          <p:cNvPr id="7" name="مربع نص 6"/>
          <p:cNvSpPr txBox="1"/>
          <p:nvPr/>
        </p:nvSpPr>
        <p:spPr>
          <a:xfrm>
            <a:off x="5715016" y="3966159"/>
            <a:ext cx="971268" cy="27699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200" b="1" u="sng" dirty="0">
                <a:solidFill>
                  <a:schemeClr val="tx1"/>
                </a:solidFill>
              </a:rPr>
              <a:t>السؤال الثاني </a:t>
            </a:r>
            <a:r>
              <a:rPr lang="ar-SA" sz="1200" b="1" u="sng" dirty="0"/>
              <a:t>: </a:t>
            </a:r>
            <a:endParaRPr lang="ar-SA" sz="1200" b="1" u="sng" dirty="0">
              <a:solidFill>
                <a:schemeClr val="tx1"/>
              </a:solidFill>
            </a:endParaRPr>
          </a:p>
        </p:txBody>
      </p:sp>
      <p:sp>
        <p:nvSpPr>
          <p:cNvPr id="8" name="مستطيل 7"/>
          <p:cNvSpPr/>
          <p:nvPr/>
        </p:nvSpPr>
        <p:spPr>
          <a:xfrm>
            <a:off x="169467" y="3975078"/>
            <a:ext cx="6519066" cy="2000264"/>
          </a:xfrm>
          <a:prstGeom prst="rect">
            <a:avLst/>
          </a:prstGeom>
          <a:noFill/>
          <a:ln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endParaRPr lang="ar-SA" sz="1600" dirty="0">
              <a:solidFill>
                <a:schemeClr val="tx1"/>
              </a:solidFill>
            </a:endParaRPr>
          </a:p>
          <a:p>
            <a:endParaRPr lang="ar-SA" sz="1600" dirty="0">
              <a:solidFill>
                <a:schemeClr val="tx1"/>
              </a:solidFill>
            </a:endParaRPr>
          </a:p>
          <a:p>
            <a:endParaRPr lang="ar-SA" sz="1600" dirty="0">
              <a:solidFill>
                <a:schemeClr val="tx1"/>
              </a:solidFill>
            </a:endParaRPr>
          </a:p>
          <a:p>
            <a:endParaRPr lang="ar-SA" sz="1600" dirty="0">
              <a:solidFill>
                <a:schemeClr val="tx1"/>
              </a:solidFill>
            </a:endParaRPr>
          </a:p>
          <a:p>
            <a:endParaRPr lang="ar-SA" sz="1600" b="1" dirty="0">
              <a:solidFill>
                <a:schemeClr val="tx1"/>
              </a:solidFill>
            </a:endParaRPr>
          </a:p>
        </p:txBody>
      </p:sp>
      <p:sp>
        <p:nvSpPr>
          <p:cNvPr id="9" name="مربع نص 8"/>
          <p:cNvSpPr txBox="1"/>
          <p:nvPr/>
        </p:nvSpPr>
        <p:spPr>
          <a:xfrm>
            <a:off x="3544211" y="6124364"/>
            <a:ext cx="3256714" cy="2616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100" b="1" u="sng" dirty="0">
                <a:solidFill>
                  <a:schemeClr val="tx1"/>
                </a:solidFill>
              </a:rPr>
              <a:t>السؤال الثالث </a:t>
            </a:r>
            <a:r>
              <a:rPr lang="ar-SA" sz="1100" b="1" u="sng" dirty="0"/>
              <a:t>: أكتبي الوقت الذي تشير إليه الساعة فيمايلي:</a:t>
            </a:r>
          </a:p>
        </p:txBody>
      </p:sp>
      <p:sp>
        <p:nvSpPr>
          <p:cNvPr id="10" name="مستطيل 9"/>
          <p:cNvSpPr/>
          <p:nvPr/>
        </p:nvSpPr>
        <p:spPr>
          <a:xfrm>
            <a:off x="216650" y="6090158"/>
            <a:ext cx="6519066" cy="2510943"/>
          </a:xfrm>
          <a:prstGeom prst="rect">
            <a:avLst/>
          </a:prstGeom>
          <a:noFill/>
          <a:ln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endParaRPr lang="ar-SA" sz="1600" dirty="0">
              <a:solidFill>
                <a:schemeClr val="tx1"/>
              </a:solidFill>
            </a:endParaRPr>
          </a:p>
          <a:p>
            <a:endParaRPr lang="ar-SA" sz="1600" dirty="0">
              <a:solidFill>
                <a:schemeClr val="tx1"/>
              </a:solidFill>
            </a:endParaRPr>
          </a:p>
          <a:p>
            <a:endParaRPr lang="ar-SA" sz="1600" dirty="0">
              <a:solidFill>
                <a:schemeClr val="tx1"/>
              </a:solidFill>
            </a:endParaRPr>
          </a:p>
          <a:p>
            <a:endParaRPr lang="ar-SA" sz="1600" dirty="0">
              <a:solidFill>
                <a:schemeClr val="tx1"/>
              </a:solidFill>
            </a:endParaRPr>
          </a:p>
          <a:p>
            <a:endParaRPr lang="ar-SA" sz="1600" dirty="0">
              <a:solidFill>
                <a:schemeClr val="tx1"/>
              </a:solidFill>
            </a:endParaRPr>
          </a:p>
        </p:txBody>
      </p:sp>
      <p:sp>
        <p:nvSpPr>
          <p:cNvPr id="11" name="مربع نص 10"/>
          <p:cNvSpPr txBox="1"/>
          <p:nvPr/>
        </p:nvSpPr>
        <p:spPr>
          <a:xfrm>
            <a:off x="1117555" y="8716510"/>
            <a:ext cx="533929" cy="2616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050" b="1" dirty="0"/>
              <a:t>يتبع </a:t>
            </a:r>
          </a:p>
        </p:txBody>
      </p:sp>
      <p:graphicFrame>
        <p:nvGraphicFramePr>
          <p:cNvPr id="12" name="جدول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25564895"/>
              </p:ext>
            </p:extLst>
          </p:nvPr>
        </p:nvGraphicFramePr>
        <p:xfrm>
          <a:off x="178964" y="2323054"/>
          <a:ext cx="3014705" cy="88392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5558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5291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8911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3559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7294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47899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المعيار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ترتيب الأعداد ضمن (1000)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رقمه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2204"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 متقن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 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 متقن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غيرمتقن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marL="57150" indent="57150" algn="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ملاحظة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47899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 90%إلى أقل من 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من80% إلى أقل من 90%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51435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أقل</a:t>
                      </a:r>
                      <a:r>
                        <a:rPr lang="ar-SA" sz="800" b="1" baseline="0" dirty="0">
                          <a:solidFill>
                            <a:schemeClr val="tx1"/>
                          </a:solidFill>
                        </a:rPr>
                        <a:t> من 80</a:t>
                      </a: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rtl="1"/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13" name="جدول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29027142"/>
              </p:ext>
            </p:extLst>
          </p:nvPr>
        </p:nvGraphicFramePr>
        <p:xfrm>
          <a:off x="178964" y="3982568"/>
          <a:ext cx="2932801" cy="100584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50580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1029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4389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7482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897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14202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المعيار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حل مسائل رياضية باستعمال استراتيجيات ومهارات مناسبة مع </a:t>
                      </a:r>
                      <a:r>
                        <a:rPr lang="ar-SA" sz="800" b="1" dirty="0" err="1">
                          <a:solidFill>
                            <a:schemeClr val="tx1"/>
                          </a:solidFill>
                        </a:rPr>
                        <a:t>اتباع</a:t>
                      </a: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 الخطوات الأربع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رقمه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7230"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 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 متقن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 غير متقن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marL="57150" indent="57150" algn="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ملاحظة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14202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 90%إلى أقل من 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من80% إلى أقل من 90%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51435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أقل</a:t>
                      </a:r>
                      <a:r>
                        <a:rPr lang="ar-SA" sz="800" b="1" baseline="0" dirty="0">
                          <a:solidFill>
                            <a:schemeClr val="tx1"/>
                          </a:solidFill>
                        </a:rPr>
                        <a:t> من 80</a:t>
                      </a: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rtl="1"/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14" name="جدول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30275057"/>
              </p:ext>
            </p:extLst>
          </p:nvPr>
        </p:nvGraphicFramePr>
        <p:xfrm>
          <a:off x="238828" y="6082499"/>
          <a:ext cx="3014706" cy="124968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55401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6880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4846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1770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7457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5114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434702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المعيار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قراءة الساعة</a:t>
                      </a:r>
                      <a:r>
                        <a:rPr lang="ar-SA" sz="800" b="1" baseline="0" dirty="0">
                          <a:solidFill>
                            <a:schemeClr val="tx1"/>
                          </a:solidFill>
                        </a:rPr>
                        <a:t> (بالساعات الكاملة ، بنصف الساعة ، بربع الساعة ، لأقرب خمس دقائق) </a:t>
                      </a:r>
                    </a:p>
                    <a:p>
                      <a:pPr algn="ctr" rtl="1"/>
                      <a:r>
                        <a:rPr lang="ar-SA" sz="800" b="1" baseline="0" dirty="0">
                          <a:solidFill>
                            <a:schemeClr val="tx1"/>
                          </a:solidFill>
                        </a:rPr>
                        <a:t>وكتابة الوقت الذي تشير إليه الساعة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رقمه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25</a:t>
                      </a:r>
                      <a:endParaRPr lang="ar-SA" sz="6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8782"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 متقن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غير 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marL="57150" indent="57150" algn="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ملاحظة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34702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 90%إلى أقل من 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من80% إلى أقل من 90%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51435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أقل</a:t>
                      </a:r>
                      <a:r>
                        <a:rPr lang="ar-SA" sz="800" b="1" baseline="0" dirty="0">
                          <a:solidFill>
                            <a:schemeClr val="tx1"/>
                          </a:solidFill>
                        </a:rPr>
                        <a:t> من 80</a:t>
                      </a: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rtl="1"/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pSp>
        <p:nvGrpSpPr>
          <p:cNvPr id="15" name="مجموعة 14"/>
          <p:cNvGrpSpPr/>
          <p:nvPr/>
        </p:nvGrpSpPr>
        <p:grpSpPr>
          <a:xfrm>
            <a:off x="-203041" y="91600"/>
            <a:ext cx="7146862" cy="2228613"/>
            <a:chOff x="-203041" y="91600"/>
            <a:chExt cx="7146862" cy="2228613"/>
          </a:xfrm>
        </p:grpSpPr>
        <p:sp>
          <p:nvSpPr>
            <p:cNvPr id="16" name="مربع نص 15"/>
            <p:cNvSpPr txBox="1"/>
            <p:nvPr/>
          </p:nvSpPr>
          <p:spPr>
            <a:xfrm>
              <a:off x="-203041" y="2043214"/>
              <a:ext cx="6806381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SA" sz="1200" dirty="0"/>
                <a:t>اسم الطالبة </a:t>
              </a:r>
              <a:r>
                <a:rPr lang="ar-SA" sz="900" dirty="0"/>
                <a:t>.......................................................</a:t>
              </a:r>
              <a:r>
                <a:rPr lang="ar-SA" sz="1200" dirty="0"/>
                <a:t> المدرسة</a:t>
              </a:r>
              <a:r>
                <a:rPr lang="ar-SA" sz="900" dirty="0"/>
                <a:t>.........................................</a:t>
              </a:r>
              <a:r>
                <a:rPr lang="ar-SA" sz="1200" dirty="0"/>
                <a:t> الصف </a:t>
              </a:r>
              <a:r>
                <a:rPr lang="ar-SA" sz="900" dirty="0"/>
                <a:t>........................</a:t>
              </a:r>
            </a:p>
          </p:txBody>
        </p:sp>
        <p:sp>
          <p:nvSpPr>
            <p:cNvPr id="17" name="مربع نص 16"/>
            <p:cNvSpPr txBox="1"/>
            <p:nvPr/>
          </p:nvSpPr>
          <p:spPr>
            <a:xfrm>
              <a:off x="5427525" y="230264"/>
              <a:ext cx="1306538" cy="578882"/>
            </a:xfrm>
            <a:prstGeom prst="roundRect">
              <a:avLst/>
            </a:prstGeom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rtlCol="1">
              <a:spAutoFit/>
            </a:bodyPr>
            <a:lstStyle/>
            <a:p>
              <a:r>
                <a:rPr lang="ar-SA" sz="700" dirty="0"/>
                <a:t>المملكة العربية السعودية</a:t>
              </a:r>
            </a:p>
            <a:p>
              <a:r>
                <a:rPr lang="ar-SA" sz="700" dirty="0"/>
                <a:t>وزارة التعليم </a:t>
              </a:r>
            </a:p>
            <a:p>
              <a:r>
                <a:rPr lang="ar-SA" sz="700" dirty="0"/>
                <a:t>مكتب التربية والتعليم بمحافظة الجبيل</a:t>
              </a:r>
            </a:p>
            <a:p>
              <a:r>
                <a:rPr lang="ar-SA" sz="700" dirty="0"/>
                <a:t>قسم الصفوف الأولية</a:t>
              </a:r>
            </a:p>
          </p:txBody>
        </p:sp>
        <p:pic>
          <p:nvPicPr>
            <p:cNvPr id="18" name="Picture 6" descr="نتيجة بحث الصور عن شعار وزارة المعارف بدون خلفية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91691" y="245429"/>
              <a:ext cx="955441" cy="58968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9" name="مستطيل مستدير الزوايا 18"/>
            <p:cNvSpPr/>
            <p:nvPr/>
          </p:nvSpPr>
          <p:spPr>
            <a:xfrm>
              <a:off x="1384520" y="225827"/>
              <a:ext cx="4164363" cy="433795"/>
            </a:xfrm>
            <a:prstGeom prst="round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1400" b="1" dirty="0">
                  <a:solidFill>
                    <a:schemeClr val="tx1"/>
                  </a:solidFill>
                </a:rPr>
                <a:t>نموذج رقم (2)</a:t>
              </a:r>
            </a:p>
            <a:p>
              <a:pPr algn="ctr"/>
              <a:r>
                <a:rPr lang="ar-SA" sz="1400" b="1" dirty="0">
                  <a:solidFill>
                    <a:schemeClr val="tx1"/>
                  </a:solidFill>
                </a:rPr>
                <a:t>الاختبار الدوري للصف الثاني</a:t>
              </a:r>
              <a:r>
                <a:rPr lang="ar-SA" sz="1400" dirty="0">
                  <a:solidFill>
                    <a:schemeClr val="tx1"/>
                  </a:solidFill>
                </a:rPr>
                <a:t> </a:t>
              </a:r>
              <a:r>
                <a:rPr lang="ar-SA" sz="1400" b="1" dirty="0">
                  <a:solidFill>
                    <a:schemeClr val="tx1"/>
                  </a:solidFill>
                </a:rPr>
                <a:t>مادة الرياضيات  الفترة الثالثة</a:t>
              </a:r>
            </a:p>
          </p:txBody>
        </p:sp>
        <p:sp>
          <p:nvSpPr>
            <p:cNvPr id="20" name="مستطيل مستدير الزوايا 19"/>
            <p:cNvSpPr/>
            <p:nvPr/>
          </p:nvSpPr>
          <p:spPr>
            <a:xfrm>
              <a:off x="57075" y="91600"/>
              <a:ext cx="6743850" cy="1974423"/>
            </a:xfrm>
            <a:prstGeom prst="round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pic>
          <p:nvPicPr>
            <p:cNvPr id="21" name="Picture 2" descr="نتيجة بحث الصور عن رياضيات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63073" y="891464"/>
              <a:ext cx="1300672" cy="97333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2" name="Picture 4" descr="نتيجة بحث الصور عن اطارات رياضيات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209830">
              <a:off x="1204543" y="642193"/>
              <a:ext cx="4898705" cy="161654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3" name="مستطيل 22"/>
            <p:cNvSpPr/>
            <p:nvPr/>
          </p:nvSpPr>
          <p:spPr>
            <a:xfrm rot="901254">
              <a:off x="3750251" y="992977"/>
              <a:ext cx="3193570" cy="646331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ar-SA" sz="3600" b="1" dirty="0">
                  <a:ln w="0"/>
                  <a:gradFill flip="none" rotWithShape="1">
                    <a:gsLst>
                      <a:gs pos="72843">
                        <a:schemeClr val="accent2">
                          <a:lumMod val="75000"/>
                        </a:schemeClr>
                      </a:gs>
                      <a:gs pos="71687">
                        <a:schemeClr val="tx1"/>
                      </a:gs>
                      <a:gs pos="69375">
                        <a:schemeClr val="accent2">
                          <a:lumMod val="20000"/>
                          <a:lumOff val="80000"/>
                        </a:schemeClr>
                      </a:gs>
                      <a:gs pos="47562">
                        <a:srgbClr val="00B0F0"/>
                      </a:gs>
                      <a:gs pos="35000">
                        <a:srgbClr val="FFFF00"/>
                      </a:gs>
                      <a:gs pos="60125">
                        <a:schemeClr val="accent6">
                          <a:lumMod val="60000"/>
                          <a:lumOff val="40000"/>
                        </a:schemeClr>
                      </a:gs>
                      <a:gs pos="0">
                        <a:schemeClr val="accent1">
                          <a:lumMod val="5000"/>
                          <a:lumOff val="95000"/>
                        </a:schemeClr>
                      </a:gs>
                      <a:gs pos="74000">
                        <a:schemeClr val="accent1">
                          <a:lumMod val="45000"/>
                          <a:lumOff val="55000"/>
                        </a:schemeClr>
                      </a:gs>
                      <a:gs pos="83000">
                        <a:schemeClr val="accent1">
                          <a:lumMod val="45000"/>
                          <a:lumOff val="55000"/>
                        </a:schemeClr>
                      </a:gs>
                      <a:gs pos="100000">
                        <a:schemeClr val="accent1">
                          <a:lumMod val="30000"/>
                          <a:lumOff val="70000"/>
                        </a:schemeClr>
                      </a:gs>
                    </a:gsLst>
                    <a:path path="circle">
                      <a:fillToRect t="100000" r="100000"/>
                    </a:path>
                    <a:tileRect l="-100000" b="-100000"/>
                  </a:gra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cs typeface="Bold Italic Art" panose="02010400000000000000" pitchFamily="2" charset="-78"/>
                </a:rPr>
                <a:t>الرياضيات</a:t>
              </a:r>
              <a:endParaRPr lang="ar-SA" sz="3600" b="1" cap="none" spc="0" dirty="0">
                <a:ln w="0"/>
                <a:gradFill flip="none" rotWithShape="1">
                  <a:gsLst>
                    <a:gs pos="72843">
                      <a:schemeClr val="accent2">
                        <a:lumMod val="75000"/>
                      </a:schemeClr>
                    </a:gs>
                    <a:gs pos="71687">
                      <a:schemeClr val="tx1"/>
                    </a:gs>
                    <a:gs pos="69375">
                      <a:schemeClr val="accent2">
                        <a:lumMod val="20000"/>
                        <a:lumOff val="80000"/>
                      </a:schemeClr>
                    </a:gs>
                    <a:gs pos="47562">
                      <a:srgbClr val="00B0F0"/>
                    </a:gs>
                    <a:gs pos="35000">
                      <a:srgbClr val="FFFF00"/>
                    </a:gs>
                    <a:gs pos="60125">
                      <a:schemeClr val="accent6">
                        <a:lumMod val="60000"/>
                        <a:lumOff val="40000"/>
                      </a:schemeClr>
                    </a:gs>
                    <a:gs pos="0">
                      <a:schemeClr val="accent1">
                        <a:lumMod val="5000"/>
                        <a:lumOff val="95000"/>
                      </a:schemeClr>
                    </a:gs>
                    <a:gs pos="74000">
                      <a:schemeClr val="accent1">
                        <a:lumMod val="45000"/>
                        <a:lumOff val="55000"/>
                      </a:schemeClr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path path="circle">
                    <a:fillToRect t="100000" r="100000"/>
                  </a:path>
                  <a:tileRect l="-100000" b="-100000"/>
                </a:gra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Bold Italic Art" panose="02010400000000000000" pitchFamily="2" charset="-78"/>
              </a:endParaRPr>
            </a:p>
          </p:txBody>
        </p:sp>
      </p:grpSp>
      <p:sp>
        <p:nvSpPr>
          <p:cNvPr id="24" name="مستطيل 23"/>
          <p:cNvSpPr/>
          <p:nvPr/>
        </p:nvSpPr>
        <p:spPr>
          <a:xfrm>
            <a:off x="4656458" y="6500790"/>
            <a:ext cx="595737" cy="863579"/>
          </a:xfrm>
          <a:prstGeom prst="rect">
            <a:avLst/>
          </a:prstGeom>
          <a:blipFill>
            <a:blip r:embed="rId6"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3" name="مستطيل 32"/>
          <p:cNvSpPr/>
          <p:nvPr/>
        </p:nvSpPr>
        <p:spPr>
          <a:xfrm>
            <a:off x="2492896" y="5121211"/>
            <a:ext cx="1122925" cy="717321"/>
          </a:xfrm>
          <a:prstGeom prst="rect">
            <a:avLst/>
          </a:prstGeom>
          <a:blipFill>
            <a:blip r:embed="rId7"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42" name="مربع نص 41"/>
          <p:cNvSpPr txBox="1"/>
          <p:nvPr/>
        </p:nvSpPr>
        <p:spPr>
          <a:xfrm>
            <a:off x="3286124" y="4194373"/>
            <a:ext cx="3357586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400" b="1" dirty="0"/>
              <a:t>خبزت هند فطيرة تفاح قسمتها إلى 4 أجزاء متطابقة ، أكلت     الفطيرة ، فكم قطعة بقيت من الفطيرة ؟  </a:t>
            </a:r>
          </a:p>
        </p:txBody>
      </p:sp>
      <p:sp>
        <p:nvSpPr>
          <p:cNvPr id="43" name="مربع نص 42"/>
          <p:cNvSpPr txBox="1"/>
          <p:nvPr/>
        </p:nvSpPr>
        <p:spPr>
          <a:xfrm>
            <a:off x="5893611" y="4268523"/>
            <a:ext cx="428628" cy="80021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00" dirty="0">
                <a:sym typeface="AGA Arabesque Desktop"/>
              </a:rPr>
              <a:t></a:t>
            </a:r>
          </a:p>
          <a:p>
            <a:endParaRPr lang="ar-SA" dirty="0"/>
          </a:p>
        </p:txBody>
      </p:sp>
      <p:sp>
        <p:nvSpPr>
          <p:cNvPr id="44" name="مربع نص 43"/>
          <p:cNvSpPr txBox="1"/>
          <p:nvPr/>
        </p:nvSpPr>
        <p:spPr>
          <a:xfrm>
            <a:off x="1971376" y="5459940"/>
            <a:ext cx="4714908" cy="2616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100" b="1" u="sng" dirty="0"/>
              <a:t>الحل</a:t>
            </a:r>
            <a:r>
              <a:rPr lang="ar-SA" sz="1100" b="1" dirty="0"/>
              <a:t>:   بقي من الفطيرة  ..........</a:t>
            </a:r>
          </a:p>
        </p:txBody>
      </p:sp>
      <p:sp>
        <p:nvSpPr>
          <p:cNvPr id="45" name="مربع نص 44"/>
          <p:cNvSpPr txBox="1"/>
          <p:nvPr/>
        </p:nvSpPr>
        <p:spPr>
          <a:xfrm>
            <a:off x="3429000" y="6786001"/>
            <a:ext cx="3214710" cy="27699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endParaRPr lang="ar-SA" sz="1200" dirty="0"/>
          </a:p>
        </p:txBody>
      </p:sp>
      <p:sp>
        <p:nvSpPr>
          <p:cNvPr id="63" name="مستطيل 62"/>
          <p:cNvSpPr/>
          <p:nvPr/>
        </p:nvSpPr>
        <p:spPr>
          <a:xfrm>
            <a:off x="5305028" y="6982023"/>
            <a:ext cx="1263350" cy="1357322"/>
          </a:xfrm>
          <a:prstGeom prst="rect">
            <a:avLst/>
          </a:prstGeom>
          <a:blipFill>
            <a:blip r:embed="rId8"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  <a:p>
            <a:pPr algn="ctr"/>
            <a:endParaRPr lang="ar-SA" dirty="0"/>
          </a:p>
          <a:p>
            <a:pPr algn="ctr"/>
            <a:endParaRPr lang="ar-SA" dirty="0">
              <a:solidFill>
                <a:schemeClr val="tx1"/>
              </a:solidFill>
            </a:endParaRPr>
          </a:p>
          <a:p>
            <a:pPr algn="ctr"/>
            <a:r>
              <a:rPr lang="ar-SA" dirty="0">
                <a:solidFill>
                  <a:schemeClr val="tx1"/>
                </a:solidFill>
              </a:rPr>
              <a:t>...... : .....</a:t>
            </a:r>
          </a:p>
        </p:txBody>
      </p:sp>
      <p:sp>
        <p:nvSpPr>
          <p:cNvPr id="64" name="مستطيل 63"/>
          <p:cNvSpPr/>
          <p:nvPr/>
        </p:nvSpPr>
        <p:spPr>
          <a:xfrm>
            <a:off x="3323334" y="6954501"/>
            <a:ext cx="1344234" cy="1428760"/>
          </a:xfrm>
          <a:prstGeom prst="rect">
            <a:avLst/>
          </a:prstGeom>
          <a:blipFill>
            <a:blip r:embed="rId8"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endParaRPr lang="ar-SA" sz="1200" dirty="0">
              <a:solidFill>
                <a:schemeClr val="tx1"/>
              </a:solidFill>
            </a:endParaRPr>
          </a:p>
          <a:p>
            <a:endParaRPr lang="ar-SA" sz="1200" dirty="0">
              <a:solidFill>
                <a:schemeClr val="tx1"/>
              </a:solidFill>
            </a:endParaRPr>
          </a:p>
          <a:p>
            <a:endParaRPr lang="ar-SA" sz="1200" dirty="0">
              <a:solidFill>
                <a:schemeClr val="tx1"/>
              </a:solidFill>
            </a:endParaRPr>
          </a:p>
          <a:p>
            <a:endParaRPr lang="ar-SA" sz="1200" dirty="0">
              <a:solidFill>
                <a:schemeClr val="tx1"/>
              </a:solidFill>
            </a:endParaRPr>
          </a:p>
          <a:p>
            <a:endParaRPr lang="ar-SA" sz="1200" dirty="0">
              <a:solidFill>
                <a:schemeClr val="tx1"/>
              </a:solidFill>
            </a:endParaRPr>
          </a:p>
          <a:p>
            <a:r>
              <a:rPr lang="ar-SA" sz="1200" dirty="0">
                <a:solidFill>
                  <a:schemeClr val="tx1"/>
                </a:solidFill>
              </a:rPr>
              <a:t>   </a:t>
            </a:r>
            <a:r>
              <a:rPr lang="ar-SA" sz="1200" b="1" dirty="0">
                <a:solidFill>
                  <a:schemeClr val="tx1"/>
                </a:solidFill>
              </a:rPr>
              <a:t>.........  : ........</a:t>
            </a:r>
          </a:p>
        </p:txBody>
      </p:sp>
      <p:cxnSp>
        <p:nvCxnSpPr>
          <p:cNvPr id="66" name="رابط كسهم مستقيم 65"/>
          <p:cNvCxnSpPr/>
          <p:nvPr/>
        </p:nvCxnSpPr>
        <p:spPr>
          <a:xfrm rot="5400000" flipH="1" flipV="1">
            <a:off x="5822173" y="7393801"/>
            <a:ext cx="215902" cy="1588"/>
          </a:xfrm>
          <a:prstGeom prst="straightConnector1">
            <a:avLst/>
          </a:prstGeom>
          <a:ln w="158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رابط كسهم مستقيم 69"/>
          <p:cNvCxnSpPr/>
          <p:nvPr/>
        </p:nvCxnSpPr>
        <p:spPr>
          <a:xfrm>
            <a:off x="5929330" y="7500958"/>
            <a:ext cx="142876" cy="1588"/>
          </a:xfrm>
          <a:prstGeom prst="straightConnector1">
            <a:avLst/>
          </a:prstGeom>
          <a:ln w="158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رابط كسهم مستقيم 73"/>
          <p:cNvCxnSpPr/>
          <p:nvPr/>
        </p:nvCxnSpPr>
        <p:spPr>
          <a:xfrm rot="5400000">
            <a:off x="3858025" y="7571999"/>
            <a:ext cx="285752" cy="794"/>
          </a:xfrm>
          <a:prstGeom prst="straightConnector1">
            <a:avLst/>
          </a:prstGeom>
          <a:ln w="158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رابط كسهم مستقيم 78"/>
          <p:cNvCxnSpPr/>
          <p:nvPr/>
        </p:nvCxnSpPr>
        <p:spPr>
          <a:xfrm flipV="1">
            <a:off x="4000504" y="7358082"/>
            <a:ext cx="142876" cy="73026"/>
          </a:xfrm>
          <a:prstGeom prst="straightConnector1">
            <a:avLst/>
          </a:prstGeom>
          <a:ln w="158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مربع نص 34"/>
          <p:cNvSpPr txBox="1"/>
          <p:nvPr/>
        </p:nvSpPr>
        <p:spPr>
          <a:xfrm>
            <a:off x="3000372" y="4636920"/>
            <a:ext cx="3714776" cy="76944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100" b="1" u="sng" dirty="0"/>
              <a:t>المعطيات :</a:t>
            </a:r>
            <a:r>
              <a:rPr lang="ar-SA" sz="1100" dirty="0"/>
              <a:t> ●</a:t>
            </a:r>
            <a:r>
              <a:rPr lang="ar-SA" sz="1100" b="1" dirty="0"/>
              <a:t>خبزت هند فطيرة تفاح قسمتها إلى .......... أجزاء متطابقة , أكلت ......... الفطيرة .</a:t>
            </a:r>
          </a:p>
          <a:p>
            <a:r>
              <a:rPr lang="ar-SA" sz="1100" b="1" u="sng" dirty="0"/>
              <a:t>المطلوب :</a:t>
            </a:r>
            <a:r>
              <a:rPr lang="ar-SA" sz="1100" b="1" dirty="0"/>
              <a:t> كم ................................؟</a:t>
            </a:r>
          </a:p>
          <a:p>
            <a:r>
              <a:rPr lang="ar-SA" sz="1100" b="1" u="sng" dirty="0"/>
              <a:t>التخطيط</a:t>
            </a:r>
            <a:r>
              <a:rPr lang="ar-SA" sz="1100" u="sng" dirty="0"/>
              <a:t> </a:t>
            </a:r>
            <a:r>
              <a:rPr lang="ar-SA" sz="1100" b="1" dirty="0"/>
              <a:t>: الحل باستخدام  ...............</a:t>
            </a:r>
            <a:r>
              <a:rPr lang="ar-SA" sz="1100" dirty="0"/>
              <a:t> </a:t>
            </a:r>
          </a:p>
        </p:txBody>
      </p:sp>
      <p:sp>
        <p:nvSpPr>
          <p:cNvPr id="37" name="سهم إلى اليمين 36"/>
          <p:cNvSpPr/>
          <p:nvPr/>
        </p:nvSpPr>
        <p:spPr>
          <a:xfrm rot="10800000">
            <a:off x="895315" y="8619061"/>
            <a:ext cx="978408" cy="476521"/>
          </a:xfrm>
          <a:prstGeom prst="rightArrow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2" name="Rectangle: Rounded Corners 1"/>
          <p:cNvSpPr/>
          <p:nvPr/>
        </p:nvSpPr>
        <p:spPr>
          <a:xfrm>
            <a:off x="5929330" y="2848245"/>
            <a:ext cx="709729" cy="319002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dirty="0">
                <a:solidFill>
                  <a:schemeClr val="tx1"/>
                </a:solidFill>
              </a:rPr>
              <a:t>592</a:t>
            </a:r>
          </a:p>
        </p:txBody>
      </p:sp>
      <p:sp>
        <p:nvSpPr>
          <p:cNvPr id="39" name="Rectangle: Rounded Corners 38"/>
          <p:cNvSpPr/>
          <p:nvPr/>
        </p:nvSpPr>
        <p:spPr>
          <a:xfrm>
            <a:off x="4980204" y="2855495"/>
            <a:ext cx="733664" cy="320201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dirty="0">
                <a:solidFill>
                  <a:schemeClr val="tx1"/>
                </a:solidFill>
              </a:rPr>
              <a:t>600</a:t>
            </a:r>
          </a:p>
        </p:txBody>
      </p:sp>
      <p:sp>
        <p:nvSpPr>
          <p:cNvPr id="41" name="Rectangle: Rounded Corners 40"/>
          <p:cNvSpPr/>
          <p:nvPr/>
        </p:nvSpPr>
        <p:spPr>
          <a:xfrm>
            <a:off x="4024244" y="2837134"/>
            <a:ext cx="673082" cy="331419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dirty="0">
                <a:solidFill>
                  <a:schemeClr val="tx1"/>
                </a:solidFill>
              </a:rPr>
              <a:t>589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37311" y="3239859"/>
            <a:ext cx="974454" cy="676307"/>
          </a:xfrm>
          <a:prstGeom prst="rect">
            <a:avLst/>
          </a:prstGeom>
        </p:spPr>
      </p:pic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1A72DE-83F2-4BCE-A9F6-D92FE22E9D69}" type="slidenum">
              <a:rPr lang="ar-SA" smtClean="0"/>
              <a:pPr/>
              <a:t>2</a:t>
            </a:fld>
            <a:endParaRPr lang="ar-SA"/>
          </a:p>
        </p:txBody>
      </p:sp>
      <p:sp>
        <p:nvSpPr>
          <p:cNvPr id="5" name="عنصر نائب لرقم الشريحة 3"/>
          <p:cNvSpPr txBox="1">
            <a:spLocks/>
          </p:cNvSpPr>
          <p:nvPr/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/>
          <a:p>
            <a:pPr marL="0" marR="0" lvl="0" indent="0" algn="l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71A72DE-83F2-4BCE-A9F6-D92FE22E9D69}" type="slidenum">
              <a:rPr kumimoji="0" lang="ar-SA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l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ar-SA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193359" y="2474293"/>
            <a:ext cx="6533530" cy="2611863"/>
          </a:xfrm>
          <a:prstGeom prst="rect">
            <a:avLst/>
          </a:prstGeom>
          <a:noFill/>
          <a:ln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endParaRPr lang="ar-SA" sz="1200" dirty="0">
              <a:solidFill>
                <a:schemeClr val="tx1"/>
              </a:solidFill>
            </a:endParaRPr>
          </a:p>
          <a:p>
            <a:endParaRPr lang="ar-SA" sz="1200" dirty="0">
              <a:solidFill>
                <a:schemeClr val="tx1"/>
              </a:solidFill>
            </a:endParaRPr>
          </a:p>
          <a:p>
            <a:endParaRPr lang="ar-SA" sz="1200" dirty="0">
              <a:solidFill>
                <a:schemeClr val="tx1"/>
              </a:solidFill>
            </a:endParaRPr>
          </a:p>
          <a:p>
            <a:endParaRPr lang="ar-SA" sz="1200" dirty="0">
              <a:solidFill>
                <a:schemeClr val="tx1"/>
              </a:solidFill>
            </a:endParaRPr>
          </a:p>
          <a:p>
            <a:r>
              <a:rPr lang="ar-SA" sz="1200" dirty="0">
                <a:solidFill>
                  <a:schemeClr val="tx1"/>
                </a:solidFill>
              </a:rPr>
              <a:t>                      </a:t>
            </a:r>
          </a:p>
          <a:p>
            <a:endParaRPr lang="ar-SA" sz="1200" dirty="0">
              <a:solidFill>
                <a:schemeClr val="tx1"/>
              </a:solidFill>
            </a:endParaRPr>
          </a:p>
        </p:txBody>
      </p:sp>
      <p:sp>
        <p:nvSpPr>
          <p:cNvPr id="7" name="مربع نص 6"/>
          <p:cNvSpPr txBox="1"/>
          <p:nvPr/>
        </p:nvSpPr>
        <p:spPr>
          <a:xfrm>
            <a:off x="3645024" y="2773091"/>
            <a:ext cx="3081865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200" b="1" u="sng" dirty="0">
                <a:solidFill>
                  <a:schemeClr val="tx1"/>
                </a:solidFill>
              </a:rPr>
              <a:t>السؤال الخامس : أكتبي أسم المجسم ثم حددي عدد الأوجه والرؤوس: </a:t>
            </a:r>
          </a:p>
        </p:txBody>
      </p:sp>
      <p:sp>
        <p:nvSpPr>
          <p:cNvPr id="8" name="مربع نص 7"/>
          <p:cNvSpPr txBox="1"/>
          <p:nvPr/>
        </p:nvSpPr>
        <p:spPr>
          <a:xfrm>
            <a:off x="5783242" y="201781"/>
            <a:ext cx="971268" cy="27699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200" b="1" u="sng" dirty="0">
                <a:solidFill>
                  <a:schemeClr val="tx1"/>
                </a:solidFill>
              </a:rPr>
              <a:t>السؤال الرابع </a:t>
            </a:r>
            <a:r>
              <a:rPr lang="ar-SA" sz="1200" b="1" u="sng" dirty="0"/>
              <a:t>: </a:t>
            </a:r>
            <a:endParaRPr lang="ar-SA" sz="1200" b="1" u="sng" dirty="0">
              <a:solidFill>
                <a:schemeClr val="tx1"/>
              </a:solidFill>
            </a:endParaRPr>
          </a:p>
        </p:txBody>
      </p:sp>
      <p:sp>
        <p:nvSpPr>
          <p:cNvPr id="9" name="مستطيل 8"/>
          <p:cNvSpPr/>
          <p:nvPr/>
        </p:nvSpPr>
        <p:spPr>
          <a:xfrm>
            <a:off x="193359" y="202575"/>
            <a:ext cx="6519066" cy="2245480"/>
          </a:xfrm>
          <a:prstGeom prst="rect">
            <a:avLst/>
          </a:prstGeom>
          <a:noFill/>
          <a:ln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endParaRPr lang="ar-SA" sz="1600" dirty="0">
              <a:solidFill>
                <a:schemeClr val="tx1"/>
              </a:solidFill>
            </a:endParaRPr>
          </a:p>
          <a:p>
            <a:endParaRPr lang="ar-SA" sz="1600" dirty="0">
              <a:solidFill>
                <a:schemeClr val="tx1"/>
              </a:solidFill>
            </a:endParaRPr>
          </a:p>
          <a:p>
            <a:endParaRPr lang="ar-SA" sz="1600" dirty="0">
              <a:solidFill>
                <a:schemeClr val="tx1"/>
              </a:solidFill>
            </a:endParaRPr>
          </a:p>
          <a:p>
            <a:endParaRPr lang="ar-SA" sz="1600" dirty="0">
              <a:solidFill>
                <a:schemeClr val="tx1"/>
              </a:solidFill>
            </a:endParaRPr>
          </a:p>
          <a:p>
            <a:endParaRPr lang="ar-SA" sz="1600" b="1" dirty="0">
              <a:solidFill>
                <a:schemeClr val="tx1"/>
              </a:solidFill>
            </a:endParaRPr>
          </a:p>
        </p:txBody>
      </p:sp>
      <p:sp>
        <p:nvSpPr>
          <p:cNvPr id="12" name="مربع نص 11"/>
          <p:cNvSpPr txBox="1"/>
          <p:nvPr/>
        </p:nvSpPr>
        <p:spPr>
          <a:xfrm>
            <a:off x="214290" y="8572528"/>
            <a:ext cx="6534721" cy="2616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050" b="1" dirty="0"/>
              <a:t>انتهت الأسئلة   تمنياتي لك بالتوفيق                                                                       معلمة المادة : .......................................</a:t>
            </a:r>
          </a:p>
        </p:txBody>
      </p:sp>
      <p:graphicFrame>
        <p:nvGraphicFramePr>
          <p:cNvPr id="13" name="جدول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25564895"/>
              </p:ext>
            </p:extLst>
          </p:nvPr>
        </p:nvGraphicFramePr>
        <p:xfrm>
          <a:off x="207823" y="202575"/>
          <a:ext cx="3286148" cy="100584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54510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8388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5792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6202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5819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7901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47899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المعيار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تمثيل كسور</a:t>
                      </a:r>
                      <a:r>
                        <a:rPr lang="ar-SA" sz="800" b="1" baseline="0" dirty="0">
                          <a:solidFill>
                            <a:schemeClr val="tx1"/>
                          </a:solidFill>
                        </a:rPr>
                        <a:t> الوحدة (المقامات أقل أو تساوي 12) وقراءتها و كتابتها 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رقمه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27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2204"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 متقن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 متقن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غير متقن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marL="57150" indent="57150" algn="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ملاحظة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47899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 90%إلى أقل من 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من80% إلى أقل من 90%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51435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أقل</a:t>
                      </a:r>
                      <a:r>
                        <a:rPr lang="ar-SA" sz="800" b="1" baseline="0" dirty="0">
                          <a:solidFill>
                            <a:schemeClr val="tx1"/>
                          </a:solidFill>
                        </a:rPr>
                        <a:t> من 80</a:t>
                      </a: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rtl="1"/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14" name="جدول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29027142"/>
              </p:ext>
            </p:extLst>
          </p:nvPr>
        </p:nvGraphicFramePr>
        <p:xfrm>
          <a:off x="197123" y="2484615"/>
          <a:ext cx="3286147" cy="112776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56792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975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2296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0236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7147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2389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263842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المعيار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تمييز المجسمات (المكعب-</a:t>
                      </a:r>
                      <a:r>
                        <a:rPr lang="ar-SA" sz="800" b="1" baseline="0" dirty="0">
                          <a:solidFill>
                            <a:schemeClr val="tx1"/>
                          </a:solidFill>
                        </a:rPr>
                        <a:t> الكرة – المخروط- الاسطوانة – متوازي المستطيلات  -الهرم </a:t>
                      </a: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)عن غيرها من الأشكال ووصفها بحسب</a:t>
                      </a:r>
                      <a:r>
                        <a:rPr lang="ar-SA" sz="800" b="1" baseline="0" dirty="0">
                          <a:solidFill>
                            <a:schemeClr val="tx1"/>
                          </a:solidFill>
                        </a:rPr>
                        <a:t> عدد الأوجه </a:t>
                      </a:r>
                      <a:r>
                        <a:rPr lang="ar-SA" sz="800" b="1" baseline="0" dirty="0" err="1">
                          <a:solidFill>
                            <a:schemeClr val="tx1"/>
                          </a:solidFill>
                        </a:rPr>
                        <a:t>و</a:t>
                      </a:r>
                      <a:r>
                        <a:rPr lang="ar-SA" sz="800" b="1" baseline="0" dirty="0">
                          <a:solidFill>
                            <a:schemeClr val="tx1"/>
                          </a:solidFill>
                        </a:rPr>
                        <a:t> الرؤوس </a:t>
                      </a:r>
                      <a:r>
                        <a:rPr lang="ar-SA" sz="800" b="1" baseline="0" dirty="0" err="1">
                          <a:solidFill>
                            <a:schemeClr val="tx1"/>
                          </a:solidFill>
                        </a:rPr>
                        <a:t>و</a:t>
                      </a:r>
                      <a:r>
                        <a:rPr lang="ar-SA" sz="800" b="1" baseline="0" dirty="0">
                          <a:solidFill>
                            <a:schemeClr val="tx1"/>
                          </a:solidFill>
                        </a:rPr>
                        <a:t> الأحرف فيها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رقمه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34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2204"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 متقن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 متقن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 متقن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غير متقن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marL="57150" indent="57150" algn="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ملاحظة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47899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 90%إلى أقل من 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من80% إلى أقل من 90%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51435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أقل</a:t>
                      </a:r>
                      <a:r>
                        <a:rPr lang="ar-SA" sz="800" b="1" baseline="0" dirty="0">
                          <a:solidFill>
                            <a:schemeClr val="tx1"/>
                          </a:solidFill>
                        </a:rPr>
                        <a:t> من 80</a:t>
                      </a: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rtl="1"/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39" name="مستطيل 38"/>
          <p:cNvSpPr/>
          <p:nvPr/>
        </p:nvSpPr>
        <p:spPr>
          <a:xfrm>
            <a:off x="3645024" y="3560285"/>
            <a:ext cx="1171275" cy="1085199"/>
          </a:xfrm>
          <a:prstGeom prst="rect">
            <a:avLst/>
          </a:prstGeom>
          <a:blipFill>
            <a:blip r:embed="rId3"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40" name="مربع نص 39"/>
          <p:cNvSpPr txBox="1"/>
          <p:nvPr/>
        </p:nvSpPr>
        <p:spPr>
          <a:xfrm>
            <a:off x="4023147" y="3019223"/>
            <a:ext cx="2571768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endParaRPr lang="ar-SA" dirty="0"/>
          </a:p>
        </p:txBody>
      </p:sp>
      <p:sp>
        <p:nvSpPr>
          <p:cNvPr id="41" name="مربع نص 40"/>
          <p:cNvSpPr txBox="1"/>
          <p:nvPr/>
        </p:nvSpPr>
        <p:spPr>
          <a:xfrm>
            <a:off x="3726493" y="3229441"/>
            <a:ext cx="3000396" cy="92333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200" b="1" dirty="0"/>
              <a:t>أسم المجسم </a:t>
            </a:r>
            <a:r>
              <a:rPr lang="ar-SA" dirty="0"/>
              <a:t>: ...................</a:t>
            </a:r>
          </a:p>
          <a:p>
            <a:r>
              <a:rPr lang="ar-SA" sz="1200" b="1" dirty="0"/>
              <a:t>عدد الأوجه : ..........</a:t>
            </a:r>
            <a:endParaRPr lang="ar-SA" b="1" dirty="0"/>
          </a:p>
          <a:p>
            <a:r>
              <a:rPr lang="ar-SA" sz="1200" b="1" dirty="0"/>
              <a:t>عدد الأحرف : ..........</a:t>
            </a:r>
          </a:p>
          <a:p>
            <a:r>
              <a:rPr lang="ar-SA" sz="1200" b="1" dirty="0"/>
              <a:t>عدد الرؤوس :..........</a:t>
            </a:r>
          </a:p>
        </p:txBody>
      </p:sp>
      <p:sp>
        <p:nvSpPr>
          <p:cNvPr id="42" name="مربع نص 41"/>
          <p:cNvSpPr txBox="1"/>
          <p:nvPr/>
        </p:nvSpPr>
        <p:spPr>
          <a:xfrm>
            <a:off x="3140968" y="197191"/>
            <a:ext cx="2928958" cy="27699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200" b="1" u="sng" dirty="0"/>
              <a:t>  لوني الأجزاء التي تمثل الكسر المكتوب:</a:t>
            </a:r>
          </a:p>
        </p:txBody>
      </p:sp>
      <p:sp>
        <p:nvSpPr>
          <p:cNvPr id="47" name="مستطيل 46"/>
          <p:cNvSpPr/>
          <p:nvPr/>
        </p:nvSpPr>
        <p:spPr>
          <a:xfrm>
            <a:off x="5536421" y="699718"/>
            <a:ext cx="785818" cy="78581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cxnSp>
        <p:nvCxnSpPr>
          <p:cNvPr id="49" name="رابط مستقيم 48"/>
          <p:cNvCxnSpPr>
            <a:cxnSpLocks/>
          </p:cNvCxnSpPr>
          <p:nvPr/>
        </p:nvCxnSpPr>
        <p:spPr>
          <a:xfrm rot="16200000" flipH="1">
            <a:off x="5535627" y="1091833"/>
            <a:ext cx="785818" cy="1588"/>
          </a:xfrm>
          <a:prstGeom prst="line">
            <a:avLst/>
          </a:prstGeom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رابط مستقيم 52"/>
          <p:cNvCxnSpPr>
            <a:stCxn id="47" idx="3"/>
            <a:endCxn id="47" idx="1"/>
          </p:cNvCxnSpPr>
          <p:nvPr/>
        </p:nvCxnSpPr>
        <p:spPr>
          <a:xfrm flipH="1">
            <a:off x="5536421" y="1092627"/>
            <a:ext cx="785818" cy="0"/>
          </a:xfrm>
          <a:prstGeom prst="line">
            <a:avLst/>
          </a:prstGeom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مربع نص 53"/>
          <p:cNvSpPr txBox="1"/>
          <p:nvPr/>
        </p:nvSpPr>
        <p:spPr>
          <a:xfrm>
            <a:off x="5426984" y="1668252"/>
            <a:ext cx="642942" cy="61555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600" u="sng" dirty="0"/>
              <a:t> </a:t>
            </a:r>
            <a:r>
              <a:rPr lang="ar-SA" u="sng" dirty="0"/>
              <a:t>2  </a:t>
            </a:r>
            <a:endParaRPr lang="ar-SA" sz="1600" u="sng" dirty="0"/>
          </a:p>
          <a:p>
            <a:endParaRPr lang="ar-SA" sz="1600" u="sng" dirty="0"/>
          </a:p>
        </p:txBody>
      </p:sp>
      <p:sp>
        <p:nvSpPr>
          <p:cNvPr id="56" name="مربع نص 55"/>
          <p:cNvSpPr txBox="1"/>
          <p:nvPr/>
        </p:nvSpPr>
        <p:spPr>
          <a:xfrm>
            <a:off x="5748455" y="1937742"/>
            <a:ext cx="260007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dirty="0"/>
              <a:t>4</a:t>
            </a:r>
          </a:p>
        </p:txBody>
      </p:sp>
      <p:sp>
        <p:nvSpPr>
          <p:cNvPr id="57" name="ثماني 56"/>
          <p:cNvSpPr/>
          <p:nvPr/>
        </p:nvSpPr>
        <p:spPr>
          <a:xfrm>
            <a:off x="3900494" y="633650"/>
            <a:ext cx="914400" cy="914400"/>
          </a:xfrm>
          <a:prstGeom prst="octagon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cxnSp>
        <p:nvCxnSpPr>
          <p:cNvPr id="59" name="رابط مستقيم 58"/>
          <p:cNvCxnSpPr>
            <a:stCxn id="57" idx="7"/>
            <a:endCxn id="57" idx="3"/>
          </p:cNvCxnSpPr>
          <p:nvPr/>
        </p:nvCxnSpPr>
        <p:spPr>
          <a:xfrm flipH="1">
            <a:off x="4168313" y="633650"/>
            <a:ext cx="378762" cy="914400"/>
          </a:xfrm>
          <a:prstGeom prst="line">
            <a:avLst/>
          </a:prstGeom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رابط مستقيم 60"/>
          <p:cNvCxnSpPr>
            <a:cxnSpLocks/>
          </p:cNvCxnSpPr>
          <p:nvPr/>
        </p:nvCxnSpPr>
        <p:spPr>
          <a:xfrm rot="16200000" flipH="1">
            <a:off x="3900494" y="909697"/>
            <a:ext cx="914400" cy="378762"/>
          </a:xfrm>
          <a:prstGeom prst="line">
            <a:avLst/>
          </a:prstGeom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رابط مستقيم 62"/>
          <p:cNvCxnSpPr>
            <a:stCxn id="57" idx="0"/>
            <a:endCxn id="57" idx="4"/>
          </p:cNvCxnSpPr>
          <p:nvPr/>
        </p:nvCxnSpPr>
        <p:spPr>
          <a:xfrm flipH="1">
            <a:off x="3900494" y="901469"/>
            <a:ext cx="914400" cy="378762"/>
          </a:xfrm>
          <a:prstGeom prst="line">
            <a:avLst/>
          </a:prstGeom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رابط مستقيم 64"/>
          <p:cNvCxnSpPr>
            <a:stCxn id="57" idx="1"/>
            <a:endCxn id="57" idx="5"/>
          </p:cNvCxnSpPr>
          <p:nvPr/>
        </p:nvCxnSpPr>
        <p:spPr>
          <a:xfrm flipH="1" flipV="1">
            <a:off x="3900494" y="901469"/>
            <a:ext cx="914400" cy="378762"/>
          </a:xfrm>
          <a:prstGeom prst="line">
            <a:avLst/>
          </a:prstGeom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مربع نص 65"/>
          <p:cNvSpPr txBox="1"/>
          <p:nvPr/>
        </p:nvSpPr>
        <p:spPr>
          <a:xfrm>
            <a:off x="4000504" y="1668252"/>
            <a:ext cx="471187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u="sng" dirty="0"/>
              <a:t>3                   </a:t>
            </a:r>
          </a:p>
        </p:txBody>
      </p:sp>
      <p:sp>
        <p:nvSpPr>
          <p:cNvPr id="67" name="مربع نص 66"/>
          <p:cNvSpPr txBox="1"/>
          <p:nvPr/>
        </p:nvSpPr>
        <p:spPr>
          <a:xfrm>
            <a:off x="4185939" y="1937742"/>
            <a:ext cx="285752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dirty="0"/>
              <a:t>8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66090" y="1313578"/>
            <a:ext cx="981467" cy="987767"/>
          </a:xfrm>
          <a:prstGeom prst="rect">
            <a:avLst/>
          </a:prstGeom>
        </p:spPr>
      </p:pic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1A72DE-83F2-4BCE-A9F6-D92FE22E9D69}" type="slidenum">
              <a:rPr lang="ar-SA" smtClean="0"/>
              <a:pPr/>
              <a:t>3</a:t>
            </a:fld>
            <a:endParaRPr lang="ar-SA"/>
          </a:p>
        </p:txBody>
      </p:sp>
      <p:sp>
        <p:nvSpPr>
          <p:cNvPr id="37" name="عنصر نائب لرقم الشريحة 3"/>
          <p:cNvSpPr txBox="1">
            <a:spLocks/>
          </p:cNvSpPr>
          <p:nvPr/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/>
          <a:p>
            <a:pPr marL="0" marR="0" lvl="0" indent="0" algn="l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71A72DE-83F2-4BCE-A9F6-D92FE22E9D69}" type="slidenum">
              <a:rPr kumimoji="0" lang="ar-SA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l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ar-SA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8" name="مستطيل 37"/>
          <p:cNvSpPr/>
          <p:nvPr/>
        </p:nvSpPr>
        <p:spPr>
          <a:xfrm>
            <a:off x="227865" y="2415479"/>
            <a:ext cx="6519066" cy="1585017"/>
          </a:xfrm>
          <a:prstGeom prst="rect">
            <a:avLst/>
          </a:prstGeom>
          <a:noFill/>
          <a:ln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endParaRPr lang="ar-SA" sz="1200" dirty="0">
              <a:solidFill>
                <a:schemeClr val="tx1"/>
              </a:solidFill>
            </a:endParaRPr>
          </a:p>
          <a:p>
            <a:endParaRPr lang="ar-SA" sz="1200" dirty="0">
              <a:solidFill>
                <a:schemeClr val="tx1"/>
              </a:solidFill>
            </a:endParaRPr>
          </a:p>
          <a:p>
            <a:endParaRPr lang="ar-SA" sz="1200" dirty="0">
              <a:solidFill>
                <a:schemeClr val="tx1"/>
              </a:solidFill>
            </a:endParaRPr>
          </a:p>
          <a:p>
            <a:r>
              <a:rPr lang="ar-SA" sz="1200" dirty="0">
                <a:solidFill>
                  <a:schemeClr val="tx1"/>
                </a:solidFill>
              </a:rPr>
              <a:t>رتبي الأعداد التالية من الأصغر إلى الأكبر</a:t>
            </a:r>
          </a:p>
          <a:p>
            <a:endParaRPr lang="ar-SA" sz="1200" dirty="0">
              <a:solidFill>
                <a:schemeClr val="tx1"/>
              </a:solidFill>
            </a:endParaRPr>
          </a:p>
          <a:p>
            <a:r>
              <a:rPr lang="ar-SA" dirty="0">
                <a:solidFill>
                  <a:schemeClr val="tx1"/>
                </a:solidFill>
              </a:rPr>
              <a:t>          592  ،   600  ،   589</a:t>
            </a:r>
          </a:p>
          <a:p>
            <a:endParaRPr lang="ar-SA" sz="1200" dirty="0">
              <a:solidFill>
                <a:schemeClr val="tx1"/>
              </a:solidFill>
            </a:endParaRPr>
          </a:p>
          <a:p>
            <a:r>
              <a:rPr lang="ar-SA" dirty="0">
                <a:solidFill>
                  <a:schemeClr val="tx1"/>
                </a:solidFill>
              </a:rPr>
              <a:t> الحل :          </a:t>
            </a:r>
            <a:r>
              <a:rPr lang="ar-SA" u="sng" dirty="0">
                <a:solidFill>
                  <a:schemeClr val="tx1"/>
                </a:solidFill>
              </a:rPr>
              <a:t>  </a:t>
            </a:r>
            <a:r>
              <a:rPr lang="ar-SA" u="sng" dirty="0">
                <a:solidFill>
                  <a:srgbClr val="FF0000"/>
                </a:solidFill>
              </a:rPr>
              <a:t>589   ، 592  ، 600</a:t>
            </a:r>
          </a:p>
          <a:p>
            <a:r>
              <a:rPr lang="ar-SA" sz="1200" dirty="0">
                <a:solidFill>
                  <a:schemeClr val="tx1"/>
                </a:solidFill>
              </a:rPr>
              <a:t>                      </a:t>
            </a:r>
          </a:p>
          <a:p>
            <a:endParaRPr lang="ar-SA" sz="1200" dirty="0">
              <a:solidFill>
                <a:schemeClr val="tx1"/>
              </a:solidFill>
            </a:endParaRPr>
          </a:p>
        </p:txBody>
      </p:sp>
      <p:sp>
        <p:nvSpPr>
          <p:cNvPr id="39" name="مربع نص 38"/>
          <p:cNvSpPr txBox="1"/>
          <p:nvPr/>
        </p:nvSpPr>
        <p:spPr>
          <a:xfrm>
            <a:off x="5347035" y="2415478"/>
            <a:ext cx="1399896" cy="27699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200" b="1" u="sng" dirty="0">
                <a:solidFill>
                  <a:schemeClr val="tx1"/>
                </a:solidFill>
              </a:rPr>
              <a:t>السؤال الأول</a:t>
            </a:r>
            <a:r>
              <a:rPr lang="ar-SA" sz="1200" b="1" u="sng" dirty="0"/>
              <a:t>: </a:t>
            </a:r>
            <a:endParaRPr lang="ar-SA" sz="1200" b="1" u="sng" dirty="0">
              <a:solidFill>
                <a:schemeClr val="tx1"/>
              </a:solidFill>
            </a:endParaRPr>
          </a:p>
        </p:txBody>
      </p:sp>
      <p:sp>
        <p:nvSpPr>
          <p:cNvPr id="40" name="مربع نص 39"/>
          <p:cNvSpPr txBox="1"/>
          <p:nvPr/>
        </p:nvSpPr>
        <p:spPr>
          <a:xfrm>
            <a:off x="5643578" y="4286248"/>
            <a:ext cx="971268" cy="27699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200" b="1" u="sng" dirty="0">
                <a:solidFill>
                  <a:schemeClr val="tx1"/>
                </a:solidFill>
              </a:rPr>
              <a:t>السؤال الثاني </a:t>
            </a:r>
            <a:r>
              <a:rPr lang="ar-SA" sz="1200" b="1" u="sng" dirty="0"/>
              <a:t>: </a:t>
            </a:r>
            <a:endParaRPr lang="ar-SA" sz="1200" b="1" u="sng" dirty="0">
              <a:solidFill>
                <a:schemeClr val="tx1"/>
              </a:solidFill>
            </a:endParaRPr>
          </a:p>
        </p:txBody>
      </p:sp>
      <p:sp>
        <p:nvSpPr>
          <p:cNvPr id="41" name="مستطيل 40"/>
          <p:cNvSpPr/>
          <p:nvPr/>
        </p:nvSpPr>
        <p:spPr>
          <a:xfrm>
            <a:off x="214290" y="4214810"/>
            <a:ext cx="6519066" cy="2046083"/>
          </a:xfrm>
          <a:prstGeom prst="rect">
            <a:avLst/>
          </a:prstGeom>
          <a:noFill/>
          <a:ln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endParaRPr lang="ar-SA" sz="1600" dirty="0">
              <a:solidFill>
                <a:schemeClr val="tx1"/>
              </a:solidFill>
            </a:endParaRPr>
          </a:p>
          <a:p>
            <a:endParaRPr lang="ar-SA" sz="1600" dirty="0">
              <a:solidFill>
                <a:schemeClr val="tx1"/>
              </a:solidFill>
            </a:endParaRPr>
          </a:p>
          <a:p>
            <a:endParaRPr lang="ar-SA" sz="1600" dirty="0">
              <a:solidFill>
                <a:schemeClr val="tx1"/>
              </a:solidFill>
            </a:endParaRPr>
          </a:p>
          <a:p>
            <a:endParaRPr lang="ar-SA" sz="1600" dirty="0">
              <a:solidFill>
                <a:schemeClr val="tx1"/>
              </a:solidFill>
            </a:endParaRPr>
          </a:p>
          <a:p>
            <a:endParaRPr lang="ar-SA" sz="1600" b="1" dirty="0">
              <a:solidFill>
                <a:schemeClr val="tx1"/>
              </a:solidFill>
            </a:endParaRPr>
          </a:p>
        </p:txBody>
      </p:sp>
      <p:sp>
        <p:nvSpPr>
          <p:cNvPr id="42" name="مربع نص 41"/>
          <p:cNvSpPr txBox="1"/>
          <p:nvPr/>
        </p:nvSpPr>
        <p:spPr>
          <a:xfrm>
            <a:off x="5357826" y="6429388"/>
            <a:ext cx="1399896" cy="27699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200" b="1" u="sng" dirty="0">
                <a:solidFill>
                  <a:schemeClr val="tx1"/>
                </a:solidFill>
              </a:rPr>
              <a:t>السؤال الثالث  </a:t>
            </a:r>
            <a:r>
              <a:rPr lang="ar-SA" sz="1200" b="1" u="sng" dirty="0"/>
              <a:t>: </a:t>
            </a:r>
            <a:endParaRPr lang="ar-SA" sz="1200" b="1" u="sng" dirty="0">
              <a:solidFill>
                <a:schemeClr val="tx1"/>
              </a:solidFill>
            </a:endParaRPr>
          </a:p>
        </p:txBody>
      </p:sp>
      <p:sp>
        <p:nvSpPr>
          <p:cNvPr id="43" name="مستطيل 42"/>
          <p:cNvSpPr/>
          <p:nvPr/>
        </p:nvSpPr>
        <p:spPr>
          <a:xfrm>
            <a:off x="214290" y="6429388"/>
            <a:ext cx="6519066" cy="2046083"/>
          </a:xfrm>
          <a:prstGeom prst="rect">
            <a:avLst/>
          </a:prstGeom>
          <a:noFill/>
          <a:ln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endParaRPr lang="ar-SA" sz="1600" dirty="0">
              <a:solidFill>
                <a:schemeClr val="tx1"/>
              </a:solidFill>
            </a:endParaRPr>
          </a:p>
          <a:p>
            <a:endParaRPr lang="ar-SA" sz="1600" dirty="0">
              <a:solidFill>
                <a:schemeClr val="tx1"/>
              </a:solidFill>
            </a:endParaRPr>
          </a:p>
          <a:p>
            <a:endParaRPr lang="ar-SA" sz="1600" dirty="0">
              <a:solidFill>
                <a:schemeClr val="tx1"/>
              </a:solidFill>
            </a:endParaRPr>
          </a:p>
          <a:p>
            <a:endParaRPr lang="ar-SA" sz="1600" dirty="0">
              <a:solidFill>
                <a:schemeClr val="tx1"/>
              </a:solidFill>
            </a:endParaRPr>
          </a:p>
          <a:p>
            <a:endParaRPr lang="ar-SA" sz="1600" dirty="0">
              <a:solidFill>
                <a:schemeClr val="tx1"/>
              </a:solidFill>
            </a:endParaRPr>
          </a:p>
        </p:txBody>
      </p:sp>
      <p:sp>
        <p:nvSpPr>
          <p:cNvPr id="44" name="مربع نص 43"/>
          <p:cNvSpPr txBox="1"/>
          <p:nvPr/>
        </p:nvSpPr>
        <p:spPr>
          <a:xfrm>
            <a:off x="214290" y="8572528"/>
            <a:ext cx="6534721" cy="2616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050" b="1" dirty="0"/>
              <a:t>انتهت الأسئلة   تمنياتي لك بالتوفيق                                                                       معلمة المادة : .......................................</a:t>
            </a:r>
          </a:p>
        </p:txBody>
      </p:sp>
      <p:graphicFrame>
        <p:nvGraphicFramePr>
          <p:cNvPr id="45" name="جدول 4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25564895"/>
              </p:ext>
            </p:extLst>
          </p:nvPr>
        </p:nvGraphicFramePr>
        <p:xfrm>
          <a:off x="227865" y="2414369"/>
          <a:ext cx="3014705" cy="88392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46863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4535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0192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8910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0141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47899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المعيار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ترتيب الأعداد ضمن (1000)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رقمه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2204"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غير 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marL="57150" indent="57150" algn="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ملاحظة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47899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 90%إلى أقل من 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من80% إلى أقل من 90%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51435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أقل</a:t>
                      </a:r>
                      <a:r>
                        <a:rPr lang="ar-SA" sz="800" b="1" baseline="0" dirty="0">
                          <a:solidFill>
                            <a:schemeClr val="tx1"/>
                          </a:solidFill>
                        </a:rPr>
                        <a:t> من 80</a:t>
                      </a: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rtl="1"/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46" name="جدول 4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29027142"/>
              </p:ext>
            </p:extLst>
          </p:nvPr>
        </p:nvGraphicFramePr>
        <p:xfrm>
          <a:off x="214290" y="4214810"/>
          <a:ext cx="3014705" cy="100584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46863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4535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0192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8910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0141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47899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المعيار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حل مسائل رياضية باستعمال استراتيجيات ومهارات مناسبة مع </a:t>
                      </a:r>
                      <a:r>
                        <a:rPr lang="ar-SA" sz="800" b="1" dirty="0" err="1">
                          <a:solidFill>
                            <a:schemeClr val="tx1"/>
                          </a:solidFill>
                        </a:rPr>
                        <a:t>اتباع</a:t>
                      </a: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 الخطوات الأربع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رقمه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2204"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غير 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marL="57150" indent="57150" algn="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ملاحظة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47899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 90%إلى أقل من 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من80% إلى أقل من 90%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51435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أقل</a:t>
                      </a:r>
                      <a:r>
                        <a:rPr lang="ar-SA" sz="800" b="1" baseline="0" dirty="0">
                          <a:solidFill>
                            <a:schemeClr val="tx1"/>
                          </a:solidFill>
                        </a:rPr>
                        <a:t> من 80</a:t>
                      </a: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rtl="1"/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47" name="جدول 4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30275057"/>
              </p:ext>
            </p:extLst>
          </p:nvPr>
        </p:nvGraphicFramePr>
        <p:xfrm>
          <a:off x="214290" y="6429388"/>
          <a:ext cx="3014705" cy="124968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46863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3375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6889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1770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7457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5114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47899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المعيار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قراءة الساعة</a:t>
                      </a:r>
                      <a:r>
                        <a:rPr lang="ar-SA" sz="800" b="1" baseline="0" dirty="0">
                          <a:solidFill>
                            <a:schemeClr val="tx1"/>
                          </a:solidFill>
                        </a:rPr>
                        <a:t> (بالساعة الكاملة ، بنصف الساعة ، بربع الساعة ، لأقرب خمس دقائق) كتابة الوقت الذي تشير إليه الساعة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رقمه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25</a:t>
                      </a:r>
                      <a:endParaRPr lang="ar-SA" sz="6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2204"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غير 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marL="57150" indent="57150" algn="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ملاحظة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47899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 90%إلى أقل من 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من80% إلى أقل من 90%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51435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أقل</a:t>
                      </a:r>
                      <a:r>
                        <a:rPr lang="ar-SA" sz="800" b="1" baseline="0" dirty="0">
                          <a:solidFill>
                            <a:schemeClr val="tx1"/>
                          </a:solidFill>
                        </a:rPr>
                        <a:t> من 80</a:t>
                      </a: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rtl="1"/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pSp>
        <p:nvGrpSpPr>
          <p:cNvPr id="48" name="مجموعة 47"/>
          <p:cNvGrpSpPr/>
          <p:nvPr/>
        </p:nvGrpSpPr>
        <p:grpSpPr>
          <a:xfrm>
            <a:off x="-203041" y="91600"/>
            <a:ext cx="7146862" cy="2228613"/>
            <a:chOff x="-203041" y="91600"/>
            <a:chExt cx="7146862" cy="2228613"/>
          </a:xfrm>
        </p:grpSpPr>
        <p:sp>
          <p:nvSpPr>
            <p:cNvPr id="49" name="مربع نص 48"/>
            <p:cNvSpPr txBox="1"/>
            <p:nvPr/>
          </p:nvSpPr>
          <p:spPr>
            <a:xfrm>
              <a:off x="-203041" y="2043214"/>
              <a:ext cx="6806381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SA" sz="1200" dirty="0"/>
                <a:t>اسم الطالبة </a:t>
              </a:r>
              <a:r>
                <a:rPr lang="ar-SA" sz="900" dirty="0"/>
                <a:t>.......................................................</a:t>
              </a:r>
              <a:r>
                <a:rPr lang="ar-SA" sz="1200" dirty="0"/>
                <a:t> المدرسة</a:t>
              </a:r>
              <a:r>
                <a:rPr lang="ar-SA" sz="900" dirty="0"/>
                <a:t>.........................................</a:t>
              </a:r>
              <a:r>
                <a:rPr lang="ar-SA" sz="1200" dirty="0"/>
                <a:t> الصف </a:t>
              </a:r>
              <a:r>
                <a:rPr lang="ar-SA" sz="900" dirty="0"/>
                <a:t>........................</a:t>
              </a:r>
            </a:p>
          </p:txBody>
        </p:sp>
        <p:sp>
          <p:nvSpPr>
            <p:cNvPr id="50" name="مربع نص 49"/>
            <p:cNvSpPr txBox="1"/>
            <p:nvPr/>
          </p:nvSpPr>
          <p:spPr>
            <a:xfrm>
              <a:off x="5427525" y="230264"/>
              <a:ext cx="1306538" cy="578882"/>
            </a:xfrm>
            <a:prstGeom prst="roundRect">
              <a:avLst/>
            </a:prstGeom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rtlCol="1">
              <a:spAutoFit/>
            </a:bodyPr>
            <a:lstStyle/>
            <a:p>
              <a:r>
                <a:rPr lang="ar-SA" sz="700" dirty="0"/>
                <a:t>المملكة العربية السعودية</a:t>
              </a:r>
            </a:p>
            <a:p>
              <a:r>
                <a:rPr lang="ar-SA" sz="700" dirty="0"/>
                <a:t>وزارة التعليم </a:t>
              </a:r>
            </a:p>
            <a:p>
              <a:r>
                <a:rPr lang="ar-SA" sz="700" dirty="0"/>
                <a:t>مكتب التربية والتعليم بمحافظة الجبيل</a:t>
              </a:r>
            </a:p>
            <a:p>
              <a:r>
                <a:rPr lang="ar-SA" sz="700" dirty="0"/>
                <a:t>قسم الصفوف الأولية</a:t>
              </a:r>
            </a:p>
          </p:txBody>
        </p:sp>
        <p:pic>
          <p:nvPicPr>
            <p:cNvPr id="51" name="Picture 6" descr="نتيجة بحث الصور عن شعار وزارة المعارف بدون خلفية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91691" y="245429"/>
              <a:ext cx="955441" cy="58968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52" name="مستطيل مستدير الزوايا 51"/>
            <p:cNvSpPr/>
            <p:nvPr/>
          </p:nvSpPr>
          <p:spPr>
            <a:xfrm>
              <a:off x="1384520" y="225827"/>
              <a:ext cx="4164363" cy="433795"/>
            </a:xfrm>
            <a:prstGeom prst="round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1400" b="1" dirty="0">
                  <a:solidFill>
                    <a:schemeClr val="tx1"/>
                  </a:solidFill>
                </a:rPr>
                <a:t>الاختبار الدوري للصف </a:t>
              </a:r>
              <a:r>
                <a:rPr lang="ar-SA" sz="1400" dirty="0">
                  <a:solidFill>
                    <a:schemeClr val="tx1"/>
                  </a:solidFill>
                </a:rPr>
                <a:t>الثاني </a:t>
              </a:r>
              <a:r>
                <a:rPr lang="ar-SA" sz="1400" b="1" dirty="0">
                  <a:solidFill>
                    <a:schemeClr val="tx1"/>
                  </a:solidFill>
                </a:rPr>
                <a:t>مادة الرياضيات  الفترة </a:t>
              </a:r>
              <a:r>
                <a:rPr lang="ar-SA" sz="1400" dirty="0">
                  <a:solidFill>
                    <a:schemeClr val="tx1"/>
                  </a:solidFill>
                </a:rPr>
                <a:t>الثالثة</a:t>
              </a:r>
            </a:p>
          </p:txBody>
        </p:sp>
        <p:sp>
          <p:nvSpPr>
            <p:cNvPr id="53" name="مستطيل مستدير الزوايا 52"/>
            <p:cNvSpPr/>
            <p:nvPr/>
          </p:nvSpPr>
          <p:spPr>
            <a:xfrm>
              <a:off x="57075" y="91600"/>
              <a:ext cx="6743850" cy="1974423"/>
            </a:xfrm>
            <a:prstGeom prst="round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pic>
          <p:nvPicPr>
            <p:cNvPr id="54" name="Picture 2" descr="نتيجة بحث الصور عن رياضيات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63073" y="891464"/>
              <a:ext cx="1300672" cy="97333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5" name="Picture 4" descr="نتيجة بحث الصور عن اطارات رياضيات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209830">
              <a:off x="1204543" y="642193"/>
              <a:ext cx="4898705" cy="161654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56" name="مستطيل 55"/>
            <p:cNvSpPr/>
            <p:nvPr/>
          </p:nvSpPr>
          <p:spPr>
            <a:xfrm rot="901254">
              <a:off x="3750251" y="992977"/>
              <a:ext cx="3193570" cy="646331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ar-SA" sz="3600" b="1" dirty="0">
                  <a:ln w="0"/>
                  <a:gradFill flip="none" rotWithShape="1">
                    <a:gsLst>
                      <a:gs pos="72843">
                        <a:schemeClr val="accent2">
                          <a:lumMod val="75000"/>
                        </a:schemeClr>
                      </a:gs>
                      <a:gs pos="71687">
                        <a:schemeClr val="tx1"/>
                      </a:gs>
                      <a:gs pos="69375">
                        <a:schemeClr val="accent2">
                          <a:lumMod val="20000"/>
                          <a:lumOff val="80000"/>
                        </a:schemeClr>
                      </a:gs>
                      <a:gs pos="47562">
                        <a:srgbClr val="00B0F0"/>
                      </a:gs>
                      <a:gs pos="35000">
                        <a:srgbClr val="FFFF00"/>
                      </a:gs>
                      <a:gs pos="60125">
                        <a:schemeClr val="accent6">
                          <a:lumMod val="60000"/>
                          <a:lumOff val="40000"/>
                        </a:schemeClr>
                      </a:gs>
                      <a:gs pos="0">
                        <a:schemeClr val="accent1">
                          <a:lumMod val="5000"/>
                          <a:lumOff val="95000"/>
                        </a:schemeClr>
                      </a:gs>
                      <a:gs pos="74000">
                        <a:schemeClr val="accent1">
                          <a:lumMod val="45000"/>
                          <a:lumOff val="55000"/>
                        </a:schemeClr>
                      </a:gs>
                      <a:gs pos="83000">
                        <a:schemeClr val="accent1">
                          <a:lumMod val="45000"/>
                          <a:lumOff val="55000"/>
                        </a:schemeClr>
                      </a:gs>
                      <a:gs pos="100000">
                        <a:schemeClr val="accent1">
                          <a:lumMod val="30000"/>
                          <a:lumOff val="70000"/>
                        </a:schemeClr>
                      </a:gs>
                    </a:gsLst>
                    <a:path path="circle">
                      <a:fillToRect t="100000" r="100000"/>
                    </a:path>
                    <a:tileRect l="-100000" b="-100000"/>
                  </a:gra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cs typeface="Bold Italic Art" panose="02010400000000000000" pitchFamily="2" charset="-78"/>
                </a:rPr>
                <a:t>الرياضيات</a:t>
              </a:r>
              <a:endParaRPr lang="ar-SA" sz="3600" b="1" cap="none" spc="0" dirty="0">
                <a:ln w="0"/>
                <a:gradFill flip="none" rotWithShape="1">
                  <a:gsLst>
                    <a:gs pos="72843">
                      <a:schemeClr val="accent2">
                        <a:lumMod val="75000"/>
                      </a:schemeClr>
                    </a:gs>
                    <a:gs pos="71687">
                      <a:schemeClr val="tx1"/>
                    </a:gs>
                    <a:gs pos="69375">
                      <a:schemeClr val="accent2">
                        <a:lumMod val="20000"/>
                        <a:lumOff val="80000"/>
                      </a:schemeClr>
                    </a:gs>
                    <a:gs pos="47562">
                      <a:srgbClr val="00B0F0"/>
                    </a:gs>
                    <a:gs pos="35000">
                      <a:srgbClr val="FFFF00"/>
                    </a:gs>
                    <a:gs pos="60125">
                      <a:schemeClr val="accent6">
                        <a:lumMod val="60000"/>
                        <a:lumOff val="40000"/>
                      </a:schemeClr>
                    </a:gs>
                    <a:gs pos="0">
                      <a:schemeClr val="accent1">
                        <a:lumMod val="5000"/>
                        <a:lumOff val="95000"/>
                      </a:schemeClr>
                    </a:gs>
                    <a:gs pos="74000">
                      <a:schemeClr val="accent1">
                        <a:lumMod val="45000"/>
                        <a:lumOff val="55000"/>
                      </a:schemeClr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path path="circle">
                    <a:fillToRect t="100000" r="100000"/>
                  </a:path>
                  <a:tileRect l="-100000" b="-100000"/>
                </a:gra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Bold Italic Art" panose="02010400000000000000" pitchFamily="2" charset="-78"/>
              </a:endParaRPr>
            </a:p>
          </p:txBody>
        </p:sp>
      </p:grpSp>
      <p:sp>
        <p:nvSpPr>
          <p:cNvPr id="57" name="مستطيل 56"/>
          <p:cNvSpPr/>
          <p:nvPr/>
        </p:nvSpPr>
        <p:spPr>
          <a:xfrm>
            <a:off x="3348842" y="2493818"/>
            <a:ext cx="629392" cy="688769"/>
          </a:xfrm>
          <a:prstGeom prst="rect">
            <a:avLst/>
          </a:prstGeom>
          <a:blipFill>
            <a:blip r:embed="rId6"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58" name="مستطيل 57"/>
          <p:cNvSpPr/>
          <p:nvPr/>
        </p:nvSpPr>
        <p:spPr>
          <a:xfrm>
            <a:off x="2643182" y="5500694"/>
            <a:ext cx="642942" cy="571504"/>
          </a:xfrm>
          <a:prstGeom prst="rect">
            <a:avLst/>
          </a:prstGeom>
          <a:blipFill>
            <a:blip r:embed="rId7"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59" name="مستطيل 58"/>
          <p:cNvSpPr/>
          <p:nvPr/>
        </p:nvSpPr>
        <p:spPr>
          <a:xfrm>
            <a:off x="6215082" y="3000364"/>
            <a:ext cx="500066" cy="357190"/>
          </a:xfrm>
          <a:prstGeom prst="rect">
            <a:avLst/>
          </a:prstGeom>
          <a:blipFill>
            <a:blip r:embed="rId8"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60" name="مربع نص 59"/>
          <p:cNvSpPr txBox="1"/>
          <p:nvPr/>
        </p:nvSpPr>
        <p:spPr>
          <a:xfrm>
            <a:off x="3214686" y="4572000"/>
            <a:ext cx="3357586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400" dirty="0"/>
              <a:t>خبزت هند فطيرة تفاح قسمتها إلى 4 أجزاء متطابقة ، أكلت     الفطيرة ، فكم قطعة بقيت من الفطيرة ؟  </a:t>
            </a:r>
          </a:p>
        </p:txBody>
      </p:sp>
      <p:sp>
        <p:nvSpPr>
          <p:cNvPr id="61" name="مربع نص 60"/>
          <p:cNvSpPr txBox="1"/>
          <p:nvPr/>
        </p:nvSpPr>
        <p:spPr>
          <a:xfrm>
            <a:off x="5786454" y="4643438"/>
            <a:ext cx="428628" cy="80021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00" dirty="0">
                <a:sym typeface="AGA Arabesque Desktop"/>
              </a:rPr>
              <a:t></a:t>
            </a:r>
          </a:p>
          <a:p>
            <a:endParaRPr lang="ar-SA" dirty="0"/>
          </a:p>
        </p:txBody>
      </p:sp>
      <p:sp>
        <p:nvSpPr>
          <p:cNvPr id="62" name="مربع نص 61"/>
          <p:cNvSpPr txBox="1"/>
          <p:nvPr/>
        </p:nvSpPr>
        <p:spPr>
          <a:xfrm>
            <a:off x="1785926" y="5857884"/>
            <a:ext cx="4714908" cy="27699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200" dirty="0"/>
              <a:t>الحل : بقي من الفطيرة </a:t>
            </a:r>
            <a:r>
              <a:rPr lang="ar-SA" sz="1200" dirty="0">
                <a:solidFill>
                  <a:srgbClr val="FF0000"/>
                </a:solidFill>
              </a:rPr>
              <a:t>2</a:t>
            </a:r>
            <a:r>
              <a:rPr lang="ar-SA" sz="1200" dirty="0"/>
              <a:t>قطعة </a:t>
            </a:r>
          </a:p>
        </p:txBody>
      </p:sp>
      <p:sp>
        <p:nvSpPr>
          <p:cNvPr id="63" name="مربع نص 62"/>
          <p:cNvSpPr txBox="1"/>
          <p:nvPr/>
        </p:nvSpPr>
        <p:spPr>
          <a:xfrm>
            <a:off x="3429000" y="6715140"/>
            <a:ext cx="3214710" cy="27699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200" dirty="0"/>
              <a:t>أقرئي الساعة ، ثم أكتبي الوقت الذي تشير إليه : </a:t>
            </a:r>
          </a:p>
        </p:txBody>
      </p:sp>
      <p:sp>
        <p:nvSpPr>
          <p:cNvPr id="64" name="مستطيل 63"/>
          <p:cNvSpPr/>
          <p:nvPr/>
        </p:nvSpPr>
        <p:spPr>
          <a:xfrm>
            <a:off x="5214950" y="7000892"/>
            <a:ext cx="1357322" cy="1357322"/>
          </a:xfrm>
          <a:prstGeom prst="rect">
            <a:avLst/>
          </a:prstGeom>
          <a:blipFill>
            <a:blip r:embed="rId9"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  <a:p>
            <a:pPr algn="ctr"/>
            <a:endParaRPr lang="ar-SA" dirty="0"/>
          </a:p>
          <a:p>
            <a:pPr algn="ctr"/>
            <a:endParaRPr lang="ar-SA" dirty="0"/>
          </a:p>
          <a:p>
            <a:r>
              <a:rPr lang="ar-SA" sz="1200" dirty="0">
                <a:solidFill>
                  <a:schemeClr val="tx1"/>
                </a:solidFill>
              </a:rPr>
              <a:t>  الساعة : الثالثة</a:t>
            </a:r>
            <a:r>
              <a:rPr lang="ar-SA" sz="1600" dirty="0">
                <a:solidFill>
                  <a:srgbClr val="FF0000"/>
                </a:solidFill>
              </a:rPr>
              <a:t> (3) </a:t>
            </a:r>
            <a:endParaRPr lang="ar-SA" sz="1200" dirty="0">
              <a:solidFill>
                <a:srgbClr val="FF0000"/>
              </a:solidFill>
            </a:endParaRPr>
          </a:p>
        </p:txBody>
      </p:sp>
      <p:sp>
        <p:nvSpPr>
          <p:cNvPr id="65" name="مستطيل 64"/>
          <p:cNvSpPr/>
          <p:nvPr/>
        </p:nvSpPr>
        <p:spPr>
          <a:xfrm>
            <a:off x="3286124" y="6929454"/>
            <a:ext cx="1428760" cy="1428760"/>
          </a:xfrm>
          <a:prstGeom prst="rect">
            <a:avLst/>
          </a:prstGeom>
          <a:blipFill>
            <a:blip r:embed="rId9"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endParaRPr lang="ar-SA" sz="1200" dirty="0"/>
          </a:p>
          <a:p>
            <a:endParaRPr lang="ar-SA" sz="1200" dirty="0"/>
          </a:p>
          <a:p>
            <a:endParaRPr lang="ar-SA" sz="1200" dirty="0"/>
          </a:p>
          <a:p>
            <a:endParaRPr lang="ar-SA" sz="1200" dirty="0"/>
          </a:p>
          <a:p>
            <a:endParaRPr lang="ar-SA" sz="1200" dirty="0"/>
          </a:p>
          <a:p>
            <a:endParaRPr lang="ar-SA" sz="1200" dirty="0"/>
          </a:p>
          <a:p>
            <a:r>
              <a:rPr lang="ar-SA" sz="1200" dirty="0">
                <a:solidFill>
                  <a:schemeClr val="tx1"/>
                </a:solidFill>
              </a:rPr>
              <a:t>الساعة :الواحدة </a:t>
            </a:r>
            <a:r>
              <a:rPr lang="ar-SA" sz="1200" dirty="0" err="1">
                <a:solidFill>
                  <a:schemeClr val="tx1"/>
                </a:solidFill>
              </a:rPr>
              <a:t>و</a:t>
            </a:r>
            <a:r>
              <a:rPr lang="ar-SA" sz="1200" dirty="0">
                <a:solidFill>
                  <a:schemeClr val="tx1"/>
                </a:solidFill>
              </a:rPr>
              <a:t> النصف  .</a:t>
            </a:r>
          </a:p>
          <a:p>
            <a:endParaRPr lang="ar-SA" sz="1200" dirty="0"/>
          </a:p>
        </p:txBody>
      </p:sp>
      <p:cxnSp>
        <p:nvCxnSpPr>
          <p:cNvPr id="66" name="رابط كسهم مستقيم 65"/>
          <p:cNvCxnSpPr/>
          <p:nvPr/>
        </p:nvCxnSpPr>
        <p:spPr>
          <a:xfrm rot="5400000" flipH="1" flipV="1">
            <a:off x="5822173" y="7393801"/>
            <a:ext cx="215902" cy="1588"/>
          </a:xfrm>
          <a:prstGeom prst="straightConnector1">
            <a:avLst/>
          </a:prstGeom>
          <a:ln w="158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رابط كسهم مستقيم 66"/>
          <p:cNvCxnSpPr/>
          <p:nvPr/>
        </p:nvCxnSpPr>
        <p:spPr>
          <a:xfrm>
            <a:off x="5929330" y="7500958"/>
            <a:ext cx="142876" cy="1588"/>
          </a:xfrm>
          <a:prstGeom prst="straightConnector1">
            <a:avLst/>
          </a:prstGeom>
          <a:ln w="158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رابط كسهم مستقيم 67"/>
          <p:cNvCxnSpPr/>
          <p:nvPr/>
        </p:nvCxnSpPr>
        <p:spPr>
          <a:xfrm rot="5400000">
            <a:off x="3858025" y="7571999"/>
            <a:ext cx="285752" cy="794"/>
          </a:xfrm>
          <a:prstGeom prst="straightConnector1">
            <a:avLst/>
          </a:prstGeom>
          <a:ln w="158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رابط كسهم مستقيم 68"/>
          <p:cNvCxnSpPr/>
          <p:nvPr/>
        </p:nvCxnSpPr>
        <p:spPr>
          <a:xfrm rot="5400000" flipH="1" flipV="1">
            <a:off x="3999710" y="7287438"/>
            <a:ext cx="144464" cy="142876"/>
          </a:xfrm>
          <a:prstGeom prst="straightConnector1">
            <a:avLst/>
          </a:prstGeom>
          <a:ln w="158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6" name="مستطيل 75"/>
          <p:cNvSpPr/>
          <p:nvPr/>
        </p:nvSpPr>
        <p:spPr>
          <a:xfrm>
            <a:off x="714356" y="5357818"/>
            <a:ext cx="1000132" cy="785818"/>
          </a:xfrm>
          <a:prstGeom prst="rect">
            <a:avLst/>
          </a:prstGeom>
          <a:blipFill>
            <a:blip r:embed="rId10"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78" name="مربع نص 77"/>
          <p:cNvSpPr txBox="1"/>
          <p:nvPr/>
        </p:nvSpPr>
        <p:spPr>
          <a:xfrm>
            <a:off x="2643182" y="7572396"/>
            <a:ext cx="714380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dirty="0"/>
              <a:t>	</a:t>
            </a:r>
            <a:r>
              <a:rPr lang="ar-SA" dirty="0">
                <a:solidFill>
                  <a:srgbClr val="FF0000"/>
                </a:solidFill>
              </a:rPr>
              <a:t>1:30</a:t>
            </a:r>
          </a:p>
        </p:txBody>
      </p:sp>
      <p:sp>
        <p:nvSpPr>
          <p:cNvPr id="70" name="مربع نص 69"/>
          <p:cNvSpPr txBox="1"/>
          <p:nvPr/>
        </p:nvSpPr>
        <p:spPr>
          <a:xfrm>
            <a:off x="3000372" y="5214942"/>
            <a:ext cx="3714776" cy="73866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200" b="1" dirty="0"/>
              <a:t>المعطى</a:t>
            </a:r>
            <a:r>
              <a:rPr lang="ar-SA" sz="1200" dirty="0"/>
              <a:t> : ●خبزت هند فطيرة تفاح قسمتها إلى </a:t>
            </a:r>
            <a:r>
              <a:rPr lang="ar-SA" sz="1200" b="1" u="sng" dirty="0">
                <a:solidFill>
                  <a:srgbClr val="FF0000"/>
                </a:solidFill>
              </a:rPr>
              <a:t>4</a:t>
            </a:r>
            <a:r>
              <a:rPr lang="ar-SA" sz="1200" dirty="0"/>
              <a:t> أجزاء متطابقة</a:t>
            </a:r>
          </a:p>
          <a:p>
            <a:r>
              <a:rPr lang="ar-SA" sz="1200" dirty="0"/>
              <a:t>           ●أكلت </a:t>
            </a:r>
            <a:r>
              <a:rPr lang="ar-SA" b="1" dirty="0">
                <a:solidFill>
                  <a:srgbClr val="FF0000"/>
                </a:solidFill>
                <a:sym typeface="AGA Arabesque Desktop"/>
              </a:rPr>
              <a:t></a:t>
            </a:r>
            <a:r>
              <a:rPr lang="ar-SA" dirty="0"/>
              <a:t> </a:t>
            </a:r>
            <a:r>
              <a:rPr lang="ar-SA" sz="1200" dirty="0"/>
              <a:t>الفطيرة  .</a:t>
            </a:r>
          </a:p>
          <a:p>
            <a:r>
              <a:rPr lang="ar-SA" sz="1200" b="1" dirty="0"/>
              <a:t>التخطيط</a:t>
            </a:r>
            <a:r>
              <a:rPr lang="ar-SA" sz="1200" dirty="0"/>
              <a:t> : أحل بطريقة </a:t>
            </a:r>
            <a:r>
              <a:rPr lang="ar-SA" sz="1200" b="1" u="sng" dirty="0">
                <a:solidFill>
                  <a:srgbClr val="FF0000"/>
                </a:solidFill>
              </a:rPr>
              <a:t>الرسم  </a:t>
            </a: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1A72DE-83F2-4BCE-A9F6-D92FE22E9D69}" type="slidenum">
              <a:rPr lang="ar-SA" smtClean="0"/>
              <a:pPr/>
              <a:t>4</a:t>
            </a:fld>
            <a:endParaRPr lang="ar-SA"/>
          </a:p>
        </p:txBody>
      </p:sp>
      <p:sp>
        <p:nvSpPr>
          <p:cNvPr id="5" name="عنصر نائب لرقم الشريحة 3"/>
          <p:cNvSpPr txBox="1">
            <a:spLocks/>
          </p:cNvSpPr>
          <p:nvPr/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/>
          <a:p>
            <a:pPr marL="0" marR="0" lvl="0" indent="0" algn="l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71A72DE-83F2-4BCE-A9F6-D92FE22E9D69}" type="slidenum">
              <a:rPr kumimoji="0" lang="ar-SA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l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ar-SA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عنصر نائب لرقم الشريحة 3"/>
          <p:cNvSpPr txBox="1">
            <a:spLocks/>
          </p:cNvSpPr>
          <p:nvPr/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/>
          <a:p>
            <a:pPr marL="0" marR="0" lvl="0" indent="0" algn="l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71A72DE-83F2-4BCE-A9F6-D92FE22E9D69}" type="slidenum">
              <a:rPr kumimoji="0" lang="ar-SA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l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ar-SA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مستطيل 6"/>
          <p:cNvSpPr/>
          <p:nvPr/>
        </p:nvSpPr>
        <p:spPr>
          <a:xfrm>
            <a:off x="142852" y="5072066"/>
            <a:ext cx="6519066" cy="2370835"/>
          </a:xfrm>
          <a:prstGeom prst="rect">
            <a:avLst/>
          </a:prstGeom>
          <a:noFill/>
          <a:ln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endParaRPr lang="ar-SA" sz="1200" dirty="0">
              <a:solidFill>
                <a:schemeClr val="tx1"/>
              </a:solidFill>
            </a:endParaRPr>
          </a:p>
          <a:p>
            <a:endParaRPr lang="ar-SA" sz="1200" dirty="0">
              <a:solidFill>
                <a:schemeClr val="tx1"/>
              </a:solidFill>
            </a:endParaRPr>
          </a:p>
          <a:p>
            <a:endParaRPr lang="ar-SA" sz="1200" dirty="0">
              <a:solidFill>
                <a:schemeClr val="tx1"/>
              </a:solidFill>
            </a:endParaRPr>
          </a:p>
          <a:p>
            <a:endParaRPr lang="ar-SA" sz="1200" dirty="0">
              <a:solidFill>
                <a:schemeClr val="tx1"/>
              </a:solidFill>
            </a:endParaRPr>
          </a:p>
          <a:p>
            <a:r>
              <a:rPr lang="ar-SA" sz="1200" dirty="0">
                <a:solidFill>
                  <a:schemeClr val="tx1"/>
                </a:solidFill>
              </a:rPr>
              <a:t>                      </a:t>
            </a:r>
          </a:p>
          <a:p>
            <a:endParaRPr lang="ar-SA" sz="1200" dirty="0">
              <a:solidFill>
                <a:schemeClr val="tx1"/>
              </a:solidFill>
            </a:endParaRPr>
          </a:p>
        </p:txBody>
      </p:sp>
      <p:sp>
        <p:nvSpPr>
          <p:cNvPr id="8" name="مربع نص 7"/>
          <p:cNvSpPr txBox="1"/>
          <p:nvPr/>
        </p:nvSpPr>
        <p:spPr>
          <a:xfrm>
            <a:off x="5214950" y="5214942"/>
            <a:ext cx="1399896" cy="27699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200" b="1" u="sng" dirty="0">
                <a:solidFill>
                  <a:schemeClr val="tx1"/>
                </a:solidFill>
              </a:rPr>
              <a:t>السؤال الخامس</a:t>
            </a:r>
          </a:p>
        </p:txBody>
      </p:sp>
      <p:sp>
        <p:nvSpPr>
          <p:cNvPr id="9" name="مربع نص 8"/>
          <p:cNvSpPr txBox="1"/>
          <p:nvPr/>
        </p:nvSpPr>
        <p:spPr>
          <a:xfrm>
            <a:off x="5643578" y="2357422"/>
            <a:ext cx="971268" cy="27699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200" b="1" u="sng" dirty="0">
                <a:solidFill>
                  <a:schemeClr val="tx1"/>
                </a:solidFill>
              </a:rPr>
              <a:t>السؤال الرابع </a:t>
            </a:r>
            <a:r>
              <a:rPr lang="ar-SA" sz="1200" b="1" u="sng" dirty="0"/>
              <a:t>: </a:t>
            </a:r>
            <a:endParaRPr lang="ar-SA" sz="1200" b="1" u="sng" dirty="0">
              <a:solidFill>
                <a:schemeClr val="tx1"/>
              </a:solidFill>
            </a:endParaRPr>
          </a:p>
        </p:txBody>
      </p:sp>
      <p:sp>
        <p:nvSpPr>
          <p:cNvPr id="10" name="مستطيل 9"/>
          <p:cNvSpPr/>
          <p:nvPr/>
        </p:nvSpPr>
        <p:spPr>
          <a:xfrm>
            <a:off x="142852" y="2357422"/>
            <a:ext cx="6519066" cy="2500330"/>
          </a:xfrm>
          <a:prstGeom prst="rect">
            <a:avLst/>
          </a:prstGeom>
          <a:noFill/>
          <a:ln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endParaRPr lang="ar-SA" sz="1600" dirty="0">
              <a:solidFill>
                <a:schemeClr val="tx1"/>
              </a:solidFill>
            </a:endParaRPr>
          </a:p>
          <a:p>
            <a:endParaRPr lang="ar-SA" sz="1600" dirty="0">
              <a:solidFill>
                <a:schemeClr val="tx1"/>
              </a:solidFill>
            </a:endParaRPr>
          </a:p>
          <a:p>
            <a:endParaRPr lang="ar-SA" sz="1600" dirty="0">
              <a:solidFill>
                <a:schemeClr val="tx1"/>
              </a:solidFill>
            </a:endParaRPr>
          </a:p>
          <a:p>
            <a:endParaRPr lang="ar-SA" sz="1600" dirty="0">
              <a:solidFill>
                <a:schemeClr val="tx1"/>
              </a:solidFill>
            </a:endParaRPr>
          </a:p>
          <a:p>
            <a:endParaRPr lang="ar-SA" sz="1600" b="1" dirty="0">
              <a:solidFill>
                <a:schemeClr val="tx1"/>
              </a:solidFill>
            </a:endParaRPr>
          </a:p>
        </p:txBody>
      </p:sp>
      <p:sp>
        <p:nvSpPr>
          <p:cNvPr id="11" name="مربع نص 10"/>
          <p:cNvSpPr txBox="1"/>
          <p:nvPr/>
        </p:nvSpPr>
        <p:spPr>
          <a:xfrm>
            <a:off x="214290" y="8572528"/>
            <a:ext cx="6534721" cy="2616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050" b="1" dirty="0"/>
              <a:t>انتهت الأسئلة   تمنياتي لك بالتوفيق                                                                       معلمة المادة : .......................................</a:t>
            </a:r>
          </a:p>
        </p:txBody>
      </p:sp>
      <p:graphicFrame>
        <p:nvGraphicFramePr>
          <p:cNvPr id="12" name="جدول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25564895"/>
              </p:ext>
            </p:extLst>
          </p:nvPr>
        </p:nvGraphicFramePr>
        <p:xfrm>
          <a:off x="142852" y="2428860"/>
          <a:ext cx="3286148" cy="100584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54510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8388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5792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6202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5819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7901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47899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المعيار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تمثيل كسور</a:t>
                      </a:r>
                      <a:r>
                        <a:rPr lang="ar-SA" sz="800" b="1" baseline="0" dirty="0">
                          <a:solidFill>
                            <a:schemeClr val="tx1"/>
                          </a:solidFill>
                        </a:rPr>
                        <a:t> الوحدة (المقامات أقل أو تساوي 12) </a:t>
                      </a:r>
                      <a:r>
                        <a:rPr lang="ar-SA" sz="800" b="1" baseline="0" dirty="0" err="1">
                          <a:solidFill>
                            <a:schemeClr val="tx1"/>
                          </a:solidFill>
                        </a:rPr>
                        <a:t>و</a:t>
                      </a:r>
                      <a:r>
                        <a:rPr lang="ar-SA" sz="800" b="1" baseline="0" dirty="0">
                          <a:solidFill>
                            <a:schemeClr val="tx1"/>
                          </a:solidFill>
                        </a:rPr>
                        <a:t> قراءتها </a:t>
                      </a:r>
                      <a:r>
                        <a:rPr lang="ar-SA" sz="800" b="1" baseline="0" dirty="0" err="1">
                          <a:solidFill>
                            <a:schemeClr val="tx1"/>
                          </a:solidFill>
                        </a:rPr>
                        <a:t>و</a:t>
                      </a:r>
                      <a:r>
                        <a:rPr lang="ar-SA" sz="800" b="1" baseline="0" dirty="0">
                          <a:solidFill>
                            <a:schemeClr val="tx1"/>
                          </a:solidFill>
                        </a:rPr>
                        <a:t> كتابتها 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رقمه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27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2204"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متفوق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متقدم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متمكن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غير مجتاز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marL="57150" indent="57150" algn="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ملاحظة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47899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 90%إلى أقل من 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من80% إلى أقل من 90%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51435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أقل</a:t>
                      </a:r>
                      <a:r>
                        <a:rPr lang="ar-SA" sz="800" b="1" baseline="0" dirty="0">
                          <a:solidFill>
                            <a:schemeClr val="tx1"/>
                          </a:solidFill>
                        </a:rPr>
                        <a:t> من 80</a:t>
                      </a: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rtl="1"/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13" name="جدول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29027142"/>
              </p:ext>
            </p:extLst>
          </p:nvPr>
        </p:nvGraphicFramePr>
        <p:xfrm>
          <a:off x="142853" y="5143504"/>
          <a:ext cx="3286147" cy="112776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56792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975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2296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0236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7147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2389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263842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المعيار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تمييز المجسمات (المكعب-</a:t>
                      </a:r>
                      <a:r>
                        <a:rPr lang="ar-SA" sz="800" b="1" baseline="0" dirty="0">
                          <a:solidFill>
                            <a:schemeClr val="tx1"/>
                          </a:solidFill>
                        </a:rPr>
                        <a:t> الكرة – المخروط- الاسطوانة – متوازي المستطيلات  -الهرم </a:t>
                      </a: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)عن غيرها من الأشكال ووصفها بحسب</a:t>
                      </a:r>
                      <a:r>
                        <a:rPr lang="ar-SA" sz="800" b="1" baseline="0" dirty="0">
                          <a:solidFill>
                            <a:schemeClr val="tx1"/>
                          </a:solidFill>
                        </a:rPr>
                        <a:t> عدد الأوجه </a:t>
                      </a:r>
                      <a:r>
                        <a:rPr lang="ar-SA" sz="800" b="1" baseline="0" dirty="0" err="1">
                          <a:solidFill>
                            <a:schemeClr val="tx1"/>
                          </a:solidFill>
                        </a:rPr>
                        <a:t>و</a:t>
                      </a:r>
                      <a:r>
                        <a:rPr lang="ar-SA" sz="800" b="1" baseline="0" dirty="0">
                          <a:solidFill>
                            <a:schemeClr val="tx1"/>
                          </a:solidFill>
                        </a:rPr>
                        <a:t> الرؤوس </a:t>
                      </a:r>
                      <a:r>
                        <a:rPr lang="ar-SA" sz="800" b="1" baseline="0" dirty="0" err="1">
                          <a:solidFill>
                            <a:schemeClr val="tx1"/>
                          </a:solidFill>
                        </a:rPr>
                        <a:t>و</a:t>
                      </a:r>
                      <a:r>
                        <a:rPr lang="ar-SA" sz="800" b="1" baseline="0" dirty="0">
                          <a:solidFill>
                            <a:schemeClr val="tx1"/>
                          </a:solidFill>
                        </a:rPr>
                        <a:t> الأحرف فيها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رقمه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34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2204"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متفوق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متقدم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متمكن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غير مجتاز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marL="57150" indent="57150" algn="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ملاحظة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47899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 90%إلى أقل من 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من80% إلى أقل من 90%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51435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أقل</a:t>
                      </a:r>
                      <a:r>
                        <a:rPr lang="ar-SA" sz="800" b="1" baseline="0" dirty="0">
                          <a:solidFill>
                            <a:schemeClr val="tx1"/>
                          </a:solidFill>
                        </a:rPr>
                        <a:t> من 80</a:t>
                      </a: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rtl="1"/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pSp>
        <p:nvGrpSpPr>
          <p:cNvPr id="14" name="مجموعة 13"/>
          <p:cNvGrpSpPr/>
          <p:nvPr/>
        </p:nvGrpSpPr>
        <p:grpSpPr>
          <a:xfrm>
            <a:off x="-203041" y="91600"/>
            <a:ext cx="7146862" cy="2228613"/>
            <a:chOff x="-203041" y="91600"/>
            <a:chExt cx="7146862" cy="2228613"/>
          </a:xfrm>
        </p:grpSpPr>
        <p:sp>
          <p:nvSpPr>
            <p:cNvPr id="15" name="مربع نص 14"/>
            <p:cNvSpPr txBox="1"/>
            <p:nvPr/>
          </p:nvSpPr>
          <p:spPr>
            <a:xfrm>
              <a:off x="-203041" y="2043214"/>
              <a:ext cx="6806381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SA" sz="1200" dirty="0"/>
                <a:t>اسم الطالبة </a:t>
              </a:r>
              <a:r>
                <a:rPr lang="ar-SA" sz="900" dirty="0"/>
                <a:t>.......................................................</a:t>
              </a:r>
              <a:r>
                <a:rPr lang="ar-SA" sz="1200" dirty="0"/>
                <a:t> المدرسة</a:t>
              </a:r>
              <a:r>
                <a:rPr lang="ar-SA" sz="900" dirty="0"/>
                <a:t>.........................................</a:t>
              </a:r>
              <a:r>
                <a:rPr lang="ar-SA" sz="1200" dirty="0"/>
                <a:t> الصف </a:t>
              </a:r>
              <a:r>
                <a:rPr lang="ar-SA" sz="900" dirty="0"/>
                <a:t>........................</a:t>
              </a:r>
            </a:p>
          </p:txBody>
        </p:sp>
        <p:sp>
          <p:nvSpPr>
            <p:cNvPr id="16" name="مربع نص 15"/>
            <p:cNvSpPr txBox="1"/>
            <p:nvPr/>
          </p:nvSpPr>
          <p:spPr>
            <a:xfrm>
              <a:off x="5427525" y="230264"/>
              <a:ext cx="1306538" cy="578882"/>
            </a:xfrm>
            <a:prstGeom prst="roundRect">
              <a:avLst/>
            </a:prstGeom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rtlCol="1">
              <a:spAutoFit/>
            </a:bodyPr>
            <a:lstStyle/>
            <a:p>
              <a:r>
                <a:rPr lang="ar-SA" sz="700" dirty="0"/>
                <a:t>المملكة العربية السعودية</a:t>
              </a:r>
            </a:p>
            <a:p>
              <a:r>
                <a:rPr lang="ar-SA" sz="700" dirty="0"/>
                <a:t>وزارة التعليم </a:t>
              </a:r>
            </a:p>
            <a:p>
              <a:r>
                <a:rPr lang="ar-SA" sz="700" dirty="0"/>
                <a:t>مكتب التربية والتعليم بمحافظة الجبيل</a:t>
              </a:r>
            </a:p>
            <a:p>
              <a:r>
                <a:rPr lang="ar-SA" sz="700" dirty="0"/>
                <a:t>قسم الصفوف الأولية</a:t>
              </a:r>
            </a:p>
          </p:txBody>
        </p:sp>
        <p:pic>
          <p:nvPicPr>
            <p:cNvPr id="17" name="Picture 6" descr="نتيجة بحث الصور عن شعار وزارة المعارف بدون خلفية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91691" y="245429"/>
              <a:ext cx="955441" cy="58968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8" name="مستطيل مستدير الزوايا 17"/>
            <p:cNvSpPr/>
            <p:nvPr/>
          </p:nvSpPr>
          <p:spPr>
            <a:xfrm>
              <a:off x="1384520" y="225827"/>
              <a:ext cx="4164363" cy="433795"/>
            </a:xfrm>
            <a:prstGeom prst="round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1400" b="1" dirty="0">
                  <a:solidFill>
                    <a:schemeClr val="tx1"/>
                  </a:solidFill>
                </a:rPr>
                <a:t>الاختبار الدوري للصف </a:t>
              </a:r>
              <a:r>
                <a:rPr lang="ar-SA" sz="1400" dirty="0">
                  <a:solidFill>
                    <a:schemeClr val="tx1"/>
                  </a:solidFill>
                </a:rPr>
                <a:t>الثاني </a:t>
              </a:r>
              <a:r>
                <a:rPr lang="ar-SA" sz="1400" b="1" dirty="0">
                  <a:solidFill>
                    <a:schemeClr val="tx1"/>
                  </a:solidFill>
                </a:rPr>
                <a:t>مادة الرياضيات  الفترة </a:t>
              </a:r>
              <a:r>
                <a:rPr lang="ar-SA" sz="1400" dirty="0">
                  <a:solidFill>
                    <a:schemeClr val="tx1"/>
                  </a:solidFill>
                </a:rPr>
                <a:t>الثالثة</a:t>
              </a:r>
            </a:p>
          </p:txBody>
        </p:sp>
        <p:sp>
          <p:nvSpPr>
            <p:cNvPr id="19" name="مستطيل مستدير الزوايا 18"/>
            <p:cNvSpPr/>
            <p:nvPr/>
          </p:nvSpPr>
          <p:spPr>
            <a:xfrm>
              <a:off x="57075" y="91600"/>
              <a:ext cx="6743850" cy="1974423"/>
            </a:xfrm>
            <a:prstGeom prst="round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pic>
          <p:nvPicPr>
            <p:cNvPr id="20" name="Picture 2" descr="نتيجة بحث الصور عن رياضيات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63073" y="891464"/>
              <a:ext cx="1300672" cy="97333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1" name="Picture 4" descr="نتيجة بحث الصور عن اطارات رياضيات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209830">
              <a:off x="1204543" y="642193"/>
              <a:ext cx="4898705" cy="161654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2" name="مستطيل 21"/>
            <p:cNvSpPr/>
            <p:nvPr/>
          </p:nvSpPr>
          <p:spPr>
            <a:xfrm rot="901254">
              <a:off x="3750251" y="992977"/>
              <a:ext cx="3193570" cy="646331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ar-SA" sz="3600" b="1" dirty="0">
                  <a:ln w="0"/>
                  <a:gradFill flip="none" rotWithShape="1">
                    <a:gsLst>
                      <a:gs pos="72843">
                        <a:schemeClr val="accent2">
                          <a:lumMod val="75000"/>
                        </a:schemeClr>
                      </a:gs>
                      <a:gs pos="71687">
                        <a:schemeClr val="tx1"/>
                      </a:gs>
                      <a:gs pos="69375">
                        <a:schemeClr val="accent2">
                          <a:lumMod val="20000"/>
                          <a:lumOff val="80000"/>
                        </a:schemeClr>
                      </a:gs>
                      <a:gs pos="47562">
                        <a:srgbClr val="00B0F0"/>
                      </a:gs>
                      <a:gs pos="35000">
                        <a:srgbClr val="FFFF00"/>
                      </a:gs>
                      <a:gs pos="60125">
                        <a:schemeClr val="accent6">
                          <a:lumMod val="60000"/>
                          <a:lumOff val="40000"/>
                        </a:schemeClr>
                      </a:gs>
                      <a:gs pos="0">
                        <a:schemeClr val="accent1">
                          <a:lumMod val="5000"/>
                          <a:lumOff val="95000"/>
                        </a:schemeClr>
                      </a:gs>
                      <a:gs pos="74000">
                        <a:schemeClr val="accent1">
                          <a:lumMod val="45000"/>
                          <a:lumOff val="55000"/>
                        </a:schemeClr>
                      </a:gs>
                      <a:gs pos="83000">
                        <a:schemeClr val="accent1">
                          <a:lumMod val="45000"/>
                          <a:lumOff val="55000"/>
                        </a:schemeClr>
                      </a:gs>
                      <a:gs pos="100000">
                        <a:schemeClr val="accent1">
                          <a:lumMod val="30000"/>
                          <a:lumOff val="70000"/>
                        </a:schemeClr>
                      </a:gs>
                    </a:gsLst>
                    <a:path path="circle">
                      <a:fillToRect t="100000" r="100000"/>
                    </a:path>
                    <a:tileRect l="-100000" b="-100000"/>
                  </a:gra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cs typeface="Bold Italic Art" panose="02010400000000000000" pitchFamily="2" charset="-78"/>
                </a:rPr>
                <a:t>الرياضيات</a:t>
              </a:r>
              <a:endParaRPr lang="ar-SA" sz="3600" b="1" cap="none" spc="0" dirty="0">
                <a:ln w="0"/>
                <a:gradFill flip="none" rotWithShape="1">
                  <a:gsLst>
                    <a:gs pos="72843">
                      <a:schemeClr val="accent2">
                        <a:lumMod val="75000"/>
                      </a:schemeClr>
                    </a:gs>
                    <a:gs pos="71687">
                      <a:schemeClr val="tx1"/>
                    </a:gs>
                    <a:gs pos="69375">
                      <a:schemeClr val="accent2">
                        <a:lumMod val="20000"/>
                        <a:lumOff val="80000"/>
                      </a:schemeClr>
                    </a:gs>
                    <a:gs pos="47562">
                      <a:srgbClr val="00B0F0"/>
                    </a:gs>
                    <a:gs pos="35000">
                      <a:srgbClr val="FFFF00"/>
                    </a:gs>
                    <a:gs pos="60125">
                      <a:schemeClr val="accent6">
                        <a:lumMod val="60000"/>
                        <a:lumOff val="40000"/>
                      </a:schemeClr>
                    </a:gs>
                    <a:gs pos="0">
                      <a:schemeClr val="accent1">
                        <a:lumMod val="5000"/>
                        <a:lumOff val="95000"/>
                      </a:schemeClr>
                    </a:gs>
                    <a:gs pos="74000">
                      <a:schemeClr val="accent1">
                        <a:lumMod val="45000"/>
                        <a:lumOff val="55000"/>
                      </a:schemeClr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path path="circle">
                    <a:fillToRect t="100000" r="100000"/>
                  </a:path>
                  <a:tileRect l="-100000" b="-100000"/>
                </a:gra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Bold Italic Art" panose="02010400000000000000" pitchFamily="2" charset="-78"/>
              </a:endParaRPr>
            </a:p>
          </p:txBody>
        </p:sp>
      </p:grpSp>
      <p:sp>
        <p:nvSpPr>
          <p:cNvPr id="23" name="مستطيل 22"/>
          <p:cNvSpPr/>
          <p:nvPr/>
        </p:nvSpPr>
        <p:spPr>
          <a:xfrm>
            <a:off x="3500438" y="5143504"/>
            <a:ext cx="500066" cy="617331"/>
          </a:xfrm>
          <a:prstGeom prst="rect">
            <a:avLst/>
          </a:prstGeom>
          <a:blipFill>
            <a:blip r:embed="rId6"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4" name="مستطيل 23"/>
          <p:cNvSpPr/>
          <p:nvPr/>
        </p:nvSpPr>
        <p:spPr>
          <a:xfrm>
            <a:off x="3000372" y="6286512"/>
            <a:ext cx="714380" cy="714380"/>
          </a:xfrm>
          <a:prstGeom prst="rect">
            <a:avLst/>
          </a:prstGeom>
          <a:blipFill>
            <a:blip r:embed="rId7"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5" name="مربع نص 24"/>
          <p:cNvSpPr txBox="1"/>
          <p:nvPr/>
        </p:nvSpPr>
        <p:spPr>
          <a:xfrm>
            <a:off x="3929066" y="5500694"/>
            <a:ext cx="2571768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dirty="0"/>
              <a:t>أكتبي اسم المجسم ثم حددي عدد الأوجه </a:t>
            </a:r>
            <a:r>
              <a:rPr lang="ar-SA" dirty="0" err="1"/>
              <a:t>و</a:t>
            </a:r>
            <a:r>
              <a:rPr lang="ar-SA" dirty="0"/>
              <a:t> الرؤوس :</a:t>
            </a:r>
          </a:p>
        </p:txBody>
      </p:sp>
      <p:sp>
        <p:nvSpPr>
          <p:cNvPr id="26" name="مربع نص 25"/>
          <p:cNvSpPr txBox="1"/>
          <p:nvPr/>
        </p:nvSpPr>
        <p:spPr>
          <a:xfrm>
            <a:off x="3357562" y="6072198"/>
            <a:ext cx="3000396" cy="104644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200" b="1" dirty="0"/>
              <a:t>اسم المجسم </a:t>
            </a:r>
            <a:r>
              <a:rPr lang="ar-SA" dirty="0"/>
              <a:t>: .مكعب</a:t>
            </a:r>
          </a:p>
          <a:p>
            <a:r>
              <a:rPr lang="ar-SA" sz="1200" b="1" dirty="0"/>
              <a:t>عدد الأوجه:  </a:t>
            </a:r>
            <a:r>
              <a:rPr lang="ar-SA" b="1" dirty="0">
                <a:solidFill>
                  <a:srgbClr val="FF0000"/>
                </a:solidFill>
              </a:rPr>
              <a:t>6</a:t>
            </a:r>
          </a:p>
          <a:p>
            <a:r>
              <a:rPr lang="ar-SA" sz="1200" b="1" dirty="0"/>
              <a:t>عدد الأحرف : 12</a:t>
            </a:r>
          </a:p>
          <a:p>
            <a:r>
              <a:rPr lang="ar-SA" sz="1200" b="1" dirty="0"/>
              <a:t>عدد الرؤوس </a:t>
            </a:r>
            <a:r>
              <a:rPr lang="ar-SA" sz="1200" dirty="0"/>
              <a:t>: </a:t>
            </a:r>
            <a:r>
              <a:rPr lang="ar-SA" sz="1400" b="1" dirty="0">
                <a:solidFill>
                  <a:srgbClr val="FF0000"/>
                </a:solidFill>
              </a:rPr>
              <a:t>8</a:t>
            </a:r>
            <a:endParaRPr lang="ar-SA" sz="1200" b="1" dirty="0">
              <a:solidFill>
                <a:srgbClr val="FF0000"/>
              </a:solidFill>
            </a:endParaRPr>
          </a:p>
        </p:txBody>
      </p:sp>
      <p:sp>
        <p:nvSpPr>
          <p:cNvPr id="27" name="مربع نص 26"/>
          <p:cNvSpPr txBox="1"/>
          <p:nvPr/>
        </p:nvSpPr>
        <p:spPr>
          <a:xfrm>
            <a:off x="3571876" y="2643174"/>
            <a:ext cx="2928958" cy="27699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200" dirty="0"/>
              <a:t>لوني الأجزاء التي تمثل الكسر المكتوب:</a:t>
            </a:r>
          </a:p>
        </p:txBody>
      </p:sp>
      <p:sp>
        <p:nvSpPr>
          <p:cNvPr id="28" name="مستطيل 27"/>
          <p:cNvSpPr/>
          <p:nvPr/>
        </p:nvSpPr>
        <p:spPr>
          <a:xfrm>
            <a:off x="5572140" y="3000364"/>
            <a:ext cx="785818" cy="78581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cxnSp>
        <p:nvCxnSpPr>
          <p:cNvPr id="29" name="رابط مستقيم 28"/>
          <p:cNvCxnSpPr>
            <a:stCxn id="28" idx="0"/>
            <a:endCxn id="28" idx="2"/>
          </p:cNvCxnSpPr>
          <p:nvPr/>
        </p:nvCxnSpPr>
        <p:spPr>
          <a:xfrm rot="16200000" flipH="1">
            <a:off x="5572140" y="3393273"/>
            <a:ext cx="785818" cy="1588"/>
          </a:xfrm>
          <a:prstGeom prst="line">
            <a:avLst/>
          </a:prstGeom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رابط مستقيم 29"/>
          <p:cNvCxnSpPr>
            <a:stCxn id="28" idx="3"/>
            <a:endCxn id="28" idx="1"/>
          </p:cNvCxnSpPr>
          <p:nvPr/>
        </p:nvCxnSpPr>
        <p:spPr>
          <a:xfrm flipH="1">
            <a:off x="5572140" y="3393273"/>
            <a:ext cx="785818" cy="1588"/>
          </a:xfrm>
          <a:prstGeom prst="line">
            <a:avLst/>
          </a:prstGeom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مربع نص 30"/>
          <p:cNvSpPr txBox="1"/>
          <p:nvPr/>
        </p:nvSpPr>
        <p:spPr>
          <a:xfrm>
            <a:off x="5643578" y="3714744"/>
            <a:ext cx="642942" cy="61555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600" u="sng" dirty="0"/>
              <a:t> </a:t>
            </a:r>
            <a:r>
              <a:rPr lang="ar-SA" u="sng" dirty="0"/>
              <a:t>2  </a:t>
            </a:r>
            <a:endParaRPr lang="ar-SA" sz="1600" u="sng" dirty="0"/>
          </a:p>
          <a:p>
            <a:endParaRPr lang="ar-SA" sz="1600" u="sng" dirty="0"/>
          </a:p>
        </p:txBody>
      </p:sp>
      <p:sp>
        <p:nvSpPr>
          <p:cNvPr id="32" name="مربع نص 31"/>
          <p:cNvSpPr txBox="1"/>
          <p:nvPr/>
        </p:nvSpPr>
        <p:spPr>
          <a:xfrm>
            <a:off x="5929330" y="3929058"/>
            <a:ext cx="306495" cy="369332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ar-SA" dirty="0"/>
              <a:t>4</a:t>
            </a:r>
          </a:p>
        </p:txBody>
      </p:sp>
      <p:sp>
        <p:nvSpPr>
          <p:cNvPr id="33" name="ثماني 32"/>
          <p:cNvSpPr/>
          <p:nvPr/>
        </p:nvSpPr>
        <p:spPr>
          <a:xfrm>
            <a:off x="3714752" y="2928926"/>
            <a:ext cx="914400" cy="914400"/>
          </a:xfrm>
          <a:prstGeom prst="octagon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cxnSp>
        <p:nvCxnSpPr>
          <p:cNvPr id="34" name="رابط مستقيم 33"/>
          <p:cNvCxnSpPr>
            <a:stCxn id="33" idx="7"/>
            <a:endCxn id="33" idx="3"/>
          </p:cNvCxnSpPr>
          <p:nvPr/>
        </p:nvCxnSpPr>
        <p:spPr>
          <a:xfrm rot="16200000" flipH="1" flipV="1">
            <a:off x="3714752" y="3196745"/>
            <a:ext cx="914400" cy="378762"/>
          </a:xfrm>
          <a:prstGeom prst="line">
            <a:avLst/>
          </a:prstGeom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رابط مستقيم 34"/>
          <p:cNvCxnSpPr>
            <a:stCxn id="33" idx="6"/>
            <a:endCxn id="33" idx="2"/>
          </p:cNvCxnSpPr>
          <p:nvPr/>
        </p:nvCxnSpPr>
        <p:spPr>
          <a:xfrm rot="16200000" flipH="1">
            <a:off x="3714752" y="3196745"/>
            <a:ext cx="914400" cy="378762"/>
          </a:xfrm>
          <a:prstGeom prst="line">
            <a:avLst/>
          </a:prstGeom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رابط مستقيم 35"/>
          <p:cNvCxnSpPr>
            <a:stCxn id="33" idx="0"/>
            <a:endCxn id="33" idx="4"/>
          </p:cNvCxnSpPr>
          <p:nvPr/>
        </p:nvCxnSpPr>
        <p:spPr>
          <a:xfrm flipH="1">
            <a:off x="3714752" y="3196745"/>
            <a:ext cx="914400" cy="378762"/>
          </a:xfrm>
          <a:prstGeom prst="line">
            <a:avLst/>
          </a:prstGeom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رابط مستقيم 36"/>
          <p:cNvCxnSpPr>
            <a:stCxn id="33" idx="1"/>
            <a:endCxn id="33" idx="5"/>
          </p:cNvCxnSpPr>
          <p:nvPr/>
        </p:nvCxnSpPr>
        <p:spPr>
          <a:xfrm flipH="1" flipV="1">
            <a:off x="3714752" y="3196745"/>
            <a:ext cx="914400" cy="378762"/>
          </a:xfrm>
          <a:prstGeom prst="line">
            <a:avLst/>
          </a:prstGeom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مربع نص 37"/>
          <p:cNvSpPr txBox="1"/>
          <p:nvPr/>
        </p:nvSpPr>
        <p:spPr>
          <a:xfrm>
            <a:off x="4000504" y="3857620"/>
            <a:ext cx="357190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u="sng" dirty="0"/>
              <a:t>3  </a:t>
            </a:r>
          </a:p>
        </p:txBody>
      </p:sp>
      <p:sp>
        <p:nvSpPr>
          <p:cNvPr id="39" name="مربع نص 38"/>
          <p:cNvSpPr txBox="1"/>
          <p:nvPr/>
        </p:nvSpPr>
        <p:spPr>
          <a:xfrm>
            <a:off x="4071942" y="4143372"/>
            <a:ext cx="285752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dirty="0"/>
              <a:t>8</a:t>
            </a:r>
          </a:p>
        </p:txBody>
      </p:sp>
      <p:sp>
        <p:nvSpPr>
          <p:cNvPr id="40" name="مستطيل 39"/>
          <p:cNvSpPr/>
          <p:nvPr/>
        </p:nvSpPr>
        <p:spPr>
          <a:xfrm>
            <a:off x="3643314" y="2428860"/>
            <a:ext cx="428628" cy="357190"/>
          </a:xfrm>
          <a:prstGeom prst="rect">
            <a:avLst/>
          </a:prstGeom>
          <a:blipFill>
            <a:blip r:embed="rId8"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41" name="مستطيل 40"/>
          <p:cNvSpPr/>
          <p:nvPr/>
        </p:nvSpPr>
        <p:spPr>
          <a:xfrm>
            <a:off x="6000768" y="3428992"/>
            <a:ext cx="357190" cy="35719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42" name="مستطيل 41"/>
          <p:cNvSpPr/>
          <p:nvPr/>
        </p:nvSpPr>
        <p:spPr>
          <a:xfrm>
            <a:off x="5572140" y="3428992"/>
            <a:ext cx="357190" cy="35719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43" name="مثلث متساوي الساقين 42"/>
          <p:cNvSpPr/>
          <p:nvPr/>
        </p:nvSpPr>
        <p:spPr>
          <a:xfrm>
            <a:off x="4000504" y="3428992"/>
            <a:ext cx="357190" cy="428628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44" name="مثلث متساوي الساقين 43"/>
          <p:cNvSpPr/>
          <p:nvPr/>
        </p:nvSpPr>
        <p:spPr>
          <a:xfrm rot="5400000">
            <a:off x="3714752" y="3143240"/>
            <a:ext cx="357190" cy="500066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45" name="مثلث متساوي الساقين 44"/>
          <p:cNvSpPr/>
          <p:nvPr/>
        </p:nvSpPr>
        <p:spPr>
          <a:xfrm rot="11065276">
            <a:off x="4016362" y="2946722"/>
            <a:ext cx="357419" cy="425242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/>
              <a:t>انقر لتحرير نمط العنوان الثانوي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835C7-49F0-450B-81B7-1424D96262D9}" type="datetimeFigureOut">
              <a:rPr lang="ar-SA" smtClean="0"/>
              <a:pPr/>
              <a:t>24/04/38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33D58-3BD0-4DBB-A519-E848F93C960A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835C7-49F0-450B-81B7-1424D96262D9}" type="datetimeFigureOut">
              <a:rPr lang="ar-SA" smtClean="0"/>
              <a:pPr/>
              <a:t>24/04/38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33D58-3BD0-4DBB-A519-E848F93C960A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835C7-49F0-450B-81B7-1424D96262D9}" type="datetimeFigureOut">
              <a:rPr lang="ar-SA" smtClean="0"/>
              <a:pPr/>
              <a:t>24/04/38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33D58-3BD0-4DBB-A519-E848F93C960A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835C7-49F0-450B-81B7-1424D96262D9}" type="datetimeFigureOut">
              <a:rPr lang="ar-SA" smtClean="0"/>
              <a:pPr/>
              <a:t>24/04/38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33D58-3BD0-4DBB-A519-E848F93C960A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835C7-49F0-450B-81B7-1424D96262D9}" type="datetimeFigureOut">
              <a:rPr lang="ar-SA" smtClean="0"/>
              <a:pPr/>
              <a:t>24/04/38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33D58-3BD0-4DBB-A519-E848F93C960A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835C7-49F0-450B-81B7-1424D96262D9}" type="datetimeFigureOut">
              <a:rPr lang="ar-SA" smtClean="0"/>
              <a:pPr/>
              <a:t>24/04/38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33D58-3BD0-4DBB-A519-E848F93C960A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835C7-49F0-450B-81B7-1424D96262D9}" type="datetimeFigureOut">
              <a:rPr lang="ar-SA" smtClean="0"/>
              <a:pPr/>
              <a:t>24/04/38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33D58-3BD0-4DBB-A519-E848F93C960A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835C7-49F0-450B-81B7-1424D96262D9}" type="datetimeFigureOut">
              <a:rPr lang="ar-SA" smtClean="0"/>
              <a:pPr/>
              <a:t>24/04/38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33D58-3BD0-4DBB-A519-E848F93C960A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835C7-49F0-450B-81B7-1424D96262D9}" type="datetimeFigureOut">
              <a:rPr lang="ar-SA" smtClean="0"/>
              <a:pPr/>
              <a:t>24/04/38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33D58-3BD0-4DBB-A519-E848F93C960A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835C7-49F0-450B-81B7-1424D96262D9}" type="datetimeFigureOut">
              <a:rPr lang="ar-SA" smtClean="0"/>
              <a:pPr/>
              <a:t>24/04/38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33D58-3BD0-4DBB-A519-E848F93C960A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835C7-49F0-450B-81B7-1424D96262D9}" type="datetimeFigureOut">
              <a:rPr lang="ar-SA" smtClean="0"/>
              <a:pPr/>
              <a:t>24/04/38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33D58-3BD0-4DBB-A519-E848F93C960A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6835C7-49F0-450B-81B7-1424D96262D9}" type="datetimeFigureOut">
              <a:rPr lang="ar-SA" smtClean="0"/>
              <a:pPr/>
              <a:t>24/04/38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233D58-3BD0-4DBB-A519-E848F93C960A}" type="slidenum">
              <a:rPr lang="ar-SA" smtClean="0"/>
              <a:pPr/>
              <a:t>‹#›</a:t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5" Type="http://schemas.openxmlformats.org/officeDocument/2006/relationships/image" Target="../media/image3.png"/><Relationship Id="rId10" Type="http://schemas.openxmlformats.org/officeDocument/2006/relationships/image" Target="../media/image8.jpeg"/><Relationship Id="rId4" Type="http://schemas.openxmlformats.org/officeDocument/2006/relationships/image" Target="../media/image2.jpeg"/><Relationship Id="rId9" Type="http://schemas.openxmlformats.org/officeDocument/2006/relationships/image" Target="../media/image7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ستطيل 3"/>
          <p:cNvSpPr/>
          <p:nvPr/>
        </p:nvSpPr>
        <p:spPr>
          <a:xfrm>
            <a:off x="170899" y="3220638"/>
            <a:ext cx="4889300" cy="2728111"/>
          </a:xfrm>
          <a:prstGeom prst="rect">
            <a:avLst/>
          </a:prstGeom>
          <a:noFill/>
          <a:ln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ar-SA" sz="1200" dirty="0">
                <a:solidFill>
                  <a:schemeClr val="tx1"/>
                </a:solidFill>
              </a:rPr>
              <a:t>أحيطي القيمة المنزلية للرقم الذي تحته خط فيما يلي</a:t>
            </a:r>
          </a:p>
          <a:p>
            <a:endParaRPr lang="ar-SA" sz="1200" dirty="0">
              <a:solidFill>
                <a:schemeClr val="tx1"/>
              </a:solidFill>
            </a:endParaRPr>
          </a:p>
          <a:p>
            <a:endParaRPr lang="ar-SA" sz="1200" dirty="0">
              <a:solidFill>
                <a:schemeClr val="tx1"/>
              </a:solidFill>
            </a:endParaRPr>
          </a:p>
          <a:p>
            <a:endParaRPr lang="ar-SA" sz="1200" dirty="0">
              <a:solidFill>
                <a:schemeClr val="tx1"/>
              </a:solidFill>
            </a:endParaRPr>
          </a:p>
          <a:p>
            <a:endParaRPr lang="ar-SA" sz="1200" dirty="0">
              <a:solidFill>
                <a:schemeClr val="tx1"/>
              </a:solidFill>
            </a:endParaRPr>
          </a:p>
          <a:p>
            <a:endParaRPr lang="ar-SA" sz="1200" dirty="0">
              <a:solidFill>
                <a:schemeClr val="tx1"/>
              </a:solidFill>
            </a:endParaRPr>
          </a:p>
          <a:p>
            <a:r>
              <a:rPr lang="ar-SA" sz="1200" dirty="0">
                <a:solidFill>
                  <a:schemeClr val="tx1"/>
                </a:solidFill>
              </a:rPr>
              <a:t> </a:t>
            </a:r>
          </a:p>
          <a:p>
            <a:endParaRPr lang="ar-SA" sz="1200" dirty="0">
              <a:solidFill>
                <a:schemeClr val="tx1"/>
              </a:solidFill>
            </a:endParaRPr>
          </a:p>
        </p:txBody>
      </p:sp>
      <p:sp>
        <p:nvSpPr>
          <p:cNvPr id="5" name="مربع نص 4"/>
          <p:cNvSpPr txBox="1"/>
          <p:nvPr/>
        </p:nvSpPr>
        <p:spPr>
          <a:xfrm>
            <a:off x="4010276" y="3220638"/>
            <a:ext cx="1049922" cy="27699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200" b="1" u="sng" dirty="0">
                <a:solidFill>
                  <a:schemeClr val="tx1"/>
                </a:solidFill>
              </a:rPr>
              <a:t>السؤال الأول</a:t>
            </a:r>
            <a:r>
              <a:rPr lang="ar-SA" sz="1200" b="1" u="sng" dirty="0"/>
              <a:t>: </a:t>
            </a:r>
            <a:endParaRPr lang="ar-SA" sz="1200" b="1" u="sng" dirty="0">
              <a:solidFill>
                <a:schemeClr val="tx1"/>
              </a:solidFill>
            </a:endParaRPr>
          </a:p>
        </p:txBody>
      </p:sp>
      <p:sp>
        <p:nvSpPr>
          <p:cNvPr id="6" name="مربع نص 5"/>
          <p:cNvSpPr txBox="1"/>
          <p:nvPr/>
        </p:nvSpPr>
        <p:spPr>
          <a:xfrm>
            <a:off x="4010276" y="6241094"/>
            <a:ext cx="1049922" cy="27699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200" b="1" u="sng" dirty="0">
                <a:solidFill>
                  <a:schemeClr val="tx1"/>
                </a:solidFill>
              </a:rPr>
              <a:t>السؤال الثاني </a:t>
            </a:r>
            <a:r>
              <a:rPr lang="ar-SA" sz="1200" b="1" u="sng" dirty="0"/>
              <a:t>: </a:t>
            </a:r>
            <a:endParaRPr lang="ar-SA" sz="1200" b="1" u="sng" dirty="0">
              <a:solidFill>
                <a:schemeClr val="tx1"/>
              </a:solidFill>
            </a:endParaRPr>
          </a:p>
        </p:txBody>
      </p:sp>
      <p:sp>
        <p:nvSpPr>
          <p:cNvPr id="7" name="مستطيل 6"/>
          <p:cNvSpPr/>
          <p:nvPr/>
        </p:nvSpPr>
        <p:spPr>
          <a:xfrm>
            <a:off x="170899" y="6241094"/>
            <a:ext cx="4889300" cy="2728111"/>
          </a:xfrm>
          <a:prstGeom prst="rect">
            <a:avLst/>
          </a:prstGeom>
          <a:noFill/>
          <a:ln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ar-SA" sz="1600" dirty="0">
                <a:solidFill>
                  <a:schemeClr val="tx1"/>
                </a:solidFill>
              </a:rPr>
              <a:t>وقفت 3فراشات على زهرة  ،</a:t>
            </a:r>
          </a:p>
          <a:p>
            <a:r>
              <a:rPr lang="ar-SA" sz="1600" dirty="0">
                <a:solidFill>
                  <a:schemeClr val="tx1"/>
                </a:solidFill>
              </a:rPr>
              <a:t> ثم انضمت إليها 4 فراشات جديدات ،</a:t>
            </a:r>
          </a:p>
          <a:p>
            <a:endParaRPr lang="ar-SA" sz="1600" dirty="0">
              <a:solidFill>
                <a:schemeClr val="tx1"/>
              </a:solidFill>
            </a:endParaRPr>
          </a:p>
          <a:p>
            <a:r>
              <a:rPr lang="ar-SA" sz="1600" dirty="0">
                <a:solidFill>
                  <a:schemeClr val="tx1"/>
                </a:solidFill>
              </a:rPr>
              <a:t> كم فراشة على الزهرة الآن ؟</a:t>
            </a:r>
          </a:p>
          <a:p>
            <a:r>
              <a:rPr lang="ar-SA" sz="1600" dirty="0">
                <a:solidFill>
                  <a:schemeClr val="tx1"/>
                </a:solidFill>
              </a:rPr>
              <a:t>الحل :</a:t>
            </a:r>
          </a:p>
          <a:p>
            <a:r>
              <a:rPr lang="ar-SA" sz="1600" b="1" dirty="0">
                <a:solidFill>
                  <a:schemeClr val="tx1"/>
                </a:solidFill>
              </a:rPr>
              <a:t>3+ 4 = 7 فراشات</a:t>
            </a:r>
          </a:p>
        </p:txBody>
      </p:sp>
      <p:sp>
        <p:nvSpPr>
          <p:cNvPr id="8" name="مربع نص 7"/>
          <p:cNvSpPr txBox="1"/>
          <p:nvPr/>
        </p:nvSpPr>
        <p:spPr>
          <a:xfrm>
            <a:off x="3994755" y="9112049"/>
            <a:ext cx="1049922" cy="27699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200" b="1" u="sng" dirty="0">
                <a:solidFill>
                  <a:schemeClr val="tx1"/>
                </a:solidFill>
              </a:rPr>
              <a:t>السؤال الثالث  </a:t>
            </a:r>
            <a:r>
              <a:rPr lang="ar-SA" sz="1200" b="1" u="sng" dirty="0"/>
              <a:t>: </a:t>
            </a:r>
            <a:endParaRPr lang="ar-SA" sz="1200" b="1" u="sng" dirty="0">
              <a:solidFill>
                <a:schemeClr val="tx1"/>
              </a:solidFill>
            </a:endParaRPr>
          </a:p>
        </p:txBody>
      </p:sp>
      <p:sp>
        <p:nvSpPr>
          <p:cNvPr id="9" name="مستطيل 8"/>
          <p:cNvSpPr/>
          <p:nvPr/>
        </p:nvSpPr>
        <p:spPr>
          <a:xfrm>
            <a:off x="155377" y="9112049"/>
            <a:ext cx="4889300" cy="2728111"/>
          </a:xfrm>
          <a:prstGeom prst="rect">
            <a:avLst/>
          </a:prstGeom>
          <a:noFill/>
          <a:ln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ar-SA" sz="1600" dirty="0">
                <a:solidFill>
                  <a:schemeClr val="tx1"/>
                </a:solidFill>
              </a:rPr>
              <a:t>أكتبي الأعداد الآتية بالأرقام أو الكلمات :</a:t>
            </a:r>
          </a:p>
          <a:p>
            <a:endParaRPr lang="ar-SA" sz="1600" dirty="0">
              <a:solidFill>
                <a:schemeClr val="tx1"/>
              </a:solidFill>
            </a:endParaRPr>
          </a:p>
          <a:p>
            <a:endParaRPr lang="ar-SA" sz="1600" dirty="0">
              <a:solidFill>
                <a:schemeClr val="tx1"/>
              </a:solidFill>
            </a:endParaRPr>
          </a:p>
          <a:p>
            <a:endParaRPr lang="ar-SA" sz="1600" dirty="0">
              <a:solidFill>
                <a:schemeClr val="tx1"/>
              </a:solidFill>
            </a:endParaRPr>
          </a:p>
          <a:p>
            <a:endParaRPr lang="ar-SA" sz="1600" dirty="0">
              <a:solidFill>
                <a:schemeClr val="tx1"/>
              </a:solidFill>
            </a:endParaRPr>
          </a:p>
          <a:p>
            <a:endParaRPr lang="ar-SA" sz="1600" dirty="0">
              <a:solidFill>
                <a:schemeClr val="tx1"/>
              </a:solidFill>
            </a:endParaRPr>
          </a:p>
        </p:txBody>
      </p:sp>
      <p:sp>
        <p:nvSpPr>
          <p:cNvPr id="10" name="مربع نص 9"/>
          <p:cNvSpPr txBox="1"/>
          <p:nvPr/>
        </p:nvSpPr>
        <p:spPr>
          <a:xfrm>
            <a:off x="149507" y="11850456"/>
            <a:ext cx="4901041" cy="41549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050" b="1" dirty="0"/>
              <a:t>انتهت الأسئلة   تمنياتي لك بالتوفيق                                                                       معلمة المادة : سناء </a:t>
            </a:r>
            <a:r>
              <a:rPr lang="ar-SA" sz="1050" b="1" dirty="0" err="1"/>
              <a:t>البوعينين</a:t>
            </a:r>
            <a:endParaRPr lang="ar-SA" sz="1050" b="1" dirty="0"/>
          </a:p>
        </p:txBody>
      </p:sp>
      <p:graphicFrame>
        <p:nvGraphicFramePr>
          <p:cNvPr id="11" name="جدول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25564895"/>
              </p:ext>
            </p:extLst>
          </p:nvPr>
        </p:nvGraphicFramePr>
        <p:xfrm>
          <a:off x="164549" y="3219159"/>
          <a:ext cx="2267379" cy="204216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3514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5901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2644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6682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0106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6256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284480">
                <a:tc>
                  <a:txBody>
                    <a:bodyPr/>
                    <a:lstStyle/>
                    <a:p>
                      <a:pPr algn="ctr" rtl="1"/>
                      <a:r>
                        <a:rPr lang="ar-SA" sz="1100" b="1" dirty="0">
                          <a:solidFill>
                            <a:schemeClr val="tx1"/>
                          </a:solidFill>
                        </a:rPr>
                        <a:t>المعيار</a:t>
                      </a:r>
                    </a:p>
                  </a:txBody>
                  <a:tcPr marL="68580" marR="68580" marT="60960" marB="609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 rtl="1"/>
                      <a:r>
                        <a:rPr lang="ar-SA" sz="1100" b="1" dirty="0">
                          <a:solidFill>
                            <a:schemeClr val="tx1"/>
                          </a:solidFill>
                        </a:rPr>
                        <a:t>تحديد</a:t>
                      </a:r>
                      <a:r>
                        <a:rPr lang="ar-SA" sz="1100" b="1" baseline="0" dirty="0">
                          <a:solidFill>
                            <a:schemeClr val="tx1"/>
                          </a:solidFill>
                        </a:rPr>
                        <a:t> القيمة المنزلية لرقم في عدد ضمن (1000)</a:t>
                      </a:r>
                      <a:endParaRPr lang="ar-SA" sz="1100" b="1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60960" marB="609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100" b="1" dirty="0">
                          <a:solidFill>
                            <a:schemeClr val="tx1"/>
                          </a:solidFill>
                        </a:rPr>
                        <a:t>رقمه</a:t>
                      </a:r>
                    </a:p>
                  </a:txBody>
                  <a:tcPr marL="68580" marR="68580" marT="60960" marB="609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100" b="1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marL="68580" marR="68580" marT="60960" marB="609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47040"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11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 marL="68580" marR="68580" marT="60960" marB="609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11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 marL="68580" marR="68580" marT="60960" marB="609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11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 marL="68580" marR="68580" marT="60960" marB="609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1100" b="1" dirty="0">
                          <a:solidFill>
                            <a:schemeClr val="tx1"/>
                          </a:solidFill>
                        </a:rPr>
                        <a:t>غير متقن</a:t>
                      </a:r>
                    </a:p>
                  </a:txBody>
                  <a:tcPr marL="68580" marR="68580" marT="60960" marB="609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marL="57150" indent="57150" algn="r" rtl="1"/>
                      <a:r>
                        <a:rPr lang="ar-SA" sz="1100" b="1" dirty="0">
                          <a:solidFill>
                            <a:schemeClr val="tx1"/>
                          </a:solidFill>
                        </a:rPr>
                        <a:t>ملاحظة</a:t>
                      </a:r>
                    </a:p>
                  </a:txBody>
                  <a:tcPr marL="68580" marR="68580" marT="60960" marB="6096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47040">
                <a:tc>
                  <a:txBody>
                    <a:bodyPr/>
                    <a:lstStyle/>
                    <a:p>
                      <a:pPr algn="ctr" rtl="1"/>
                      <a:r>
                        <a:rPr lang="ar-SA" sz="1100" b="1" dirty="0">
                          <a:solidFill>
                            <a:schemeClr val="tx1"/>
                          </a:solidFill>
                        </a:rPr>
                        <a:t>100%</a:t>
                      </a:r>
                    </a:p>
                  </a:txBody>
                  <a:tcPr marL="68580" marR="68580" marT="60960" marB="609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100" b="1" dirty="0">
                          <a:solidFill>
                            <a:schemeClr val="tx1"/>
                          </a:solidFill>
                        </a:rPr>
                        <a:t>من 90%إلى أقل من 100%</a:t>
                      </a:r>
                    </a:p>
                  </a:txBody>
                  <a:tcPr marL="68580" marR="68580" marT="60960" marB="609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rtl="1"/>
                      <a:r>
                        <a:rPr lang="ar-SA" sz="1100" b="1" dirty="0">
                          <a:solidFill>
                            <a:schemeClr val="tx1"/>
                          </a:solidFill>
                        </a:rPr>
                        <a:t>من80% إلى أقل من 90%</a:t>
                      </a:r>
                    </a:p>
                  </a:txBody>
                  <a:tcPr marL="68580" marR="68580" marT="60960" marB="609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51435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100" b="1" dirty="0">
                          <a:solidFill>
                            <a:schemeClr val="tx1"/>
                          </a:solidFill>
                        </a:rPr>
                        <a:t>أقل</a:t>
                      </a:r>
                      <a:r>
                        <a:rPr lang="ar-SA" sz="1100" b="1" baseline="0" dirty="0">
                          <a:solidFill>
                            <a:schemeClr val="tx1"/>
                          </a:solidFill>
                        </a:rPr>
                        <a:t> من 80</a:t>
                      </a:r>
                      <a:r>
                        <a:rPr lang="ar-SA" sz="1100" b="1" dirty="0">
                          <a:solidFill>
                            <a:schemeClr val="tx1"/>
                          </a:solidFill>
                        </a:rPr>
                        <a:t>%</a:t>
                      </a:r>
                    </a:p>
                  </a:txBody>
                  <a:tcPr marL="68580" marR="68580" marT="60960" marB="609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rtl="1"/>
                      <a:endParaRPr lang="ar-SA" sz="1100" b="1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60960" marB="609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12" name="جدول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29027142"/>
              </p:ext>
            </p:extLst>
          </p:nvPr>
        </p:nvGraphicFramePr>
        <p:xfrm>
          <a:off x="164549" y="6230796"/>
          <a:ext cx="2267379" cy="237744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3514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5901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2644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6682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0106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6256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447040">
                <a:tc>
                  <a:txBody>
                    <a:bodyPr/>
                    <a:lstStyle/>
                    <a:p>
                      <a:pPr algn="ctr" rtl="1"/>
                      <a:r>
                        <a:rPr lang="ar-SA" sz="1100" b="1" dirty="0">
                          <a:solidFill>
                            <a:schemeClr val="tx1"/>
                          </a:solidFill>
                        </a:rPr>
                        <a:t>المعيار</a:t>
                      </a:r>
                    </a:p>
                  </a:txBody>
                  <a:tcPr marL="68580" marR="68580" marT="60960" marB="609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 rtl="1"/>
                      <a:r>
                        <a:rPr lang="ar-SA" sz="1100" b="1" dirty="0">
                          <a:solidFill>
                            <a:schemeClr val="tx1"/>
                          </a:solidFill>
                        </a:rPr>
                        <a:t>حل مسائل رياضية باستعمال استراتيجيات ومهارات مناسبة مع </a:t>
                      </a:r>
                      <a:r>
                        <a:rPr lang="ar-SA" sz="1100" b="1" dirty="0" err="1">
                          <a:solidFill>
                            <a:schemeClr val="tx1"/>
                          </a:solidFill>
                        </a:rPr>
                        <a:t>اتباع</a:t>
                      </a:r>
                      <a:r>
                        <a:rPr lang="ar-SA" sz="1100" b="1" dirty="0">
                          <a:solidFill>
                            <a:schemeClr val="tx1"/>
                          </a:solidFill>
                        </a:rPr>
                        <a:t> الخطوات الأربع </a:t>
                      </a:r>
                    </a:p>
                  </a:txBody>
                  <a:tcPr marL="68580" marR="68580" marT="60960" marB="609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100" b="1" dirty="0">
                          <a:solidFill>
                            <a:schemeClr val="tx1"/>
                          </a:solidFill>
                        </a:rPr>
                        <a:t>رقمه</a:t>
                      </a:r>
                    </a:p>
                  </a:txBody>
                  <a:tcPr marL="68580" marR="68580" marT="60960" marB="609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100" b="1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 marL="68580" marR="68580" marT="60960" marB="609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47040"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11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 marL="68580" marR="68580" marT="60960" marB="609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11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 marL="68580" marR="68580" marT="60960" marB="609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11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 marL="68580" marR="68580" marT="60960" marB="609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1100" b="1" dirty="0">
                          <a:solidFill>
                            <a:schemeClr val="tx1"/>
                          </a:solidFill>
                        </a:rPr>
                        <a:t>غير متقن</a:t>
                      </a:r>
                    </a:p>
                  </a:txBody>
                  <a:tcPr marL="68580" marR="68580" marT="60960" marB="609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marL="57150" indent="57150" algn="r" rtl="1"/>
                      <a:r>
                        <a:rPr lang="ar-SA" sz="1100" b="1" dirty="0">
                          <a:solidFill>
                            <a:schemeClr val="tx1"/>
                          </a:solidFill>
                        </a:rPr>
                        <a:t>ملاحظة</a:t>
                      </a:r>
                    </a:p>
                  </a:txBody>
                  <a:tcPr marL="68580" marR="68580" marT="60960" marB="6096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47040">
                <a:tc>
                  <a:txBody>
                    <a:bodyPr/>
                    <a:lstStyle/>
                    <a:p>
                      <a:pPr algn="ctr" rtl="1"/>
                      <a:r>
                        <a:rPr lang="ar-SA" sz="1100" b="1" dirty="0">
                          <a:solidFill>
                            <a:schemeClr val="tx1"/>
                          </a:solidFill>
                        </a:rPr>
                        <a:t>100%</a:t>
                      </a:r>
                    </a:p>
                  </a:txBody>
                  <a:tcPr marL="68580" marR="68580" marT="60960" marB="609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100" b="1" dirty="0">
                          <a:solidFill>
                            <a:schemeClr val="tx1"/>
                          </a:solidFill>
                        </a:rPr>
                        <a:t>من 90%إلى أقل من 100%</a:t>
                      </a:r>
                    </a:p>
                  </a:txBody>
                  <a:tcPr marL="68580" marR="68580" marT="60960" marB="609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rtl="1"/>
                      <a:r>
                        <a:rPr lang="ar-SA" sz="1100" b="1" dirty="0">
                          <a:solidFill>
                            <a:schemeClr val="tx1"/>
                          </a:solidFill>
                        </a:rPr>
                        <a:t>من80% إلى أقل من 90%</a:t>
                      </a:r>
                    </a:p>
                  </a:txBody>
                  <a:tcPr marL="68580" marR="68580" marT="60960" marB="609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51435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100" b="1" dirty="0">
                          <a:solidFill>
                            <a:schemeClr val="tx1"/>
                          </a:solidFill>
                        </a:rPr>
                        <a:t>أقل</a:t>
                      </a:r>
                      <a:r>
                        <a:rPr lang="ar-SA" sz="1100" b="1" baseline="0" dirty="0">
                          <a:solidFill>
                            <a:schemeClr val="tx1"/>
                          </a:solidFill>
                        </a:rPr>
                        <a:t> من 80</a:t>
                      </a:r>
                      <a:r>
                        <a:rPr lang="ar-SA" sz="1100" b="1" dirty="0">
                          <a:solidFill>
                            <a:schemeClr val="tx1"/>
                          </a:solidFill>
                        </a:rPr>
                        <a:t>%</a:t>
                      </a:r>
                    </a:p>
                  </a:txBody>
                  <a:tcPr marL="68580" marR="68580" marT="60960" marB="609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rtl="1"/>
                      <a:endParaRPr lang="ar-SA" sz="1100" b="1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60960" marB="609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13" name="جدول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30275057"/>
              </p:ext>
            </p:extLst>
          </p:nvPr>
        </p:nvGraphicFramePr>
        <p:xfrm>
          <a:off x="149028" y="9112048"/>
          <a:ext cx="2267379" cy="220980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3514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5901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2644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6682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0106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6256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447040">
                <a:tc>
                  <a:txBody>
                    <a:bodyPr/>
                    <a:lstStyle/>
                    <a:p>
                      <a:pPr algn="ctr" rtl="1"/>
                      <a:r>
                        <a:rPr lang="ar-SA" sz="1100" b="1" dirty="0">
                          <a:solidFill>
                            <a:schemeClr val="tx1"/>
                          </a:solidFill>
                        </a:rPr>
                        <a:t>المعيار</a:t>
                      </a:r>
                    </a:p>
                  </a:txBody>
                  <a:tcPr marL="68580" marR="68580" marT="60960" marB="609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 rtl="1"/>
                      <a:r>
                        <a:rPr lang="ar-SA" sz="1100" b="1" dirty="0">
                          <a:solidFill>
                            <a:schemeClr val="tx1"/>
                          </a:solidFill>
                        </a:rPr>
                        <a:t>قراءة الأعداد ضمن</a:t>
                      </a:r>
                      <a:r>
                        <a:rPr lang="ar-SA" sz="1100" b="1" baseline="0" dirty="0">
                          <a:solidFill>
                            <a:schemeClr val="tx1"/>
                          </a:solidFill>
                        </a:rPr>
                        <a:t> العدد1000 وكتابتها بطرق مختلفة</a:t>
                      </a:r>
                      <a:endParaRPr lang="ar-SA" sz="1100" b="1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60960" marB="609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100" b="1" dirty="0">
                          <a:solidFill>
                            <a:schemeClr val="tx1"/>
                          </a:solidFill>
                        </a:rPr>
                        <a:t>رقمه</a:t>
                      </a:r>
                    </a:p>
                  </a:txBody>
                  <a:tcPr marL="68580" marR="68580" marT="60960" marB="609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100" b="1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marL="68580" marR="68580" marT="60960" marB="609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47040"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11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 marL="68580" marR="68580" marT="60960" marB="609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11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 marL="68580" marR="68580" marT="60960" marB="609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11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 marL="68580" marR="68580" marT="60960" marB="609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1100" b="1" dirty="0">
                          <a:solidFill>
                            <a:schemeClr val="tx1"/>
                          </a:solidFill>
                        </a:rPr>
                        <a:t>غير متقن</a:t>
                      </a:r>
                    </a:p>
                  </a:txBody>
                  <a:tcPr marL="68580" marR="68580" marT="60960" marB="609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marL="57150" indent="57150" algn="r" rtl="1"/>
                      <a:r>
                        <a:rPr lang="ar-SA" sz="1100" b="1" dirty="0">
                          <a:solidFill>
                            <a:schemeClr val="tx1"/>
                          </a:solidFill>
                        </a:rPr>
                        <a:t>ملاحظة</a:t>
                      </a:r>
                    </a:p>
                  </a:txBody>
                  <a:tcPr marL="68580" marR="68580" marT="60960" marB="6096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47040">
                <a:tc>
                  <a:txBody>
                    <a:bodyPr/>
                    <a:lstStyle/>
                    <a:p>
                      <a:pPr algn="ctr" rtl="1"/>
                      <a:r>
                        <a:rPr lang="ar-SA" sz="1100" b="1" dirty="0">
                          <a:solidFill>
                            <a:schemeClr val="tx1"/>
                          </a:solidFill>
                        </a:rPr>
                        <a:t>100%</a:t>
                      </a:r>
                    </a:p>
                  </a:txBody>
                  <a:tcPr marL="68580" marR="68580" marT="60960" marB="609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100" b="1" dirty="0">
                          <a:solidFill>
                            <a:schemeClr val="tx1"/>
                          </a:solidFill>
                        </a:rPr>
                        <a:t>من 90%إلى أقل من 100%</a:t>
                      </a:r>
                    </a:p>
                  </a:txBody>
                  <a:tcPr marL="68580" marR="68580" marT="60960" marB="609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rtl="1"/>
                      <a:r>
                        <a:rPr lang="ar-SA" sz="1100" b="1" dirty="0">
                          <a:solidFill>
                            <a:schemeClr val="tx1"/>
                          </a:solidFill>
                        </a:rPr>
                        <a:t>من80% إلى أقل من 90%</a:t>
                      </a:r>
                    </a:p>
                  </a:txBody>
                  <a:tcPr marL="68580" marR="68580" marT="60960" marB="609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51435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100" b="1" dirty="0">
                          <a:solidFill>
                            <a:schemeClr val="tx1"/>
                          </a:solidFill>
                        </a:rPr>
                        <a:t>أقل</a:t>
                      </a:r>
                      <a:r>
                        <a:rPr lang="ar-SA" sz="1100" b="1" baseline="0" dirty="0">
                          <a:solidFill>
                            <a:schemeClr val="tx1"/>
                          </a:solidFill>
                        </a:rPr>
                        <a:t> من 80</a:t>
                      </a:r>
                      <a:r>
                        <a:rPr lang="ar-SA" sz="1100" b="1" dirty="0">
                          <a:solidFill>
                            <a:schemeClr val="tx1"/>
                          </a:solidFill>
                        </a:rPr>
                        <a:t>%</a:t>
                      </a:r>
                    </a:p>
                  </a:txBody>
                  <a:tcPr marL="68580" marR="68580" marT="60960" marB="609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rtl="1"/>
                      <a:endParaRPr lang="ar-SA" sz="1100" b="1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60960" marB="609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pSp>
        <p:nvGrpSpPr>
          <p:cNvPr id="14" name="مجموعة 13"/>
          <p:cNvGrpSpPr/>
          <p:nvPr/>
        </p:nvGrpSpPr>
        <p:grpSpPr>
          <a:xfrm>
            <a:off x="-152281" y="122134"/>
            <a:ext cx="5360147" cy="3017651"/>
            <a:chOff x="-203041" y="91600"/>
            <a:chExt cx="7146862" cy="2263238"/>
          </a:xfrm>
        </p:grpSpPr>
        <p:sp>
          <p:nvSpPr>
            <p:cNvPr id="15" name="مربع نص 14"/>
            <p:cNvSpPr txBox="1"/>
            <p:nvPr/>
          </p:nvSpPr>
          <p:spPr>
            <a:xfrm>
              <a:off x="-203041" y="2043214"/>
              <a:ext cx="6806381" cy="311624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SA" sz="1200" dirty="0"/>
                <a:t>اسم الطالبة </a:t>
              </a:r>
              <a:r>
                <a:rPr lang="ar-SA" sz="900" dirty="0"/>
                <a:t>.......................................................</a:t>
              </a:r>
              <a:r>
                <a:rPr lang="ar-SA" sz="1200" dirty="0"/>
                <a:t> المدرسة</a:t>
              </a:r>
              <a:r>
                <a:rPr lang="ar-SA" sz="900" dirty="0"/>
                <a:t>.........................................</a:t>
              </a:r>
              <a:r>
                <a:rPr lang="ar-SA" sz="1200" dirty="0"/>
                <a:t> الصف </a:t>
              </a:r>
              <a:r>
                <a:rPr lang="ar-SA" sz="900" dirty="0"/>
                <a:t>........................</a:t>
              </a:r>
            </a:p>
          </p:txBody>
        </p:sp>
        <p:sp>
          <p:nvSpPr>
            <p:cNvPr id="16" name="مربع نص 15"/>
            <p:cNvSpPr txBox="1"/>
            <p:nvPr/>
          </p:nvSpPr>
          <p:spPr>
            <a:xfrm>
              <a:off x="5427525" y="230264"/>
              <a:ext cx="1306539" cy="523547"/>
            </a:xfrm>
            <a:prstGeom prst="roundRect">
              <a:avLst/>
            </a:prstGeom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rtlCol="1">
              <a:spAutoFit/>
            </a:bodyPr>
            <a:lstStyle/>
            <a:p>
              <a:r>
                <a:rPr lang="ar-SA" sz="700" dirty="0"/>
                <a:t>المملكة العربية السعودية</a:t>
              </a:r>
            </a:p>
            <a:p>
              <a:r>
                <a:rPr lang="ar-SA" sz="700" dirty="0"/>
                <a:t>وزارة التعليم </a:t>
              </a:r>
            </a:p>
            <a:p>
              <a:r>
                <a:rPr lang="ar-SA" sz="700" dirty="0"/>
                <a:t>مكتب التربية والتعليم بمحافظة الجبيل</a:t>
              </a:r>
            </a:p>
            <a:p>
              <a:r>
                <a:rPr lang="ar-SA" sz="700" dirty="0"/>
                <a:t>قسم الصفوف الأولية</a:t>
              </a:r>
            </a:p>
          </p:txBody>
        </p:sp>
        <p:pic>
          <p:nvPicPr>
            <p:cNvPr id="17" name="Picture 6" descr="نتيجة بحث الصور عن شعار وزارة المعارف بدون خلفية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91691" y="245429"/>
              <a:ext cx="955441" cy="58968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8" name="مستطيل مستدير الزوايا 17"/>
            <p:cNvSpPr/>
            <p:nvPr/>
          </p:nvSpPr>
          <p:spPr>
            <a:xfrm>
              <a:off x="1384520" y="225827"/>
              <a:ext cx="4164363" cy="433795"/>
            </a:xfrm>
            <a:prstGeom prst="round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1400" b="1" dirty="0">
                  <a:solidFill>
                    <a:schemeClr val="tx1"/>
                  </a:solidFill>
                </a:rPr>
                <a:t>الاختبار الدوري للصف </a:t>
              </a:r>
              <a:r>
                <a:rPr lang="ar-SA" sz="1400" dirty="0">
                  <a:solidFill>
                    <a:schemeClr val="tx1"/>
                  </a:solidFill>
                </a:rPr>
                <a:t>الثاني </a:t>
              </a:r>
              <a:r>
                <a:rPr lang="ar-SA" sz="1400" b="1" dirty="0">
                  <a:solidFill>
                    <a:schemeClr val="tx1"/>
                  </a:solidFill>
                </a:rPr>
                <a:t>مادة الرياضيات  الفترة </a:t>
              </a:r>
              <a:r>
                <a:rPr lang="ar-SA" sz="1400" dirty="0">
                  <a:solidFill>
                    <a:schemeClr val="tx1"/>
                  </a:solidFill>
                </a:rPr>
                <a:t>الأولى</a:t>
              </a:r>
            </a:p>
          </p:txBody>
        </p:sp>
        <p:sp>
          <p:nvSpPr>
            <p:cNvPr id="19" name="مستطيل مستدير الزوايا 18"/>
            <p:cNvSpPr/>
            <p:nvPr/>
          </p:nvSpPr>
          <p:spPr>
            <a:xfrm>
              <a:off x="57075" y="91600"/>
              <a:ext cx="6743850" cy="1974423"/>
            </a:xfrm>
            <a:prstGeom prst="round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pic>
          <p:nvPicPr>
            <p:cNvPr id="20" name="Picture 2" descr="نتيجة بحث الصور عن رياضيات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63073" y="891464"/>
              <a:ext cx="1300672" cy="97333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1" name="Picture 4" descr="نتيجة بحث الصور عن اطارات رياضيات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209830">
              <a:off x="1204543" y="642193"/>
              <a:ext cx="4898705" cy="161654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2" name="مستطيل 21"/>
            <p:cNvSpPr/>
            <p:nvPr/>
          </p:nvSpPr>
          <p:spPr>
            <a:xfrm rot="901254">
              <a:off x="3750251" y="1073768"/>
              <a:ext cx="3193570" cy="484748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ar-SA" sz="3600" b="1" dirty="0">
                  <a:ln w="0"/>
                  <a:gradFill flip="none" rotWithShape="1">
                    <a:gsLst>
                      <a:gs pos="72843">
                        <a:schemeClr val="accent2">
                          <a:lumMod val="75000"/>
                        </a:schemeClr>
                      </a:gs>
                      <a:gs pos="71687">
                        <a:schemeClr val="tx1"/>
                      </a:gs>
                      <a:gs pos="69375">
                        <a:schemeClr val="accent2">
                          <a:lumMod val="20000"/>
                          <a:lumOff val="80000"/>
                        </a:schemeClr>
                      </a:gs>
                      <a:gs pos="47562">
                        <a:srgbClr val="00B0F0"/>
                      </a:gs>
                      <a:gs pos="35000">
                        <a:srgbClr val="FFFF00"/>
                      </a:gs>
                      <a:gs pos="60125">
                        <a:schemeClr val="accent6">
                          <a:lumMod val="60000"/>
                          <a:lumOff val="40000"/>
                        </a:schemeClr>
                      </a:gs>
                      <a:gs pos="0">
                        <a:schemeClr val="accent1">
                          <a:lumMod val="5000"/>
                          <a:lumOff val="95000"/>
                        </a:schemeClr>
                      </a:gs>
                      <a:gs pos="74000">
                        <a:schemeClr val="accent1">
                          <a:lumMod val="45000"/>
                          <a:lumOff val="55000"/>
                        </a:schemeClr>
                      </a:gs>
                      <a:gs pos="83000">
                        <a:schemeClr val="accent1">
                          <a:lumMod val="45000"/>
                          <a:lumOff val="55000"/>
                        </a:schemeClr>
                      </a:gs>
                      <a:gs pos="100000">
                        <a:schemeClr val="accent1">
                          <a:lumMod val="30000"/>
                          <a:lumOff val="70000"/>
                        </a:schemeClr>
                      </a:gs>
                    </a:gsLst>
                    <a:path path="circle">
                      <a:fillToRect t="100000" r="100000"/>
                    </a:path>
                    <a:tileRect l="-100000" b="-100000"/>
                  </a:gra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cs typeface="Bold Italic Art" panose="02010400000000000000" pitchFamily="2" charset="-78"/>
                </a:rPr>
                <a:t>الرياضيات</a:t>
              </a:r>
              <a:endParaRPr lang="ar-SA" sz="3600" b="1" cap="none" spc="0" dirty="0">
                <a:ln w="0"/>
                <a:gradFill flip="none" rotWithShape="1">
                  <a:gsLst>
                    <a:gs pos="72843">
                      <a:schemeClr val="accent2">
                        <a:lumMod val="75000"/>
                      </a:schemeClr>
                    </a:gs>
                    <a:gs pos="71687">
                      <a:schemeClr val="tx1"/>
                    </a:gs>
                    <a:gs pos="69375">
                      <a:schemeClr val="accent2">
                        <a:lumMod val="20000"/>
                        <a:lumOff val="80000"/>
                      </a:schemeClr>
                    </a:gs>
                    <a:gs pos="47562">
                      <a:srgbClr val="00B0F0"/>
                    </a:gs>
                    <a:gs pos="35000">
                      <a:srgbClr val="FFFF00"/>
                    </a:gs>
                    <a:gs pos="60125">
                      <a:schemeClr val="accent6">
                        <a:lumMod val="60000"/>
                        <a:lumOff val="40000"/>
                      </a:schemeClr>
                    </a:gs>
                    <a:gs pos="0">
                      <a:schemeClr val="accent1">
                        <a:lumMod val="5000"/>
                        <a:lumOff val="95000"/>
                      </a:schemeClr>
                    </a:gs>
                    <a:gs pos="74000">
                      <a:schemeClr val="accent1">
                        <a:lumMod val="45000"/>
                        <a:lumOff val="55000"/>
                      </a:schemeClr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path path="circle">
                    <a:fillToRect t="100000" r="100000"/>
                  </a:path>
                  <a:tileRect l="-100000" b="-100000"/>
                </a:gra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Bold Italic Art" panose="02010400000000000000" pitchFamily="2" charset="-78"/>
              </a:endParaRPr>
            </a:p>
          </p:txBody>
        </p:sp>
      </p:grpSp>
      <p:sp>
        <p:nvSpPr>
          <p:cNvPr id="23" name="مستطيل 22"/>
          <p:cNvSpPr/>
          <p:nvPr/>
        </p:nvSpPr>
        <p:spPr>
          <a:xfrm>
            <a:off x="2511632" y="3325091"/>
            <a:ext cx="472044" cy="918359"/>
          </a:xfrm>
          <a:prstGeom prst="rect">
            <a:avLst/>
          </a:prstGeom>
          <a:blipFill>
            <a:blip r:embed="rId6"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4" name="مستطيل 23"/>
          <p:cNvSpPr/>
          <p:nvPr/>
        </p:nvSpPr>
        <p:spPr>
          <a:xfrm>
            <a:off x="3927764" y="4623461"/>
            <a:ext cx="516577" cy="49084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400" u="sng" dirty="0">
                <a:solidFill>
                  <a:schemeClr val="tx1"/>
                </a:solidFill>
              </a:rPr>
              <a:t>1</a:t>
            </a:r>
            <a:r>
              <a:rPr lang="ar-SA" sz="2400" dirty="0">
                <a:solidFill>
                  <a:schemeClr val="tx1"/>
                </a:solidFill>
              </a:rPr>
              <a:t>2</a:t>
            </a:r>
            <a:endParaRPr lang="ar-SA" dirty="0">
              <a:solidFill>
                <a:schemeClr val="tx1"/>
              </a:solidFill>
            </a:endParaRPr>
          </a:p>
        </p:txBody>
      </p:sp>
      <p:sp>
        <p:nvSpPr>
          <p:cNvPr id="25" name="مستطيل 24"/>
          <p:cNvSpPr/>
          <p:nvPr/>
        </p:nvSpPr>
        <p:spPr>
          <a:xfrm>
            <a:off x="3696195" y="5209311"/>
            <a:ext cx="1042060" cy="662379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dirty="0">
                <a:solidFill>
                  <a:schemeClr val="tx1"/>
                </a:solidFill>
              </a:rPr>
              <a:t>1   أو   10</a:t>
            </a:r>
          </a:p>
        </p:txBody>
      </p:sp>
      <p:sp>
        <p:nvSpPr>
          <p:cNvPr id="26" name="مستطيل 25"/>
          <p:cNvSpPr/>
          <p:nvPr/>
        </p:nvSpPr>
        <p:spPr>
          <a:xfrm>
            <a:off x="1806534" y="4541654"/>
            <a:ext cx="516577" cy="49084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400" dirty="0">
                <a:solidFill>
                  <a:schemeClr val="tx1"/>
                </a:solidFill>
              </a:rPr>
              <a:t>7</a:t>
            </a:r>
            <a:r>
              <a:rPr lang="ar-SA" sz="2400" u="sng" dirty="0">
                <a:solidFill>
                  <a:schemeClr val="tx1"/>
                </a:solidFill>
              </a:rPr>
              <a:t>3</a:t>
            </a:r>
            <a:endParaRPr lang="ar-SA" u="sng" dirty="0">
              <a:solidFill>
                <a:schemeClr val="tx1"/>
              </a:solidFill>
            </a:endParaRPr>
          </a:p>
        </p:txBody>
      </p:sp>
      <p:sp>
        <p:nvSpPr>
          <p:cNvPr id="27" name="مستطيل 26"/>
          <p:cNvSpPr/>
          <p:nvPr/>
        </p:nvSpPr>
        <p:spPr>
          <a:xfrm>
            <a:off x="1476994" y="5175004"/>
            <a:ext cx="1042060" cy="662379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dirty="0">
                <a:solidFill>
                  <a:schemeClr val="tx1"/>
                </a:solidFill>
              </a:rPr>
              <a:t>  7     أو   70</a:t>
            </a:r>
          </a:p>
        </p:txBody>
      </p:sp>
      <p:sp>
        <p:nvSpPr>
          <p:cNvPr id="28" name="مستطيل 27"/>
          <p:cNvSpPr/>
          <p:nvPr/>
        </p:nvSpPr>
        <p:spPr>
          <a:xfrm>
            <a:off x="4471060" y="4575959"/>
            <a:ext cx="258288" cy="538348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9" name="مستطيل 28"/>
          <p:cNvSpPr/>
          <p:nvPr/>
        </p:nvSpPr>
        <p:spPr>
          <a:xfrm>
            <a:off x="2349830" y="4509986"/>
            <a:ext cx="258288" cy="538348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0" name="مربع نص 29"/>
          <p:cNvSpPr txBox="1"/>
          <p:nvPr/>
        </p:nvSpPr>
        <p:spPr>
          <a:xfrm>
            <a:off x="320634" y="4528458"/>
            <a:ext cx="703613" cy="30777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400" dirty="0"/>
              <a:t>الدرجة </a:t>
            </a:r>
            <a:endParaRPr lang="ar-SA" dirty="0"/>
          </a:p>
        </p:txBody>
      </p:sp>
      <p:sp>
        <p:nvSpPr>
          <p:cNvPr id="31" name="شكل بيضاوي 30"/>
          <p:cNvSpPr/>
          <p:nvPr/>
        </p:nvSpPr>
        <p:spPr>
          <a:xfrm>
            <a:off x="169223" y="4417621"/>
            <a:ext cx="427512" cy="744187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2" name="مستطيل 31"/>
          <p:cNvSpPr/>
          <p:nvPr/>
        </p:nvSpPr>
        <p:spPr>
          <a:xfrm>
            <a:off x="2547258" y="6365175"/>
            <a:ext cx="570016" cy="1203365"/>
          </a:xfrm>
          <a:prstGeom prst="rect">
            <a:avLst/>
          </a:prstGeom>
          <a:blipFill>
            <a:blip r:embed="rId8"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3" name="مربع نص 32"/>
          <p:cNvSpPr txBox="1"/>
          <p:nvPr/>
        </p:nvSpPr>
        <p:spPr>
          <a:xfrm>
            <a:off x="265711" y="7803409"/>
            <a:ext cx="703613" cy="30777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400" dirty="0"/>
              <a:t>الدرجة </a:t>
            </a:r>
            <a:endParaRPr lang="ar-SA" dirty="0"/>
          </a:p>
        </p:txBody>
      </p:sp>
      <p:sp>
        <p:nvSpPr>
          <p:cNvPr id="34" name="شكل بيضاوي 33"/>
          <p:cNvSpPr/>
          <p:nvPr/>
        </p:nvSpPr>
        <p:spPr>
          <a:xfrm>
            <a:off x="158833" y="7613403"/>
            <a:ext cx="427512" cy="744187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5" name="مستطيل 34"/>
          <p:cNvSpPr/>
          <p:nvPr/>
        </p:nvSpPr>
        <p:spPr>
          <a:xfrm>
            <a:off x="3865418" y="9896102"/>
            <a:ext cx="1113312" cy="1884220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tx1"/>
                </a:solidFill>
              </a:rPr>
              <a:t> خمسة وثلاثون</a:t>
            </a:r>
          </a:p>
          <a:p>
            <a:pPr algn="ctr"/>
            <a:endParaRPr lang="ar-SA" sz="1600" b="1" dirty="0">
              <a:solidFill>
                <a:schemeClr val="tx1"/>
              </a:solidFill>
            </a:endParaRPr>
          </a:p>
          <a:p>
            <a:pPr algn="ctr"/>
            <a:r>
              <a:rPr lang="ar-SA" sz="2400" b="1" dirty="0">
                <a:solidFill>
                  <a:schemeClr val="tx1"/>
                </a:solidFill>
              </a:rPr>
              <a:t>............</a:t>
            </a:r>
            <a:endParaRPr lang="ar-SA" sz="1600" b="1" dirty="0">
              <a:solidFill>
                <a:schemeClr val="tx1"/>
              </a:solidFill>
            </a:endParaRPr>
          </a:p>
          <a:p>
            <a:pPr algn="ctr"/>
            <a:endParaRPr lang="ar-SA" sz="1600" b="1" dirty="0">
              <a:solidFill>
                <a:schemeClr val="tx1"/>
              </a:solidFill>
            </a:endParaRPr>
          </a:p>
        </p:txBody>
      </p:sp>
      <p:sp>
        <p:nvSpPr>
          <p:cNvPr id="36" name="مستطيل 35"/>
          <p:cNvSpPr/>
          <p:nvPr/>
        </p:nvSpPr>
        <p:spPr>
          <a:xfrm>
            <a:off x="2467099" y="9909295"/>
            <a:ext cx="1184564" cy="1884220"/>
          </a:xfrm>
          <a:prstGeom prst="rect">
            <a:avLst/>
          </a:prstGeom>
          <a:blipFill>
            <a:blip r:embed="rId10" cstate="print"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tx1"/>
                </a:solidFill>
              </a:rPr>
              <a:t> </a:t>
            </a:r>
          </a:p>
          <a:p>
            <a:pPr algn="ctr"/>
            <a:r>
              <a:rPr lang="ar-SA" sz="1600" b="1" dirty="0">
                <a:solidFill>
                  <a:schemeClr val="tx1"/>
                </a:solidFill>
              </a:rPr>
              <a:t>70</a:t>
            </a:r>
          </a:p>
          <a:p>
            <a:pPr algn="ctr"/>
            <a:endParaRPr lang="ar-SA" sz="1600" b="1" dirty="0">
              <a:solidFill>
                <a:schemeClr val="tx1"/>
              </a:solidFill>
            </a:endParaRPr>
          </a:p>
          <a:p>
            <a:pPr algn="ctr"/>
            <a:r>
              <a:rPr lang="ar-SA" sz="1600" b="1" dirty="0">
                <a:solidFill>
                  <a:schemeClr val="tx1"/>
                </a:solidFill>
              </a:rPr>
              <a:t>................</a:t>
            </a:r>
          </a:p>
          <a:p>
            <a:pPr algn="ctr"/>
            <a:endParaRPr lang="ar-SA" sz="1600" b="1" dirty="0">
              <a:solidFill>
                <a:schemeClr val="tx1"/>
              </a:solidFill>
            </a:endParaRPr>
          </a:p>
        </p:txBody>
      </p:sp>
      <p:sp>
        <p:nvSpPr>
          <p:cNvPr id="37" name="مربع نص 36"/>
          <p:cNvSpPr txBox="1"/>
          <p:nvPr/>
        </p:nvSpPr>
        <p:spPr>
          <a:xfrm>
            <a:off x="362197" y="10666681"/>
            <a:ext cx="703613" cy="30777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400" dirty="0"/>
              <a:t>الدرجة </a:t>
            </a:r>
            <a:endParaRPr lang="ar-SA" dirty="0"/>
          </a:p>
        </p:txBody>
      </p:sp>
      <p:sp>
        <p:nvSpPr>
          <p:cNvPr id="38" name="شكل بيضاوي 37"/>
          <p:cNvSpPr/>
          <p:nvPr/>
        </p:nvSpPr>
        <p:spPr>
          <a:xfrm>
            <a:off x="237507" y="10524176"/>
            <a:ext cx="427512" cy="744187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ar-SA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ar-SA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ar-SA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258</TotalTime>
  <Words>1113</Words>
  <Application>Microsoft Office PowerPoint</Application>
  <PresentationFormat>On-screen Show (4:3)</PresentationFormat>
  <Paragraphs>359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1" baseType="lpstr">
      <vt:lpstr>AGA Arabesque Desktop</vt:lpstr>
      <vt:lpstr>Arial</vt:lpstr>
      <vt:lpstr>Bold Italic Art</vt:lpstr>
      <vt:lpstr>Calibri</vt:lpstr>
      <vt:lpstr>Times New Roman</vt:lpstr>
      <vt:lpstr>Wingdings</vt:lpstr>
      <vt:lpstr>سمة Office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الشريحة 1</dc:title>
  <dc:creator>SCE 12-09-2015</dc:creator>
  <cp:lastModifiedBy>Reem Alnasser</cp:lastModifiedBy>
  <cp:revision>29</cp:revision>
  <dcterms:created xsi:type="dcterms:W3CDTF">2017-01-15T19:37:06Z</dcterms:created>
  <dcterms:modified xsi:type="dcterms:W3CDTF">2017-01-22T08:50:25Z</dcterms:modified>
</cp:coreProperties>
</file>