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59" r:id="rId2"/>
    <p:sldId id="265" r:id="rId3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50" d="100"/>
          <a:sy n="50" d="100"/>
        </p:scale>
        <p:origin x="2232" y="6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8C2123-083E-43F2-A02B-68F1B2E85448}" type="datetimeFigureOut">
              <a:rPr lang="en-US" smtClean="0"/>
              <a:pPr/>
              <a:t>2/17/2017</a:t>
            </a:fld>
            <a:endParaRPr lang="en-US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0EBDA-10D7-4F73-8EB4-BB8A08B96D1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1545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60EBDA-10D7-4F73-8EB4-BB8A08B96D1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2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pPr/>
              <a:t>21/05/38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227865" y="2415478"/>
            <a:ext cx="6519066" cy="204608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مستطيل 45"/>
          <p:cNvSpPr/>
          <p:nvPr/>
        </p:nvSpPr>
        <p:spPr>
          <a:xfrm>
            <a:off x="227337" y="4585384"/>
            <a:ext cx="6519593" cy="421744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62" name="جدول 6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4826401"/>
              </p:ext>
            </p:extLst>
          </p:nvPr>
        </p:nvGraphicFramePr>
        <p:xfrm>
          <a:off x="227865" y="2414369"/>
          <a:ext cx="3014705" cy="96276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640336"/>
                <a:gridCol w="582706"/>
                <a:gridCol w="636494"/>
                <a:gridCol w="367553"/>
                <a:gridCol w="318982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تعداد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العناصر التي تحدد حالة الطقس خلال اليوم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lang="ar-SA" sz="7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" name="جدول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360144"/>
              </p:ext>
            </p:extLst>
          </p:nvPr>
        </p:nvGraphicFramePr>
        <p:xfrm>
          <a:off x="235457" y="4680820"/>
          <a:ext cx="3014705" cy="108468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/>
                <a:gridCol w="665857"/>
                <a:gridCol w="573742"/>
                <a:gridCol w="591670"/>
                <a:gridCol w="367553"/>
                <a:gridCol w="347249"/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وصف حالة المادة من خلال تتبع مصور لدورة الماء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مجموعة 2"/>
          <p:cNvGrpSpPr/>
          <p:nvPr/>
        </p:nvGrpSpPr>
        <p:grpSpPr>
          <a:xfrm>
            <a:off x="57075" y="79791"/>
            <a:ext cx="6819254" cy="2286024"/>
            <a:chOff x="57075" y="79791"/>
            <a:chExt cx="6819254" cy="2286024"/>
          </a:xfrm>
        </p:grpSpPr>
        <p:sp>
          <p:nvSpPr>
            <p:cNvPr id="29" name="مربع نص 28"/>
            <p:cNvSpPr txBox="1"/>
            <p:nvPr/>
          </p:nvSpPr>
          <p:spPr>
            <a:xfrm>
              <a:off x="5484861" y="147347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pPr algn="ctr"/>
              <a:r>
                <a:rPr lang="ar-SA" sz="700" dirty="0" smtClean="0"/>
                <a:t>المملكة العربية السعودية</a:t>
              </a:r>
            </a:p>
            <a:p>
              <a:pPr algn="ctr"/>
              <a:r>
                <a:rPr lang="ar-SA" sz="700" dirty="0" smtClean="0"/>
                <a:t>وزارة التعليم </a:t>
              </a:r>
            </a:p>
            <a:p>
              <a:pPr algn="ctr"/>
              <a:r>
                <a:rPr lang="ar-SA" sz="700" dirty="0" smtClean="0"/>
                <a:t>مكتب التربية والتعليم بمحافظة الجبيل</a:t>
              </a:r>
            </a:p>
            <a:p>
              <a:pPr algn="ctr"/>
              <a:r>
                <a:rPr lang="ar-SA" sz="700" dirty="0" smtClean="0"/>
                <a:t>قسم الصفوف الأولية</a:t>
              </a:r>
              <a:endParaRPr lang="ar-SA" sz="700" dirty="0"/>
            </a:p>
          </p:txBody>
        </p:sp>
        <p:sp>
          <p:nvSpPr>
            <p:cNvPr id="30" name="مستطيل مستدير الزوايا 29"/>
            <p:cNvSpPr/>
            <p:nvPr/>
          </p:nvSpPr>
          <p:spPr>
            <a:xfrm>
              <a:off x="1031967" y="530427"/>
              <a:ext cx="4869470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600" b="1" dirty="0" smtClean="0">
                  <a:solidFill>
                    <a:schemeClr val="tx1"/>
                  </a:solidFill>
                </a:rPr>
                <a:t>الاختبار الدوري للصف</a:t>
              </a:r>
              <a:r>
                <a:rPr lang="ar-SA" sz="1600" b="1" dirty="0" smtClean="0">
                  <a:solidFill>
                    <a:srgbClr val="FF0000"/>
                  </a:solidFill>
                </a:rPr>
                <a:t> الثالث </a:t>
              </a:r>
              <a:r>
                <a:rPr lang="ar-SA" sz="1600" b="1" dirty="0" smtClean="0">
                  <a:solidFill>
                    <a:schemeClr val="tx1"/>
                  </a:solidFill>
                </a:rPr>
                <a:t>مادة العلوم /  الفترة </a:t>
              </a:r>
              <a:r>
                <a:rPr lang="ar-SA" sz="1600" b="1" dirty="0" smtClean="0">
                  <a:solidFill>
                    <a:srgbClr val="FF0000"/>
                  </a:solidFill>
                </a:rPr>
                <a:t>الثالثة</a:t>
              </a:r>
              <a:endParaRPr lang="ar-SA" sz="1600" b="1" dirty="0">
                <a:solidFill>
                  <a:srgbClr val="FF0000"/>
                </a:solidFill>
              </a:endParaRPr>
            </a:p>
          </p:txBody>
        </p:sp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 smtClean="0"/>
                <a:t>اسم الطالبة </a:t>
              </a:r>
              <a:r>
                <a:rPr lang="ar-SA" sz="900" dirty="0" smtClean="0"/>
                <a:t>.......................................................</a:t>
              </a:r>
              <a:r>
                <a:rPr lang="ar-SA" sz="1200" dirty="0" smtClean="0"/>
                <a:t> المدرسة</a:t>
              </a:r>
              <a:r>
                <a:rPr lang="ar-SA" sz="900" dirty="0" smtClean="0"/>
                <a:t>.........................................</a:t>
              </a:r>
              <a:r>
                <a:rPr lang="ar-SA" sz="1200" dirty="0" smtClean="0"/>
                <a:t> الصف </a:t>
              </a:r>
              <a:r>
                <a:rPr lang="ar-SA" sz="900" dirty="0" smtClean="0"/>
                <a:t>........................</a:t>
              </a:r>
              <a:endParaRPr lang="ar-SA" sz="900" dirty="0"/>
            </a:p>
          </p:txBody>
        </p:sp>
        <p:pic>
          <p:nvPicPr>
            <p:cNvPr id="53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9342" y="79791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5" name="مستطيل مستدير الزوايا 54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pic>
          <p:nvPicPr>
            <p:cNvPr id="1032" name="Picture 8" descr="نتيجة بحث الصور عن خلفيات متحركة لمادة العلوم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4741"/>
            <a:stretch/>
          </p:blipFill>
          <p:spPr bwMode="auto">
            <a:xfrm>
              <a:off x="1031967" y="1025317"/>
              <a:ext cx="5432333" cy="9249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6" name="Picture 2" descr="نتيجة بحث الصور عن علوم كرتون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5295" y="862993"/>
              <a:ext cx="899488" cy="11138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مستطيل 1"/>
            <p:cNvSpPr/>
            <p:nvPr/>
          </p:nvSpPr>
          <p:spPr>
            <a:xfrm>
              <a:off x="4110979" y="697057"/>
              <a:ext cx="2765350" cy="132343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ar-SA" sz="8000" b="1" dirty="0" smtClean="0">
                  <a:ln w="0"/>
                  <a:gradFill flip="none" rotWithShape="1">
                    <a:gsLst>
                      <a:gs pos="69375">
                        <a:schemeClr val="accent2">
                          <a:lumMod val="20000"/>
                          <a:lumOff val="80000"/>
                        </a:schemeClr>
                      </a:gs>
                      <a:gs pos="64750">
                        <a:srgbClr val="FFFF00"/>
                      </a:gs>
                      <a:gs pos="55500">
                        <a:schemeClr val="accent6">
                          <a:lumMod val="40000"/>
                          <a:lumOff val="60000"/>
                        </a:schemeClr>
                      </a:gs>
                      <a:gs pos="37000">
                        <a:schemeClr val="accent2">
                          <a:lumMod val="20000"/>
                          <a:lumOff val="80000"/>
                        </a:schemeClr>
                      </a:gs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2700000" scaled="1"/>
                    <a:tileRect/>
                  </a:gra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العلوم</a:t>
              </a:r>
              <a:endParaRPr lang="ar-SA" sz="8000" b="1" cap="none" spc="0" dirty="0">
                <a:ln w="0"/>
                <a:gradFill flip="none" rotWithShape="1">
                  <a:gsLst>
                    <a:gs pos="69375">
                      <a:schemeClr val="accent2">
                        <a:lumMod val="20000"/>
                        <a:lumOff val="80000"/>
                      </a:schemeClr>
                    </a:gs>
                    <a:gs pos="64750">
                      <a:srgbClr val="FFFF00"/>
                    </a:gs>
                    <a:gs pos="55500">
                      <a:schemeClr val="accent6">
                        <a:lumMod val="40000"/>
                        <a:lumOff val="60000"/>
                      </a:schemeClr>
                    </a:gs>
                    <a:gs pos="37000">
                      <a:schemeClr val="accent2">
                        <a:lumMod val="20000"/>
                        <a:lumOff val="80000"/>
                      </a:schemeClr>
                    </a:gs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4" name="AutoShape 2" descr="نتيجة بحث الصور عن سلسلة غذائية الصف الثاني الابتدائ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6" name="مستطيل 5"/>
          <p:cNvSpPr/>
          <p:nvPr/>
        </p:nvSpPr>
        <p:spPr>
          <a:xfrm>
            <a:off x="3332695" y="2539301"/>
            <a:ext cx="27142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00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عددي العناصر التي تحدد حالة </a:t>
            </a:r>
          </a:p>
          <a:p>
            <a:pPr algn="ctr"/>
            <a:r>
              <a:rPr lang="ar-SA" sz="2000" b="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الطقس خلال اليوم؟</a:t>
            </a:r>
            <a:endParaRPr lang="ar-SA" sz="2000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4240306" y="3296850"/>
            <a:ext cx="156373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1-...............</a:t>
            </a:r>
          </a:p>
          <a:p>
            <a:pPr algn="ctr"/>
            <a:r>
              <a:rPr lang="ar-SA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2-..............</a:t>
            </a:r>
          </a:p>
          <a:p>
            <a:pPr algn="ctr"/>
            <a:r>
              <a:rPr lang="ar-SA" sz="16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3-..............</a:t>
            </a:r>
            <a:endParaRPr lang="ar-SA" sz="1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297429" y="4927753"/>
            <a:ext cx="336983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000" b="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صفي حالة الماء من خلال الرسم التالي:</a:t>
            </a:r>
            <a:endParaRPr lang="ar-SA" sz="2000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9" name="صورة 0" descr="06_دورة المياه.bmp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783" y="5866639"/>
            <a:ext cx="5341099" cy="2685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مخطط انسيابي: معالجة متعاقبة 9"/>
          <p:cNvSpPr/>
          <p:nvPr/>
        </p:nvSpPr>
        <p:spPr>
          <a:xfrm>
            <a:off x="4876799" y="7745505"/>
            <a:ext cx="735106" cy="358589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مخطط انسيابي: معالجة متعاقبة 30"/>
          <p:cNvSpPr/>
          <p:nvPr/>
        </p:nvSpPr>
        <p:spPr>
          <a:xfrm>
            <a:off x="4401670" y="6637679"/>
            <a:ext cx="735106" cy="358589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مخطط انسيابي: معالجة متعاقبة 31"/>
          <p:cNvSpPr/>
          <p:nvPr/>
        </p:nvSpPr>
        <p:spPr>
          <a:xfrm>
            <a:off x="2978090" y="6797112"/>
            <a:ext cx="735106" cy="358589"/>
          </a:xfrm>
          <a:prstGeom prst="flowChartAlternate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مربع نص 24"/>
          <p:cNvSpPr txBox="1"/>
          <p:nvPr/>
        </p:nvSpPr>
        <p:spPr>
          <a:xfrm>
            <a:off x="5698713" y="4622831"/>
            <a:ext cx="10133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الثاني 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5704530" y="2457013"/>
            <a:ext cx="1006887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الأول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2095500" y="160338"/>
            <a:ext cx="2306170" cy="37008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رقم النموذج </a:t>
            </a:r>
            <a:r>
              <a:rPr lang="ar-SA" dirty="0" smtClean="0">
                <a:solidFill>
                  <a:srgbClr val="FF0000"/>
                </a:solidFill>
              </a:rPr>
              <a:t>10</a:t>
            </a:r>
            <a:endParaRPr lang="ar-S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98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06188" y="152400"/>
            <a:ext cx="6463553" cy="2286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/>
          <p:cNvSpPr txBox="1"/>
          <p:nvPr/>
        </p:nvSpPr>
        <p:spPr>
          <a:xfrm>
            <a:off x="5123823" y="322514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الثالث 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112332" y="7449669"/>
            <a:ext cx="6322153" cy="2539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 smtClean="0"/>
              <a:t>تمنياتي لك بالتوفيق                                                                                                         معلمة المادة :</a:t>
            </a:r>
            <a:endParaRPr lang="ar-SA" sz="1050" b="1" dirty="0"/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881970"/>
              </p:ext>
            </p:extLst>
          </p:nvPr>
        </p:nvGraphicFramePr>
        <p:xfrm>
          <a:off x="206188" y="152400"/>
          <a:ext cx="3036863" cy="108468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0792"/>
                <a:gridCol w="656691"/>
                <a:gridCol w="555811"/>
                <a:gridCol w="591671"/>
                <a:gridCol w="385482"/>
                <a:gridCol w="356416"/>
              </a:tblGrid>
              <a:tr h="122686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استنتاج خواص حالات المادة الثلاث من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حيث الشكل والحجم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مستطيل 5"/>
          <p:cNvSpPr/>
          <p:nvPr/>
        </p:nvSpPr>
        <p:spPr>
          <a:xfrm>
            <a:off x="3024040" y="152400"/>
            <a:ext cx="279973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000" b="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صلي بين المادة وخاصيتها</a:t>
            </a:r>
            <a:r>
              <a:rPr lang="ar-SA" sz="2800" b="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endParaRPr lang="ar-SA" sz="2800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1325009" y="1323624"/>
            <a:ext cx="52100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1- المادة السائلة                      لها شكل ثابت وحجم ثابت</a:t>
            </a:r>
          </a:p>
          <a:p>
            <a:pPr algn="ctr"/>
            <a:r>
              <a:rPr lang="ar-SA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2-المادة الغازية                     لها حجم ثابت وشكل غير ثابت</a:t>
            </a:r>
          </a:p>
          <a:p>
            <a:pPr algn="ctr"/>
            <a:r>
              <a:rPr lang="ar-SA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3-المادة الجامدة                      لها حجم وشكل غير ثابتين </a:t>
            </a:r>
            <a:endParaRPr lang="ar-SA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206187" y="2635657"/>
            <a:ext cx="6463553" cy="178394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9" name="مربع نص 8"/>
          <p:cNvSpPr txBox="1"/>
          <p:nvPr/>
        </p:nvSpPr>
        <p:spPr>
          <a:xfrm>
            <a:off x="5123823" y="2698406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الرابع 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3484614" y="2732682"/>
            <a:ext cx="214193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2000" b="0" cap="none" spc="0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اكملي الفراغ بما يناسب:</a:t>
            </a:r>
            <a:endParaRPr lang="ar-SA" sz="2000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12" name="جدول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955485"/>
              </p:ext>
            </p:extLst>
          </p:nvPr>
        </p:nvGraphicFramePr>
        <p:xfrm>
          <a:off x="206187" y="2635657"/>
          <a:ext cx="3036863" cy="96276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0792"/>
                <a:gridCol w="656691"/>
                <a:gridCol w="555811"/>
                <a:gridCol w="591671"/>
                <a:gridCol w="385482"/>
                <a:gridCol w="356416"/>
              </a:tblGrid>
              <a:tr h="122686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معرفة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مفهوم المناخ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28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مستطيل 12"/>
          <p:cNvSpPr/>
          <p:nvPr/>
        </p:nvSpPr>
        <p:spPr>
          <a:xfrm>
            <a:off x="529919" y="3657892"/>
            <a:ext cx="6094246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المناخ : هو حالة ..............في مكان معين على مدى فترات زمنية ............</a:t>
            </a:r>
            <a:endParaRPr lang="ar-SA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4" name="مستطيل 13"/>
          <p:cNvSpPr/>
          <p:nvPr/>
        </p:nvSpPr>
        <p:spPr>
          <a:xfrm>
            <a:off x="157153" y="4570650"/>
            <a:ext cx="6463553" cy="190823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aphicFrame>
        <p:nvGraphicFramePr>
          <p:cNvPr id="15" name="جدول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476394"/>
              </p:ext>
            </p:extLst>
          </p:nvPr>
        </p:nvGraphicFramePr>
        <p:xfrm>
          <a:off x="157154" y="4522726"/>
          <a:ext cx="3036863" cy="962764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0792"/>
                <a:gridCol w="656691"/>
                <a:gridCol w="555811"/>
                <a:gridCol w="591671"/>
                <a:gridCol w="385482"/>
                <a:gridCol w="356416"/>
              </a:tblGrid>
              <a:tr h="122686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المعيار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قياس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بعض صفات المادة كالطول والحجم والكتلة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رقمه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غير متقن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ملاحظة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 smtClean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مربع نص 15"/>
          <p:cNvSpPr txBox="1"/>
          <p:nvPr/>
        </p:nvSpPr>
        <p:spPr>
          <a:xfrm>
            <a:off x="5522259" y="4560342"/>
            <a:ext cx="1098447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 smtClean="0">
                <a:solidFill>
                  <a:schemeClr val="tx1"/>
                </a:solidFill>
              </a:rPr>
              <a:t>السؤال الخامس </a:t>
            </a:r>
            <a:r>
              <a:rPr lang="ar-SA" sz="1200" b="1" dirty="0" smtClean="0"/>
              <a:t>: </a:t>
            </a:r>
            <a:endParaRPr lang="ar-SA" sz="1200" b="1" dirty="0" smtClean="0">
              <a:solidFill>
                <a:schemeClr val="tx1"/>
              </a:solidFill>
            </a:endParaRPr>
          </a:p>
        </p:txBody>
      </p:sp>
      <p:sp>
        <p:nvSpPr>
          <p:cNvPr id="17" name="مستطيل 16"/>
          <p:cNvSpPr/>
          <p:nvPr/>
        </p:nvSpPr>
        <p:spPr>
          <a:xfrm>
            <a:off x="2860650" y="4552324"/>
            <a:ext cx="312650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اختاري الإجابة الصحيحة من </a:t>
            </a:r>
          </a:p>
          <a:p>
            <a:pPr algn="ctr"/>
            <a:r>
              <a:rPr lang="ar-SA" dirty="0" smtClean="0">
                <a:ln w="0"/>
                <a:solidFill>
                  <a:srgbClr val="C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بين الأقواس:</a:t>
            </a:r>
            <a:endParaRPr lang="ar-SA" b="0" cap="none" spc="0" dirty="0">
              <a:ln w="0"/>
              <a:solidFill>
                <a:srgbClr val="C0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3098314" y="5515603"/>
            <a:ext cx="333617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وحدة قياس الطول    ( اللتر  - السم)</a:t>
            </a:r>
          </a:p>
          <a:p>
            <a:pPr algn="ctr"/>
            <a:r>
              <a:rPr lang="ar-SA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وحدة قياس الحجم      (الكيلوجرام – المتر)</a:t>
            </a:r>
            <a:endParaRPr lang="ar-SA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250965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890</TotalTime>
  <Words>325</Words>
  <Application>Microsoft Office PowerPoint</Application>
  <PresentationFormat>عرض على الشاشة (3:4)‏</PresentationFormat>
  <Paragraphs>96</Paragraphs>
  <Slides>2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win</cp:lastModifiedBy>
  <cp:revision>82</cp:revision>
  <dcterms:created xsi:type="dcterms:W3CDTF">2016-10-19T21:09:54Z</dcterms:created>
  <dcterms:modified xsi:type="dcterms:W3CDTF">2017-02-17T10:20:25Z</dcterms:modified>
</cp:coreProperties>
</file>