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9" r:id="rId2"/>
    <p:sldId id="256" r:id="rId3"/>
    <p:sldId id="264" r:id="rId4"/>
    <p:sldId id="266" r:id="rId5"/>
    <p:sldId id="265" r:id="rId6"/>
    <p:sldId id="267" r:id="rId7"/>
    <p:sldId id="268" r:id="rId8"/>
    <p:sldId id="269" r:id="rId9"/>
    <p:sldId id="270" r:id="rId1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661" autoAdjust="0"/>
    <p:restoredTop sz="79661" autoAdjust="0"/>
  </p:normalViewPr>
  <p:slideViewPr>
    <p:cSldViewPr>
      <p:cViewPr varScale="1">
        <p:scale>
          <a:sx n="73" d="100"/>
          <a:sy n="73" d="100"/>
        </p:scale>
        <p:origin x="-129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71B61D-F197-457E-AA27-5D2AFE58BEA9}" type="doc">
      <dgm:prSet loTypeId="urn:microsoft.com/office/officeart/2005/8/layout/cycle7" loCatId="cycle" qsTypeId="urn:microsoft.com/office/officeart/2005/8/quickstyle/simple1" qsCatId="simple" csTypeId="urn:microsoft.com/office/officeart/2005/8/colors/colorful2" csCatId="colorful" phldr="1"/>
      <dgm:spPr/>
      <dgm:t>
        <a:bodyPr/>
        <a:lstStyle/>
        <a:p>
          <a:pPr rtl="1"/>
          <a:endParaRPr lang="ar-SA"/>
        </a:p>
      </dgm:t>
    </dgm:pt>
    <dgm:pt modelId="{7323758B-CFCD-4A7B-883C-85DC3FC18AC3}">
      <dgm:prSet phldrT="[نص]" custT="1"/>
      <dgm:spPr/>
      <dgm:t>
        <a:bodyPr/>
        <a:lstStyle/>
        <a:p>
          <a:pPr rtl="1"/>
          <a:r>
            <a:rPr lang="ar-SA" sz="3200" dirty="0" smtClean="0">
              <a:solidFill>
                <a:schemeClr val="tx1"/>
              </a:solidFill>
            </a:rPr>
            <a:t>الافتتاحية </a:t>
          </a:r>
          <a:endParaRPr lang="ar-SA" sz="3200" dirty="0">
            <a:solidFill>
              <a:schemeClr val="tx1"/>
            </a:solidFill>
          </a:endParaRPr>
        </a:p>
      </dgm:t>
    </dgm:pt>
    <dgm:pt modelId="{EE29448C-3528-4C0B-A877-E37DA1603CAE}" type="parTrans" cxnId="{3747F46B-B5F1-443C-A246-AA0E1B1F08E0}">
      <dgm:prSet/>
      <dgm:spPr/>
      <dgm:t>
        <a:bodyPr/>
        <a:lstStyle/>
        <a:p>
          <a:pPr rtl="1"/>
          <a:endParaRPr lang="ar-SA"/>
        </a:p>
      </dgm:t>
    </dgm:pt>
    <dgm:pt modelId="{718D87F2-EEC6-41EA-8ABF-A3F3A44E73D2}" type="sibTrans" cxnId="{3747F46B-B5F1-443C-A246-AA0E1B1F08E0}">
      <dgm:prSet/>
      <dgm:spPr/>
      <dgm:t>
        <a:bodyPr/>
        <a:lstStyle/>
        <a:p>
          <a:pPr rtl="1"/>
          <a:endParaRPr lang="ar-SA"/>
        </a:p>
      </dgm:t>
    </dgm:pt>
    <dgm:pt modelId="{6EF5136B-2046-4C59-8915-DC977CE66448}">
      <dgm:prSet phldrT="[نص]" custT="1"/>
      <dgm:spPr/>
      <dgm:t>
        <a:bodyPr/>
        <a:lstStyle/>
        <a:p>
          <a:pPr rtl="1"/>
          <a:r>
            <a:rPr lang="ar-SA" sz="1800" dirty="0" smtClean="0">
              <a:solidFill>
                <a:schemeClr val="tx1"/>
              </a:solidFill>
            </a:rPr>
            <a:t>تقسيم الفصل إلى مجموعات </a:t>
          </a:r>
          <a:endParaRPr lang="ar-SA" sz="1800" dirty="0">
            <a:solidFill>
              <a:schemeClr val="tx1"/>
            </a:solidFill>
          </a:endParaRPr>
        </a:p>
      </dgm:t>
    </dgm:pt>
    <dgm:pt modelId="{533A21D6-BB49-410B-A4D9-1F3202CE9B8C}" type="parTrans" cxnId="{0E5039E5-405A-4677-945B-7830F4B9A2BE}">
      <dgm:prSet/>
      <dgm:spPr/>
      <dgm:t>
        <a:bodyPr/>
        <a:lstStyle/>
        <a:p>
          <a:pPr rtl="1"/>
          <a:endParaRPr lang="ar-SA"/>
        </a:p>
      </dgm:t>
    </dgm:pt>
    <dgm:pt modelId="{B6064D4F-DEBB-4CB5-A87B-35F8B15CA9B1}" type="sibTrans" cxnId="{0E5039E5-405A-4677-945B-7830F4B9A2BE}">
      <dgm:prSet/>
      <dgm:spPr/>
      <dgm:t>
        <a:bodyPr/>
        <a:lstStyle/>
        <a:p>
          <a:pPr rtl="1"/>
          <a:endParaRPr lang="ar-SA"/>
        </a:p>
      </dgm:t>
    </dgm:pt>
    <dgm:pt modelId="{398707A2-9A59-44E8-8F34-644F82521FFA}">
      <dgm:prSet phldrT="[نص]" custT="1"/>
      <dgm:spPr/>
      <dgm:t>
        <a:bodyPr/>
        <a:lstStyle/>
        <a:p>
          <a:pPr rtl="1"/>
          <a:r>
            <a:rPr lang="ar-SA" sz="1800" dirty="0" smtClean="0">
              <a:solidFill>
                <a:schemeClr val="tx1"/>
              </a:solidFill>
            </a:rPr>
            <a:t>توضيح القوانين الصفية وآداب المتعلم للتلميذات </a:t>
          </a:r>
          <a:endParaRPr lang="ar-SA" sz="1800" dirty="0">
            <a:solidFill>
              <a:schemeClr val="tx1"/>
            </a:solidFill>
          </a:endParaRPr>
        </a:p>
      </dgm:t>
    </dgm:pt>
    <dgm:pt modelId="{4BABE17D-BFB0-4807-AAFD-3F78A1367CDD}" type="parTrans" cxnId="{767C5B2D-DC16-43E8-8720-3BB12ACE8E0F}">
      <dgm:prSet/>
      <dgm:spPr/>
      <dgm:t>
        <a:bodyPr/>
        <a:lstStyle/>
        <a:p>
          <a:pPr rtl="1"/>
          <a:endParaRPr lang="ar-SA"/>
        </a:p>
      </dgm:t>
    </dgm:pt>
    <dgm:pt modelId="{B9027C58-48CF-45B3-91C9-FCB3950915F6}" type="sibTrans" cxnId="{767C5B2D-DC16-43E8-8720-3BB12ACE8E0F}">
      <dgm:prSet/>
      <dgm:spPr/>
      <dgm:t>
        <a:bodyPr/>
        <a:lstStyle/>
        <a:p>
          <a:pPr rtl="1"/>
          <a:endParaRPr lang="ar-SA"/>
        </a:p>
      </dgm:t>
    </dgm:pt>
    <dgm:pt modelId="{630F97F3-5069-48C4-B27C-959977217D3B}">
      <dgm:prSet custT="1"/>
      <dgm:spPr/>
      <dgm:t>
        <a:bodyPr/>
        <a:lstStyle/>
        <a:p>
          <a:pPr rtl="1"/>
          <a:r>
            <a:rPr lang="ar-SA" sz="1800" dirty="0" smtClean="0">
              <a:solidFill>
                <a:schemeClr val="tx1"/>
              </a:solidFill>
            </a:rPr>
            <a:t>شرح أهداف كتاب التهيئة والاستعداد والفائدة منه </a:t>
          </a:r>
          <a:endParaRPr lang="ar-SA" sz="1800" dirty="0">
            <a:solidFill>
              <a:schemeClr val="tx1"/>
            </a:solidFill>
          </a:endParaRPr>
        </a:p>
      </dgm:t>
    </dgm:pt>
    <dgm:pt modelId="{36C2CA33-4BAD-425A-94B7-3E12ED48736B}" type="parTrans" cxnId="{D2BF8ED8-D65C-4866-AF51-C310A2115D9A}">
      <dgm:prSet/>
      <dgm:spPr/>
      <dgm:t>
        <a:bodyPr/>
        <a:lstStyle/>
        <a:p>
          <a:pPr rtl="1"/>
          <a:endParaRPr lang="ar-SA"/>
        </a:p>
      </dgm:t>
    </dgm:pt>
    <dgm:pt modelId="{57D1F84A-D356-406C-8E98-E0F1A08EF3C9}" type="sibTrans" cxnId="{D2BF8ED8-D65C-4866-AF51-C310A2115D9A}">
      <dgm:prSet/>
      <dgm:spPr/>
      <dgm:t>
        <a:bodyPr/>
        <a:lstStyle/>
        <a:p>
          <a:pPr rtl="1"/>
          <a:endParaRPr lang="ar-SA"/>
        </a:p>
      </dgm:t>
    </dgm:pt>
    <dgm:pt modelId="{1DFA5E2F-5334-45C1-A44A-FC7437D1AC0F}">
      <dgm:prSet custT="1"/>
      <dgm:spPr/>
      <dgm:t>
        <a:bodyPr/>
        <a:lstStyle/>
        <a:p>
          <a:pPr rtl="1"/>
          <a:r>
            <a:rPr lang="ar-SA" sz="1800" dirty="0" smtClean="0">
              <a:solidFill>
                <a:schemeClr val="tx1"/>
              </a:solidFill>
            </a:rPr>
            <a:t>شرح آلية تنفيذ كتاب التهيئة والاستعداد  </a:t>
          </a:r>
        </a:p>
        <a:p>
          <a:pPr rtl="1"/>
          <a:r>
            <a:rPr lang="ar-SA" sz="1800" dirty="0" smtClean="0">
              <a:solidFill>
                <a:schemeClr val="tx1"/>
              </a:solidFill>
            </a:rPr>
            <a:t>وأوراق العمل </a:t>
          </a:r>
          <a:endParaRPr lang="ar-SA" sz="1800" dirty="0">
            <a:solidFill>
              <a:schemeClr val="tx1"/>
            </a:solidFill>
          </a:endParaRPr>
        </a:p>
      </dgm:t>
    </dgm:pt>
    <dgm:pt modelId="{D7AF8B75-6201-4C85-85BA-BF2495A31412}" type="parTrans" cxnId="{92729249-AB11-4BCB-9A79-1880149500C5}">
      <dgm:prSet/>
      <dgm:spPr/>
      <dgm:t>
        <a:bodyPr/>
        <a:lstStyle/>
        <a:p>
          <a:pPr rtl="1"/>
          <a:endParaRPr lang="ar-SA"/>
        </a:p>
      </dgm:t>
    </dgm:pt>
    <dgm:pt modelId="{6F56D813-99C5-44C8-B166-62FFC7D5B13D}" type="sibTrans" cxnId="{92729249-AB11-4BCB-9A79-1880149500C5}">
      <dgm:prSet/>
      <dgm:spPr/>
      <dgm:t>
        <a:bodyPr/>
        <a:lstStyle/>
        <a:p>
          <a:pPr rtl="1"/>
          <a:endParaRPr lang="ar-SA"/>
        </a:p>
      </dgm:t>
    </dgm:pt>
    <dgm:pt modelId="{84D13A19-B911-48C0-9929-9443D47D1455}" type="pres">
      <dgm:prSet presAssocID="{F171B61D-F197-457E-AA27-5D2AFE58BEA9}" presName="Name0" presStyleCnt="0">
        <dgm:presLayoutVars>
          <dgm:dir/>
          <dgm:resizeHandles val="exact"/>
        </dgm:presLayoutVars>
      </dgm:prSet>
      <dgm:spPr/>
      <dgm:t>
        <a:bodyPr/>
        <a:lstStyle/>
        <a:p>
          <a:pPr rtl="1"/>
          <a:endParaRPr lang="ar-SA"/>
        </a:p>
      </dgm:t>
    </dgm:pt>
    <dgm:pt modelId="{CCC92B47-F361-45E7-B664-70C7F1555D99}" type="pres">
      <dgm:prSet presAssocID="{7323758B-CFCD-4A7B-883C-85DC3FC18AC3}" presName="node" presStyleLbl="node1" presStyleIdx="0" presStyleCnt="5">
        <dgm:presLayoutVars>
          <dgm:bulletEnabled val="1"/>
        </dgm:presLayoutVars>
      </dgm:prSet>
      <dgm:spPr/>
      <dgm:t>
        <a:bodyPr/>
        <a:lstStyle/>
        <a:p>
          <a:pPr rtl="1"/>
          <a:endParaRPr lang="ar-SA"/>
        </a:p>
      </dgm:t>
    </dgm:pt>
    <dgm:pt modelId="{5BB02096-BFF8-46C4-8B25-740060193DDD}" type="pres">
      <dgm:prSet presAssocID="{718D87F2-EEC6-41EA-8ABF-A3F3A44E73D2}" presName="sibTrans" presStyleLbl="sibTrans2D1" presStyleIdx="0" presStyleCnt="5"/>
      <dgm:spPr/>
      <dgm:t>
        <a:bodyPr/>
        <a:lstStyle/>
        <a:p>
          <a:pPr rtl="1"/>
          <a:endParaRPr lang="ar-SA"/>
        </a:p>
      </dgm:t>
    </dgm:pt>
    <dgm:pt modelId="{C8F9FF6B-A357-438B-9FBA-10CC727ABE82}" type="pres">
      <dgm:prSet presAssocID="{718D87F2-EEC6-41EA-8ABF-A3F3A44E73D2}" presName="connectorText" presStyleLbl="sibTrans2D1" presStyleIdx="0" presStyleCnt="5"/>
      <dgm:spPr/>
      <dgm:t>
        <a:bodyPr/>
        <a:lstStyle/>
        <a:p>
          <a:pPr rtl="1"/>
          <a:endParaRPr lang="ar-SA"/>
        </a:p>
      </dgm:t>
    </dgm:pt>
    <dgm:pt modelId="{66432FE7-441F-4602-A9BE-36A443CFACF8}" type="pres">
      <dgm:prSet presAssocID="{6EF5136B-2046-4C59-8915-DC977CE66448}" presName="node" presStyleLbl="node1" presStyleIdx="1" presStyleCnt="5">
        <dgm:presLayoutVars>
          <dgm:bulletEnabled val="1"/>
        </dgm:presLayoutVars>
      </dgm:prSet>
      <dgm:spPr/>
      <dgm:t>
        <a:bodyPr/>
        <a:lstStyle/>
        <a:p>
          <a:pPr rtl="1"/>
          <a:endParaRPr lang="ar-SA"/>
        </a:p>
      </dgm:t>
    </dgm:pt>
    <dgm:pt modelId="{CB312BDF-76EC-4C07-9617-593341F88A07}" type="pres">
      <dgm:prSet presAssocID="{B6064D4F-DEBB-4CB5-A87B-35F8B15CA9B1}" presName="sibTrans" presStyleLbl="sibTrans2D1" presStyleIdx="1" presStyleCnt="5"/>
      <dgm:spPr/>
      <dgm:t>
        <a:bodyPr/>
        <a:lstStyle/>
        <a:p>
          <a:pPr rtl="1"/>
          <a:endParaRPr lang="ar-SA"/>
        </a:p>
      </dgm:t>
    </dgm:pt>
    <dgm:pt modelId="{C9AC5F52-7DA0-468A-9032-27DBA37D23EF}" type="pres">
      <dgm:prSet presAssocID="{B6064D4F-DEBB-4CB5-A87B-35F8B15CA9B1}" presName="connectorText" presStyleLbl="sibTrans2D1" presStyleIdx="1" presStyleCnt="5"/>
      <dgm:spPr/>
      <dgm:t>
        <a:bodyPr/>
        <a:lstStyle/>
        <a:p>
          <a:pPr rtl="1"/>
          <a:endParaRPr lang="ar-SA"/>
        </a:p>
      </dgm:t>
    </dgm:pt>
    <dgm:pt modelId="{CEEE2015-C77D-48AD-AA2B-4CFDCEDF715C}" type="pres">
      <dgm:prSet presAssocID="{630F97F3-5069-48C4-B27C-959977217D3B}" presName="node" presStyleLbl="node1" presStyleIdx="2" presStyleCnt="5" custScaleX="107380" custScaleY="121687">
        <dgm:presLayoutVars>
          <dgm:bulletEnabled val="1"/>
        </dgm:presLayoutVars>
      </dgm:prSet>
      <dgm:spPr/>
      <dgm:t>
        <a:bodyPr/>
        <a:lstStyle/>
        <a:p>
          <a:pPr rtl="1"/>
          <a:endParaRPr lang="ar-SA"/>
        </a:p>
      </dgm:t>
    </dgm:pt>
    <dgm:pt modelId="{1FB1D38D-1189-4498-BED6-894DBA06FDD6}" type="pres">
      <dgm:prSet presAssocID="{57D1F84A-D356-406C-8E98-E0F1A08EF3C9}" presName="sibTrans" presStyleLbl="sibTrans2D1" presStyleIdx="2" presStyleCnt="5"/>
      <dgm:spPr/>
      <dgm:t>
        <a:bodyPr/>
        <a:lstStyle/>
        <a:p>
          <a:pPr rtl="1"/>
          <a:endParaRPr lang="ar-SA"/>
        </a:p>
      </dgm:t>
    </dgm:pt>
    <dgm:pt modelId="{F026AF5B-4EA3-4F0F-8647-6FF4CFEF0E4C}" type="pres">
      <dgm:prSet presAssocID="{57D1F84A-D356-406C-8E98-E0F1A08EF3C9}" presName="connectorText" presStyleLbl="sibTrans2D1" presStyleIdx="2" presStyleCnt="5"/>
      <dgm:spPr/>
      <dgm:t>
        <a:bodyPr/>
        <a:lstStyle/>
        <a:p>
          <a:pPr rtl="1"/>
          <a:endParaRPr lang="ar-SA"/>
        </a:p>
      </dgm:t>
    </dgm:pt>
    <dgm:pt modelId="{5D4C8AEB-B1FD-48BC-9620-6B59D86B217C}" type="pres">
      <dgm:prSet presAssocID="{1DFA5E2F-5334-45C1-A44A-FC7437D1AC0F}" presName="node" presStyleLbl="node1" presStyleIdx="3" presStyleCnt="5" custScaleX="130978" custScaleY="117075">
        <dgm:presLayoutVars>
          <dgm:bulletEnabled val="1"/>
        </dgm:presLayoutVars>
      </dgm:prSet>
      <dgm:spPr/>
      <dgm:t>
        <a:bodyPr/>
        <a:lstStyle/>
        <a:p>
          <a:pPr rtl="1"/>
          <a:endParaRPr lang="ar-SA"/>
        </a:p>
      </dgm:t>
    </dgm:pt>
    <dgm:pt modelId="{5EF50704-DEE7-448C-A214-6EA06C77BB70}" type="pres">
      <dgm:prSet presAssocID="{6F56D813-99C5-44C8-B166-62FFC7D5B13D}" presName="sibTrans" presStyleLbl="sibTrans2D1" presStyleIdx="3" presStyleCnt="5"/>
      <dgm:spPr/>
      <dgm:t>
        <a:bodyPr/>
        <a:lstStyle/>
        <a:p>
          <a:pPr rtl="1"/>
          <a:endParaRPr lang="ar-SA"/>
        </a:p>
      </dgm:t>
    </dgm:pt>
    <dgm:pt modelId="{7F682ABB-0239-4823-A99E-FA3776F91EE8}" type="pres">
      <dgm:prSet presAssocID="{6F56D813-99C5-44C8-B166-62FFC7D5B13D}" presName="connectorText" presStyleLbl="sibTrans2D1" presStyleIdx="3" presStyleCnt="5"/>
      <dgm:spPr/>
      <dgm:t>
        <a:bodyPr/>
        <a:lstStyle/>
        <a:p>
          <a:pPr rtl="1"/>
          <a:endParaRPr lang="ar-SA"/>
        </a:p>
      </dgm:t>
    </dgm:pt>
    <dgm:pt modelId="{9972A578-0158-4299-9F40-EA5D9B1F66EF}" type="pres">
      <dgm:prSet presAssocID="{398707A2-9A59-44E8-8F34-644F82521FFA}" presName="node" presStyleLbl="node1" presStyleIdx="4" presStyleCnt="5">
        <dgm:presLayoutVars>
          <dgm:bulletEnabled val="1"/>
        </dgm:presLayoutVars>
      </dgm:prSet>
      <dgm:spPr/>
      <dgm:t>
        <a:bodyPr/>
        <a:lstStyle/>
        <a:p>
          <a:pPr rtl="1"/>
          <a:endParaRPr lang="ar-SA"/>
        </a:p>
      </dgm:t>
    </dgm:pt>
    <dgm:pt modelId="{9E68AE90-D473-4CD4-A63C-C2B8A1AC1CE4}" type="pres">
      <dgm:prSet presAssocID="{B9027C58-48CF-45B3-91C9-FCB3950915F6}" presName="sibTrans" presStyleLbl="sibTrans2D1" presStyleIdx="4" presStyleCnt="5"/>
      <dgm:spPr/>
      <dgm:t>
        <a:bodyPr/>
        <a:lstStyle/>
        <a:p>
          <a:pPr rtl="1"/>
          <a:endParaRPr lang="ar-SA"/>
        </a:p>
      </dgm:t>
    </dgm:pt>
    <dgm:pt modelId="{B01C44DA-0071-45D7-880C-DB9A754485E9}" type="pres">
      <dgm:prSet presAssocID="{B9027C58-48CF-45B3-91C9-FCB3950915F6}" presName="connectorText" presStyleLbl="sibTrans2D1" presStyleIdx="4" presStyleCnt="5"/>
      <dgm:spPr/>
      <dgm:t>
        <a:bodyPr/>
        <a:lstStyle/>
        <a:p>
          <a:pPr rtl="1"/>
          <a:endParaRPr lang="ar-SA"/>
        </a:p>
      </dgm:t>
    </dgm:pt>
  </dgm:ptLst>
  <dgm:cxnLst>
    <dgm:cxn modelId="{BE0A94DC-0BC5-4CAC-B609-E6FFCA99C482}" type="presOf" srcId="{398707A2-9A59-44E8-8F34-644F82521FFA}" destId="{9972A578-0158-4299-9F40-EA5D9B1F66EF}" srcOrd="0" destOrd="0" presId="urn:microsoft.com/office/officeart/2005/8/layout/cycle7"/>
    <dgm:cxn modelId="{0E5039E5-405A-4677-945B-7830F4B9A2BE}" srcId="{F171B61D-F197-457E-AA27-5D2AFE58BEA9}" destId="{6EF5136B-2046-4C59-8915-DC977CE66448}" srcOrd="1" destOrd="0" parTransId="{533A21D6-BB49-410B-A4D9-1F3202CE9B8C}" sibTransId="{B6064D4F-DEBB-4CB5-A87B-35F8B15CA9B1}"/>
    <dgm:cxn modelId="{E7F0FEC1-CB8E-42A1-BB78-5B8939B787FC}" type="presOf" srcId="{B9027C58-48CF-45B3-91C9-FCB3950915F6}" destId="{B01C44DA-0071-45D7-880C-DB9A754485E9}" srcOrd="1" destOrd="0" presId="urn:microsoft.com/office/officeart/2005/8/layout/cycle7"/>
    <dgm:cxn modelId="{05CB29A9-4D09-4CBC-BB72-8861E182D8D8}" type="presOf" srcId="{6F56D813-99C5-44C8-B166-62FFC7D5B13D}" destId="{7F682ABB-0239-4823-A99E-FA3776F91EE8}" srcOrd="1" destOrd="0" presId="urn:microsoft.com/office/officeart/2005/8/layout/cycle7"/>
    <dgm:cxn modelId="{891FE74F-1FF0-4A44-941A-F8D9FCB75E82}" type="presOf" srcId="{57D1F84A-D356-406C-8E98-E0F1A08EF3C9}" destId="{1FB1D38D-1189-4498-BED6-894DBA06FDD6}" srcOrd="0" destOrd="0" presId="urn:microsoft.com/office/officeart/2005/8/layout/cycle7"/>
    <dgm:cxn modelId="{093FB9FA-A367-4E02-9DF4-1334E8D9D00C}" type="presOf" srcId="{B6064D4F-DEBB-4CB5-A87B-35F8B15CA9B1}" destId="{CB312BDF-76EC-4C07-9617-593341F88A07}" srcOrd="0" destOrd="0" presId="urn:microsoft.com/office/officeart/2005/8/layout/cycle7"/>
    <dgm:cxn modelId="{92729249-AB11-4BCB-9A79-1880149500C5}" srcId="{F171B61D-F197-457E-AA27-5D2AFE58BEA9}" destId="{1DFA5E2F-5334-45C1-A44A-FC7437D1AC0F}" srcOrd="3" destOrd="0" parTransId="{D7AF8B75-6201-4C85-85BA-BF2495A31412}" sibTransId="{6F56D813-99C5-44C8-B166-62FFC7D5B13D}"/>
    <dgm:cxn modelId="{52F25F55-0EFD-466D-9BAE-E1C97E1B2095}" type="presOf" srcId="{6EF5136B-2046-4C59-8915-DC977CE66448}" destId="{66432FE7-441F-4602-A9BE-36A443CFACF8}" srcOrd="0" destOrd="0" presId="urn:microsoft.com/office/officeart/2005/8/layout/cycle7"/>
    <dgm:cxn modelId="{BB0FC806-5657-49FB-A643-AC742C3F3798}" type="presOf" srcId="{B9027C58-48CF-45B3-91C9-FCB3950915F6}" destId="{9E68AE90-D473-4CD4-A63C-C2B8A1AC1CE4}" srcOrd="0" destOrd="0" presId="urn:microsoft.com/office/officeart/2005/8/layout/cycle7"/>
    <dgm:cxn modelId="{A5F47F52-E9D7-4BB2-8E7F-AEEF36F4C753}" type="presOf" srcId="{630F97F3-5069-48C4-B27C-959977217D3B}" destId="{CEEE2015-C77D-48AD-AA2B-4CFDCEDF715C}" srcOrd="0" destOrd="0" presId="urn:microsoft.com/office/officeart/2005/8/layout/cycle7"/>
    <dgm:cxn modelId="{1C89A601-5F3A-47FB-ADF4-D35053D40F1F}" type="presOf" srcId="{F171B61D-F197-457E-AA27-5D2AFE58BEA9}" destId="{84D13A19-B911-48C0-9929-9443D47D1455}" srcOrd="0" destOrd="0" presId="urn:microsoft.com/office/officeart/2005/8/layout/cycle7"/>
    <dgm:cxn modelId="{27CF2168-2BF4-42E1-A0FC-BED5AD1C28C8}" type="presOf" srcId="{1DFA5E2F-5334-45C1-A44A-FC7437D1AC0F}" destId="{5D4C8AEB-B1FD-48BC-9620-6B59D86B217C}" srcOrd="0" destOrd="0" presId="urn:microsoft.com/office/officeart/2005/8/layout/cycle7"/>
    <dgm:cxn modelId="{D2BF8ED8-D65C-4866-AF51-C310A2115D9A}" srcId="{F171B61D-F197-457E-AA27-5D2AFE58BEA9}" destId="{630F97F3-5069-48C4-B27C-959977217D3B}" srcOrd="2" destOrd="0" parTransId="{36C2CA33-4BAD-425A-94B7-3E12ED48736B}" sibTransId="{57D1F84A-D356-406C-8E98-E0F1A08EF3C9}"/>
    <dgm:cxn modelId="{3747F46B-B5F1-443C-A246-AA0E1B1F08E0}" srcId="{F171B61D-F197-457E-AA27-5D2AFE58BEA9}" destId="{7323758B-CFCD-4A7B-883C-85DC3FC18AC3}" srcOrd="0" destOrd="0" parTransId="{EE29448C-3528-4C0B-A877-E37DA1603CAE}" sibTransId="{718D87F2-EEC6-41EA-8ABF-A3F3A44E73D2}"/>
    <dgm:cxn modelId="{767C5B2D-DC16-43E8-8720-3BB12ACE8E0F}" srcId="{F171B61D-F197-457E-AA27-5D2AFE58BEA9}" destId="{398707A2-9A59-44E8-8F34-644F82521FFA}" srcOrd="4" destOrd="0" parTransId="{4BABE17D-BFB0-4807-AAFD-3F78A1367CDD}" sibTransId="{B9027C58-48CF-45B3-91C9-FCB3950915F6}"/>
    <dgm:cxn modelId="{80063BA0-E81E-4D63-BE78-E428DE551104}" type="presOf" srcId="{B6064D4F-DEBB-4CB5-A87B-35F8B15CA9B1}" destId="{C9AC5F52-7DA0-468A-9032-27DBA37D23EF}" srcOrd="1" destOrd="0" presId="urn:microsoft.com/office/officeart/2005/8/layout/cycle7"/>
    <dgm:cxn modelId="{50781B62-696E-4E0A-B1EA-570C09EA8C1E}" type="presOf" srcId="{57D1F84A-D356-406C-8E98-E0F1A08EF3C9}" destId="{F026AF5B-4EA3-4F0F-8647-6FF4CFEF0E4C}" srcOrd="1" destOrd="0" presId="urn:microsoft.com/office/officeart/2005/8/layout/cycle7"/>
    <dgm:cxn modelId="{B134F62A-727D-44EF-B646-A17F0FD70B79}" type="presOf" srcId="{718D87F2-EEC6-41EA-8ABF-A3F3A44E73D2}" destId="{5BB02096-BFF8-46C4-8B25-740060193DDD}" srcOrd="0" destOrd="0" presId="urn:microsoft.com/office/officeart/2005/8/layout/cycle7"/>
    <dgm:cxn modelId="{9C14DAA8-21B7-4E81-821B-67388C6F3889}" type="presOf" srcId="{718D87F2-EEC6-41EA-8ABF-A3F3A44E73D2}" destId="{C8F9FF6B-A357-438B-9FBA-10CC727ABE82}" srcOrd="1" destOrd="0" presId="urn:microsoft.com/office/officeart/2005/8/layout/cycle7"/>
    <dgm:cxn modelId="{D94A41A2-B315-41F4-8DBF-7B6B3B16700A}" type="presOf" srcId="{6F56D813-99C5-44C8-B166-62FFC7D5B13D}" destId="{5EF50704-DEE7-448C-A214-6EA06C77BB70}" srcOrd="0" destOrd="0" presId="urn:microsoft.com/office/officeart/2005/8/layout/cycle7"/>
    <dgm:cxn modelId="{1B831402-03ED-4A3C-B6A8-B5FDE510E07F}" type="presOf" srcId="{7323758B-CFCD-4A7B-883C-85DC3FC18AC3}" destId="{CCC92B47-F361-45E7-B664-70C7F1555D99}" srcOrd="0" destOrd="0" presId="urn:microsoft.com/office/officeart/2005/8/layout/cycle7"/>
    <dgm:cxn modelId="{803D40C0-5532-4A4A-9BD0-1E7A8E4EECF9}" type="presParOf" srcId="{84D13A19-B911-48C0-9929-9443D47D1455}" destId="{CCC92B47-F361-45E7-B664-70C7F1555D99}" srcOrd="0" destOrd="0" presId="urn:microsoft.com/office/officeart/2005/8/layout/cycle7"/>
    <dgm:cxn modelId="{55CEE804-E95D-4F33-BDD5-2FF7F3C88032}" type="presParOf" srcId="{84D13A19-B911-48C0-9929-9443D47D1455}" destId="{5BB02096-BFF8-46C4-8B25-740060193DDD}" srcOrd="1" destOrd="0" presId="urn:microsoft.com/office/officeart/2005/8/layout/cycle7"/>
    <dgm:cxn modelId="{DCC0FF31-652A-4514-B5A9-6BCA2CC09656}" type="presParOf" srcId="{5BB02096-BFF8-46C4-8B25-740060193DDD}" destId="{C8F9FF6B-A357-438B-9FBA-10CC727ABE82}" srcOrd="0" destOrd="0" presId="urn:microsoft.com/office/officeart/2005/8/layout/cycle7"/>
    <dgm:cxn modelId="{9127FFC0-9C97-45A4-BB60-C206BB27BB99}" type="presParOf" srcId="{84D13A19-B911-48C0-9929-9443D47D1455}" destId="{66432FE7-441F-4602-A9BE-36A443CFACF8}" srcOrd="2" destOrd="0" presId="urn:microsoft.com/office/officeart/2005/8/layout/cycle7"/>
    <dgm:cxn modelId="{BF847A32-279A-4EC1-BBE0-0BD0CF4623A7}" type="presParOf" srcId="{84D13A19-B911-48C0-9929-9443D47D1455}" destId="{CB312BDF-76EC-4C07-9617-593341F88A07}" srcOrd="3" destOrd="0" presId="urn:microsoft.com/office/officeart/2005/8/layout/cycle7"/>
    <dgm:cxn modelId="{E698E14E-007B-4505-84D4-3A2018BC4FF3}" type="presParOf" srcId="{CB312BDF-76EC-4C07-9617-593341F88A07}" destId="{C9AC5F52-7DA0-468A-9032-27DBA37D23EF}" srcOrd="0" destOrd="0" presId="urn:microsoft.com/office/officeart/2005/8/layout/cycle7"/>
    <dgm:cxn modelId="{2308017B-5E6D-4943-97E8-D1C6B1FE2E44}" type="presParOf" srcId="{84D13A19-B911-48C0-9929-9443D47D1455}" destId="{CEEE2015-C77D-48AD-AA2B-4CFDCEDF715C}" srcOrd="4" destOrd="0" presId="urn:microsoft.com/office/officeart/2005/8/layout/cycle7"/>
    <dgm:cxn modelId="{683D46A6-88E1-46DD-8E7D-02B1EC8920C1}" type="presParOf" srcId="{84D13A19-B911-48C0-9929-9443D47D1455}" destId="{1FB1D38D-1189-4498-BED6-894DBA06FDD6}" srcOrd="5" destOrd="0" presId="urn:microsoft.com/office/officeart/2005/8/layout/cycle7"/>
    <dgm:cxn modelId="{943830BE-6E50-49D1-A3BE-9FBBCE27B196}" type="presParOf" srcId="{1FB1D38D-1189-4498-BED6-894DBA06FDD6}" destId="{F026AF5B-4EA3-4F0F-8647-6FF4CFEF0E4C}" srcOrd="0" destOrd="0" presId="urn:microsoft.com/office/officeart/2005/8/layout/cycle7"/>
    <dgm:cxn modelId="{919EBCED-70C2-4C68-A7C0-D0E2C7BEF096}" type="presParOf" srcId="{84D13A19-B911-48C0-9929-9443D47D1455}" destId="{5D4C8AEB-B1FD-48BC-9620-6B59D86B217C}" srcOrd="6" destOrd="0" presId="urn:microsoft.com/office/officeart/2005/8/layout/cycle7"/>
    <dgm:cxn modelId="{2E8822EA-9772-4657-BB0F-576A0EB4BCCB}" type="presParOf" srcId="{84D13A19-B911-48C0-9929-9443D47D1455}" destId="{5EF50704-DEE7-448C-A214-6EA06C77BB70}" srcOrd="7" destOrd="0" presId="urn:microsoft.com/office/officeart/2005/8/layout/cycle7"/>
    <dgm:cxn modelId="{19899B29-169D-46A4-8CBF-DDF862ADB98E}" type="presParOf" srcId="{5EF50704-DEE7-448C-A214-6EA06C77BB70}" destId="{7F682ABB-0239-4823-A99E-FA3776F91EE8}" srcOrd="0" destOrd="0" presId="urn:microsoft.com/office/officeart/2005/8/layout/cycle7"/>
    <dgm:cxn modelId="{44499982-B8BD-46F1-A7FD-E21F2EE572F6}" type="presParOf" srcId="{84D13A19-B911-48C0-9929-9443D47D1455}" destId="{9972A578-0158-4299-9F40-EA5D9B1F66EF}" srcOrd="8" destOrd="0" presId="urn:microsoft.com/office/officeart/2005/8/layout/cycle7"/>
    <dgm:cxn modelId="{21460ECE-A63D-4B50-9615-F0DA24034503}" type="presParOf" srcId="{84D13A19-B911-48C0-9929-9443D47D1455}" destId="{9E68AE90-D473-4CD4-A63C-C2B8A1AC1CE4}" srcOrd="9" destOrd="0" presId="urn:microsoft.com/office/officeart/2005/8/layout/cycle7"/>
    <dgm:cxn modelId="{66FDD800-BD77-4FEA-9111-001CEBCC8097}" type="presParOf" srcId="{9E68AE90-D473-4CD4-A63C-C2B8A1AC1CE4}" destId="{B01C44DA-0071-45D7-880C-DB9A754485E9}" srcOrd="0" destOrd="0" presId="urn:microsoft.com/office/officeart/2005/8/layout/cycle7"/>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65FF27-6615-4EE4-ADF2-F869C18CD033}" type="doc">
      <dgm:prSet loTypeId="urn:microsoft.com/office/officeart/2005/8/layout/orgChart1" loCatId="hierarchy" qsTypeId="urn:microsoft.com/office/officeart/2005/8/quickstyle/simple1" qsCatId="simple" csTypeId="urn:microsoft.com/office/officeart/2005/8/colors/accent0_2" csCatId="mainScheme" phldr="1"/>
      <dgm:spPr/>
      <dgm:t>
        <a:bodyPr/>
        <a:lstStyle/>
        <a:p>
          <a:pPr rtl="1"/>
          <a:endParaRPr lang="ar-SA"/>
        </a:p>
      </dgm:t>
    </dgm:pt>
    <dgm:pt modelId="{4A24CD9A-E096-4AF6-BB3E-02AB016C2416}">
      <dgm:prSet phldrT="[نص]"/>
      <dgm:spPr/>
      <dgm:t>
        <a:bodyPr/>
        <a:lstStyle/>
        <a:p>
          <a:pPr rtl="1"/>
          <a:r>
            <a:rPr lang="ar-SA" dirty="0" smtClean="0"/>
            <a:t>يحتوي كتاب التهيئة والاستعداد على عشر مجموعات تشمل مهارات اللغة المختلفة </a:t>
          </a:r>
          <a:endParaRPr lang="ar-SA" dirty="0"/>
        </a:p>
      </dgm:t>
    </dgm:pt>
    <dgm:pt modelId="{FE8E0A20-BE3F-438F-98B4-557E7B5362B2}" type="parTrans" cxnId="{731C1C3F-F789-4AB5-9482-57B0F13C9549}">
      <dgm:prSet/>
      <dgm:spPr/>
      <dgm:t>
        <a:bodyPr/>
        <a:lstStyle/>
        <a:p>
          <a:pPr rtl="1"/>
          <a:endParaRPr lang="ar-SA"/>
        </a:p>
      </dgm:t>
    </dgm:pt>
    <dgm:pt modelId="{46B2872D-876C-46AB-A4D7-C1524439A48D}" type="sibTrans" cxnId="{731C1C3F-F789-4AB5-9482-57B0F13C9549}">
      <dgm:prSet/>
      <dgm:spPr/>
      <dgm:t>
        <a:bodyPr/>
        <a:lstStyle/>
        <a:p>
          <a:pPr rtl="1"/>
          <a:endParaRPr lang="ar-SA"/>
        </a:p>
      </dgm:t>
    </dgm:pt>
    <dgm:pt modelId="{EB24185F-EAD3-418A-BC75-47F55976789D}" type="asst">
      <dgm:prSet phldrT="[نص]"/>
      <dgm:spPr/>
      <dgm:t>
        <a:bodyPr/>
        <a:lstStyle/>
        <a:p>
          <a:pPr rtl="1"/>
          <a:r>
            <a:rPr lang="ar-SA" dirty="0" smtClean="0"/>
            <a:t>التمييز السمعي والبصري </a:t>
          </a:r>
          <a:endParaRPr lang="ar-SA" dirty="0"/>
        </a:p>
      </dgm:t>
    </dgm:pt>
    <dgm:pt modelId="{DE18D079-A7B9-4C4A-9C11-22B08C645F16}" type="parTrans" cxnId="{8955A6EE-B7D8-44A0-BE6D-EC50C462CEA9}">
      <dgm:prSet/>
      <dgm:spPr/>
      <dgm:t>
        <a:bodyPr/>
        <a:lstStyle/>
        <a:p>
          <a:pPr rtl="1"/>
          <a:endParaRPr lang="ar-SA"/>
        </a:p>
      </dgm:t>
    </dgm:pt>
    <dgm:pt modelId="{81897352-0D32-46B1-8C32-19F24EFB1923}" type="sibTrans" cxnId="{8955A6EE-B7D8-44A0-BE6D-EC50C462CEA9}">
      <dgm:prSet/>
      <dgm:spPr/>
      <dgm:t>
        <a:bodyPr/>
        <a:lstStyle/>
        <a:p>
          <a:pPr rtl="1"/>
          <a:endParaRPr lang="ar-SA"/>
        </a:p>
      </dgm:t>
    </dgm:pt>
    <dgm:pt modelId="{C1A2845B-8F51-487A-AD2D-419BE84F3EAB}">
      <dgm:prSet phldrT="[نص]"/>
      <dgm:spPr/>
      <dgm:t>
        <a:bodyPr/>
        <a:lstStyle/>
        <a:p>
          <a:pPr rtl="1"/>
          <a:r>
            <a:rPr lang="ar-SA" dirty="0" smtClean="0"/>
            <a:t>تنمية المهارات اليدوية من خلال </a:t>
          </a:r>
          <a:r>
            <a:rPr lang="ar-SA" dirty="0" smtClean="0"/>
            <a:t>الرسم والتلوين </a:t>
          </a:r>
          <a:r>
            <a:rPr lang="ar-SA" dirty="0" smtClean="0"/>
            <a:t>والتوصيل </a:t>
          </a:r>
          <a:endParaRPr lang="ar-SA" dirty="0"/>
        </a:p>
      </dgm:t>
    </dgm:pt>
    <dgm:pt modelId="{6ED84815-6690-463B-ABCA-A852F7EF082A}" type="parTrans" cxnId="{206453B3-4F35-4AF0-AD94-31AB7F0917CC}">
      <dgm:prSet/>
      <dgm:spPr/>
      <dgm:t>
        <a:bodyPr/>
        <a:lstStyle/>
        <a:p>
          <a:pPr rtl="1"/>
          <a:endParaRPr lang="ar-SA"/>
        </a:p>
      </dgm:t>
    </dgm:pt>
    <dgm:pt modelId="{A3CB4483-3B4C-44E8-B3C1-2132C0D264A3}" type="sibTrans" cxnId="{206453B3-4F35-4AF0-AD94-31AB7F0917CC}">
      <dgm:prSet/>
      <dgm:spPr/>
      <dgm:t>
        <a:bodyPr/>
        <a:lstStyle/>
        <a:p>
          <a:pPr rtl="1"/>
          <a:endParaRPr lang="ar-SA"/>
        </a:p>
      </dgm:t>
    </dgm:pt>
    <dgm:pt modelId="{C44EF195-1FBF-4D2B-AF45-4B61DB7DBF1B}">
      <dgm:prSet phldrT="[نص]"/>
      <dgm:spPr/>
      <dgm:t>
        <a:bodyPr/>
        <a:lstStyle/>
        <a:p>
          <a:pPr rtl="1"/>
          <a:r>
            <a:rPr lang="ar-SA" dirty="0" smtClean="0"/>
            <a:t>المحاكاة وتشمل القراءة والكتابة </a:t>
          </a:r>
          <a:endParaRPr lang="ar-SA" dirty="0"/>
        </a:p>
      </dgm:t>
    </dgm:pt>
    <dgm:pt modelId="{0836B812-53E6-4F82-B2DA-A05E5E10523E}" type="parTrans" cxnId="{7F93DF6E-D6DB-4603-8B07-7F0C3E24D607}">
      <dgm:prSet/>
      <dgm:spPr/>
      <dgm:t>
        <a:bodyPr/>
        <a:lstStyle/>
        <a:p>
          <a:pPr rtl="1"/>
          <a:endParaRPr lang="ar-SA"/>
        </a:p>
      </dgm:t>
    </dgm:pt>
    <dgm:pt modelId="{74F68DDC-A529-4FD8-A38B-3AA864E386DA}" type="sibTrans" cxnId="{7F93DF6E-D6DB-4603-8B07-7F0C3E24D607}">
      <dgm:prSet/>
      <dgm:spPr/>
      <dgm:t>
        <a:bodyPr/>
        <a:lstStyle/>
        <a:p>
          <a:pPr rtl="1"/>
          <a:endParaRPr lang="ar-SA"/>
        </a:p>
      </dgm:t>
    </dgm:pt>
    <dgm:pt modelId="{C07715E7-D741-442D-A1CE-A018B28D4715}">
      <dgm:prSet phldrT="[نص]"/>
      <dgm:spPr/>
      <dgm:t>
        <a:bodyPr/>
        <a:lstStyle/>
        <a:p>
          <a:pPr rtl="1"/>
          <a:r>
            <a:rPr lang="ar-SA" dirty="0" smtClean="0"/>
            <a:t>الاستماع </a:t>
          </a:r>
          <a:endParaRPr lang="ar-SA" dirty="0"/>
        </a:p>
      </dgm:t>
    </dgm:pt>
    <dgm:pt modelId="{96FC6969-61FE-4361-9C1A-F1291F15D845}" type="parTrans" cxnId="{81DF8B5E-BCCD-4414-BC0F-224770B6543D}">
      <dgm:prSet/>
      <dgm:spPr/>
      <dgm:t>
        <a:bodyPr/>
        <a:lstStyle/>
        <a:p>
          <a:pPr rtl="1"/>
          <a:endParaRPr lang="ar-SA"/>
        </a:p>
      </dgm:t>
    </dgm:pt>
    <dgm:pt modelId="{BC87D027-333E-492B-8AB8-5BFA1EDB47EC}" type="sibTrans" cxnId="{81DF8B5E-BCCD-4414-BC0F-224770B6543D}">
      <dgm:prSet/>
      <dgm:spPr/>
      <dgm:t>
        <a:bodyPr/>
        <a:lstStyle/>
        <a:p>
          <a:pPr rtl="1"/>
          <a:endParaRPr lang="ar-SA"/>
        </a:p>
      </dgm:t>
    </dgm:pt>
    <dgm:pt modelId="{D356D89D-FEED-4B50-9A4B-2B1B38F1F683}" type="asst">
      <dgm:prSet/>
      <dgm:spPr/>
      <dgm:t>
        <a:bodyPr/>
        <a:lstStyle/>
        <a:p>
          <a:pPr rtl="1"/>
          <a:r>
            <a:rPr lang="ar-SA" dirty="0" smtClean="0"/>
            <a:t>التعبير والمحادثة </a:t>
          </a:r>
          <a:endParaRPr lang="ar-SA" dirty="0"/>
        </a:p>
      </dgm:t>
    </dgm:pt>
    <dgm:pt modelId="{BD13C2E2-A0AA-487F-9843-278A561664AD}" type="parTrans" cxnId="{3F3D1089-94FF-4C50-AFA1-711D717AFA5C}">
      <dgm:prSet/>
      <dgm:spPr/>
      <dgm:t>
        <a:bodyPr/>
        <a:lstStyle/>
        <a:p>
          <a:pPr rtl="1"/>
          <a:endParaRPr lang="ar-SA"/>
        </a:p>
      </dgm:t>
    </dgm:pt>
    <dgm:pt modelId="{0C2551AF-D160-456F-97D1-7A7A9911A166}" type="sibTrans" cxnId="{3F3D1089-94FF-4C50-AFA1-711D717AFA5C}">
      <dgm:prSet/>
      <dgm:spPr/>
      <dgm:t>
        <a:bodyPr/>
        <a:lstStyle/>
        <a:p>
          <a:pPr rtl="1"/>
          <a:endParaRPr lang="ar-SA"/>
        </a:p>
      </dgm:t>
    </dgm:pt>
    <dgm:pt modelId="{A2E9F21E-5EA1-4F33-8A52-DB49A6C79042}" type="pres">
      <dgm:prSet presAssocID="{7B65FF27-6615-4EE4-ADF2-F869C18CD033}" presName="hierChild1" presStyleCnt="0">
        <dgm:presLayoutVars>
          <dgm:orgChart val="1"/>
          <dgm:chPref val="1"/>
          <dgm:dir/>
          <dgm:animOne val="branch"/>
          <dgm:animLvl val="lvl"/>
          <dgm:resizeHandles/>
        </dgm:presLayoutVars>
      </dgm:prSet>
      <dgm:spPr/>
      <dgm:t>
        <a:bodyPr/>
        <a:lstStyle/>
        <a:p>
          <a:pPr rtl="1"/>
          <a:endParaRPr lang="ar-SA"/>
        </a:p>
      </dgm:t>
    </dgm:pt>
    <dgm:pt modelId="{1EE52A49-4B95-418E-9281-E26C0DF2AAD7}" type="pres">
      <dgm:prSet presAssocID="{4A24CD9A-E096-4AF6-BB3E-02AB016C2416}" presName="hierRoot1" presStyleCnt="0">
        <dgm:presLayoutVars>
          <dgm:hierBranch val="init"/>
        </dgm:presLayoutVars>
      </dgm:prSet>
      <dgm:spPr/>
    </dgm:pt>
    <dgm:pt modelId="{EA156D7A-C9CB-42DD-8809-AEF71EE1B182}" type="pres">
      <dgm:prSet presAssocID="{4A24CD9A-E096-4AF6-BB3E-02AB016C2416}" presName="rootComposite1" presStyleCnt="0"/>
      <dgm:spPr/>
    </dgm:pt>
    <dgm:pt modelId="{9E0E6234-42FB-40E6-B7D8-F6866DC184E1}" type="pres">
      <dgm:prSet presAssocID="{4A24CD9A-E096-4AF6-BB3E-02AB016C2416}" presName="rootText1" presStyleLbl="node0" presStyleIdx="0" presStyleCnt="1" custScaleX="161615">
        <dgm:presLayoutVars>
          <dgm:chPref val="3"/>
        </dgm:presLayoutVars>
      </dgm:prSet>
      <dgm:spPr/>
      <dgm:t>
        <a:bodyPr/>
        <a:lstStyle/>
        <a:p>
          <a:pPr rtl="1"/>
          <a:endParaRPr lang="ar-SA"/>
        </a:p>
      </dgm:t>
    </dgm:pt>
    <dgm:pt modelId="{485F74F3-36F1-40AE-A2FB-C84BEAEDC1AD}" type="pres">
      <dgm:prSet presAssocID="{4A24CD9A-E096-4AF6-BB3E-02AB016C2416}" presName="rootConnector1" presStyleLbl="node1" presStyleIdx="0" presStyleCnt="0"/>
      <dgm:spPr/>
      <dgm:t>
        <a:bodyPr/>
        <a:lstStyle/>
        <a:p>
          <a:pPr rtl="1"/>
          <a:endParaRPr lang="ar-SA"/>
        </a:p>
      </dgm:t>
    </dgm:pt>
    <dgm:pt modelId="{FA55415F-8209-4140-8ECC-CFEBB7B3D946}" type="pres">
      <dgm:prSet presAssocID="{4A24CD9A-E096-4AF6-BB3E-02AB016C2416}" presName="hierChild2" presStyleCnt="0"/>
      <dgm:spPr/>
    </dgm:pt>
    <dgm:pt modelId="{9FC0D43B-9413-4121-B4EB-8BD815DB05F0}" type="pres">
      <dgm:prSet presAssocID="{6ED84815-6690-463B-ABCA-A852F7EF082A}" presName="Name37" presStyleLbl="parChTrans1D2" presStyleIdx="0" presStyleCnt="5"/>
      <dgm:spPr/>
      <dgm:t>
        <a:bodyPr/>
        <a:lstStyle/>
        <a:p>
          <a:pPr rtl="1"/>
          <a:endParaRPr lang="ar-SA"/>
        </a:p>
      </dgm:t>
    </dgm:pt>
    <dgm:pt modelId="{D9D96667-F98E-49FF-989F-BA494BBFC757}" type="pres">
      <dgm:prSet presAssocID="{C1A2845B-8F51-487A-AD2D-419BE84F3EAB}" presName="hierRoot2" presStyleCnt="0">
        <dgm:presLayoutVars>
          <dgm:hierBranch val="init"/>
        </dgm:presLayoutVars>
      </dgm:prSet>
      <dgm:spPr/>
    </dgm:pt>
    <dgm:pt modelId="{88BACE06-4C00-4E7B-AEAA-F36059C5104F}" type="pres">
      <dgm:prSet presAssocID="{C1A2845B-8F51-487A-AD2D-419BE84F3EAB}" presName="rootComposite" presStyleCnt="0"/>
      <dgm:spPr/>
    </dgm:pt>
    <dgm:pt modelId="{CA1D1911-25A4-49A0-BC58-63E807520E68}" type="pres">
      <dgm:prSet presAssocID="{C1A2845B-8F51-487A-AD2D-419BE84F3EAB}" presName="rootText" presStyleLbl="node2" presStyleIdx="0" presStyleCnt="3">
        <dgm:presLayoutVars>
          <dgm:chPref val="3"/>
        </dgm:presLayoutVars>
      </dgm:prSet>
      <dgm:spPr/>
      <dgm:t>
        <a:bodyPr/>
        <a:lstStyle/>
        <a:p>
          <a:pPr rtl="1"/>
          <a:endParaRPr lang="ar-SA"/>
        </a:p>
      </dgm:t>
    </dgm:pt>
    <dgm:pt modelId="{C8A7D8DE-C907-46B8-98E6-F49863919B87}" type="pres">
      <dgm:prSet presAssocID="{C1A2845B-8F51-487A-AD2D-419BE84F3EAB}" presName="rootConnector" presStyleLbl="node2" presStyleIdx="0" presStyleCnt="3"/>
      <dgm:spPr/>
      <dgm:t>
        <a:bodyPr/>
        <a:lstStyle/>
        <a:p>
          <a:pPr rtl="1"/>
          <a:endParaRPr lang="ar-SA"/>
        </a:p>
      </dgm:t>
    </dgm:pt>
    <dgm:pt modelId="{669247C4-5921-4E98-B7A5-9EE59412F71E}" type="pres">
      <dgm:prSet presAssocID="{C1A2845B-8F51-487A-AD2D-419BE84F3EAB}" presName="hierChild4" presStyleCnt="0"/>
      <dgm:spPr/>
    </dgm:pt>
    <dgm:pt modelId="{5292806C-E975-41A2-A424-E7A14B9E0466}" type="pres">
      <dgm:prSet presAssocID="{C1A2845B-8F51-487A-AD2D-419BE84F3EAB}" presName="hierChild5" presStyleCnt="0"/>
      <dgm:spPr/>
    </dgm:pt>
    <dgm:pt modelId="{A0FCAB2E-8A65-497D-BE32-5BC6DB47CE1E}" type="pres">
      <dgm:prSet presAssocID="{0836B812-53E6-4F82-B2DA-A05E5E10523E}" presName="Name37" presStyleLbl="parChTrans1D2" presStyleIdx="1" presStyleCnt="5"/>
      <dgm:spPr/>
      <dgm:t>
        <a:bodyPr/>
        <a:lstStyle/>
        <a:p>
          <a:pPr rtl="1"/>
          <a:endParaRPr lang="ar-SA"/>
        </a:p>
      </dgm:t>
    </dgm:pt>
    <dgm:pt modelId="{21E19F02-1314-4D9F-8908-BF96EFB76048}" type="pres">
      <dgm:prSet presAssocID="{C44EF195-1FBF-4D2B-AF45-4B61DB7DBF1B}" presName="hierRoot2" presStyleCnt="0">
        <dgm:presLayoutVars>
          <dgm:hierBranch val="init"/>
        </dgm:presLayoutVars>
      </dgm:prSet>
      <dgm:spPr/>
    </dgm:pt>
    <dgm:pt modelId="{960C8E78-9834-4AD2-83EE-1B1F0A48ED8D}" type="pres">
      <dgm:prSet presAssocID="{C44EF195-1FBF-4D2B-AF45-4B61DB7DBF1B}" presName="rootComposite" presStyleCnt="0"/>
      <dgm:spPr/>
    </dgm:pt>
    <dgm:pt modelId="{DACFABAB-2F25-434B-9B83-A1DB06F87822}" type="pres">
      <dgm:prSet presAssocID="{C44EF195-1FBF-4D2B-AF45-4B61DB7DBF1B}" presName="rootText" presStyleLbl="node2" presStyleIdx="1" presStyleCnt="3">
        <dgm:presLayoutVars>
          <dgm:chPref val="3"/>
        </dgm:presLayoutVars>
      </dgm:prSet>
      <dgm:spPr/>
      <dgm:t>
        <a:bodyPr/>
        <a:lstStyle/>
        <a:p>
          <a:pPr rtl="1"/>
          <a:endParaRPr lang="ar-SA"/>
        </a:p>
      </dgm:t>
    </dgm:pt>
    <dgm:pt modelId="{7A9D994B-40C5-4395-8669-B1362DB5FA64}" type="pres">
      <dgm:prSet presAssocID="{C44EF195-1FBF-4D2B-AF45-4B61DB7DBF1B}" presName="rootConnector" presStyleLbl="node2" presStyleIdx="1" presStyleCnt="3"/>
      <dgm:spPr/>
      <dgm:t>
        <a:bodyPr/>
        <a:lstStyle/>
        <a:p>
          <a:pPr rtl="1"/>
          <a:endParaRPr lang="ar-SA"/>
        </a:p>
      </dgm:t>
    </dgm:pt>
    <dgm:pt modelId="{119A3A63-BDAA-4203-A95D-E7DDCF13D2D4}" type="pres">
      <dgm:prSet presAssocID="{C44EF195-1FBF-4D2B-AF45-4B61DB7DBF1B}" presName="hierChild4" presStyleCnt="0"/>
      <dgm:spPr/>
    </dgm:pt>
    <dgm:pt modelId="{0FBCABFB-220A-41D0-A143-30DF668A9C70}" type="pres">
      <dgm:prSet presAssocID="{C44EF195-1FBF-4D2B-AF45-4B61DB7DBF1B}" presName="hierChild5" presStyleCnt="0"/>
      <dgm:spPr/>
    </dgm:pt>
    <dgm:pt modelId="{26327D99-62A3-4162-81CA-E38F0BE0A305}" type="pres">
      <dgm:prSet presAssocID="{96FC6969-61FE-4361-9C1A-F1291F15D845}" presName="Name37" presStyleLbl="parChTrans1D2" presStyleIdx="2" presStyleCnt="5"/>
      <dgm:spPr/>
      <dgm:t>
        <a:bodyPr/>
        <a:lstStyle/>
        <a:p>
          <a:pPr rtl="1"/>
          <a:endParaRPr lang="ar-SA"/>
        </a:p>
      </dgm:t>
    </dgm:pt>
    <dgm:pt modelId="{D8537002-4711-4F55-8972-98F1DBDEEC29}" type="pres">
      <dgm:prSet presAssocID="{C07715E7-D741-442D-A1CE-A018B28D4715}" presName="hierRoot2" presStyleCnt="0">
        <dgm:presLayoutVars>
          <dgm:hierBranch val="init"/>
        </dgm:presLayoutVars>
      </dgm:prSet>
      <dgm:spPr/>
    </dgm:pt>
    <dgm:pt modelId="{402D5CE7-56CE-4618-A069-0BD718D5EE45}" type="pres">
      <dgm:prSet presAssocID="{C07715E7-D741-442D-A1CE-A018B28D4715}" presName="rootComposite" presStyleCnt="0"/>
      <dgm:spPr/>
    </dgm:pt>
    <dgm:pt modelId="{39DA490A-2232-4F2C-B3FC-7F442F7B43E9}" type="pres">
      <dgm:prSet presAssocID="{C07715E7-D741-442D-A1CE-A018B28D4715}" presName="rootText" presStyleLbl="node2" presStyleIdx="2" presStyleCnt="3">
        <dgm:presLayoutVars>
          <dgm:chPref val="3"/>
        </dgm:presLayoutVars>
      </dgm:prSet>
      <dgm:spPr/>
      <dgm:t>
        <a:bodyPr/>
        <a:lstStyle/>
        <a:p>
          <a:pPr rtl="1"/>
          <a:endParaRPr lang="ar-SA"/>
        </a:p>
      </dgm:t>
    </dgm:pt>
    <dgm:pt modelId="{67C0EE17-5CC3-459C-9168-BCA997839919}" type="pres">
      <dgm:prSet presAssocID="{C07715E7-D741-442D-A1CE-A018B28D4715}" presName="rootConnector" presStyleLbl="node2" presStyleIdx="2" presStyleCnt="3"/>
      <dgm:spPr/>
      <dgm:t>
        <a:bodyPr/>
        <a:lstStyle/>
        <a:p>
          <a:pPr rtl="1"/>
          <a:endParaRPr lang="ar-SA"/>
        </a:p>
      </dgm:t>
    </dgm:pt>
    <dgm:pt modelId="{68EDDB59-B621-485D-A7C5-F2DA330A2277}" type="pres">
      <dgm:prSet presAssocID="{C07715E7-D741-442D-A1CE-A018B28D4715}" presName="hierChild4" presStyleCnt="0"/>
      <dgm:spPr/>
    </dgm:pt>
    <dgm:pt modelId="{4FF690A0-29EB-4EFE-9833-ED62E23F6CCD}" type="pres">
      <dgm:prSet presAssocID="{C07715E7-D741-442D-A1CE-A018B28D4715}" presName="hierChild5" presStyleCnt="0"/>
      <dgm:spPr/>
    </dgm:pt>
    <dgm:pt modelId="{F45E3B83-8670-44C6-A739-595982AFADF5}" type="pres">
      <dgm:prSet presAssocID="{4A24CD9A-E096-4AF6-BB3E-02AB016C2416}" presName="hierChild3" presStyleCnt="0"/>
      <dgm:spPr/>
    </dgm:pt>
    <dgm:pt modelId="{BEE92E89-2F0C-4FD3-A346-46F098354ED4}" type="pres">
      <dgm:prSet presAssocID="{BD13C2E2-A0AA-487F-9843-278A561664AD}" presName="Name111" presStyleLbl="parChTrans1D2" presStyleIdx="3" presStyleCnt="5"/>
      <dgm:spPr/>
      <dgm:t>
        <a:bodyPr/>
        <a:lstStyle/>
        <a:p>
          <a:pPr rtl="1"/>
          <a:endParaRPr lang="ar-SA"/>
        </a:p>
      </dgm:t>
    </dgm:pt>
    <dgm:pt modelId="{329F0D36-FC9C-4B79-9EA8-2844EC1EF313}" type="pres">
      <dgm:prSet presAssocID="{D356D89D-FEED-4B50-9A4B-2B1B38F1F683}" presName="hierRoot3" presStyleCnt="0">
        <dgm:presLayoutVars>
          <dgm:hierBranch val="init"/>
        </dgm:presLayoutVars>
      </dgm:prSet>
      <dgm:spPr/>
    </dgm:pt>
    <dgm:pt modelId="{FE15D9CF-F321-4C35-9CFF-76577414E58F}" type="pres">
      <dgm:prSet presAssocID="{D356D89D-FEED-4B50-9A4B-2B1B38F1F683}" presName="rootComposite3" presStyleCnt="0"/>
      <dgm:spPr/>
    </dgm:pt>
    <dgm:pt modelId="{53536625-9B4F-4E08-A733-25EC20D693D0}" type="pres">
      <dgm:prSet presAssocID="{D356D89D-FEED-4B50-9A4B-2B1B38F1F683}" presName="rootText3" presStyleLbl="asst1" presStyleIdx="0" presStyleCnt="2">
        <dgm:presLayoutVars>
          <dgm:chPref val="3"/>
        </dgm:presLayoutVars>
      </dgm:prSet>
      <dgm:spPr/>
      <dgm:t>
        <a:bodyPr/>
        <a:lstStyle/>
        <a:p>
          <a:pPr rtl="1"/>
          <a:endParaRPr lang="ar-SA"/>
        </a:p>
      </dgm:t>
    </dgm:pt>
    <dgm:pt modelId="{59ED5CE7-34D1-4DF4-B71C-6415B5EFAD3D}" type="pres">
      <dgm:prSet presAssocID="{D356D89D-FEED-4B50-9A4B-2B1B38F1F683}" presName="rootConnector3" presStyleLbl="asst1" presStyleIdx="0" presStyleCnt="2"/>
      <dgm:spPr/>
      <dgm:t>
        <a:bodyPr/>
        <a:lstStyle/>
        <a:p>
          <a:pPr rtl="1"/>
          <a:endParaRPr lang="ar-SA"/>
        </a:p>
      </dgm:t>
    </dgm:pt>
    <dgm:pt modelId="{07E828EE-64FE-41CC-8D72-60CA16E4E901}" type="pres">
      <dgm:prSet presAssocID="{D356D89D-FEED-4B50-9A4B-2B1B38F1F683}" presName="hierChild6" presStyleCnt="0"/>
      <dgm:spPr/>
    </dgm:pt>
    <dgm:pt modelId="{204C9991-6587-4BA2-8369-8E858746AA51}" type="pres">
      <dgm:prSet presAssocID="{D356D89D-FEED-4B50-9A4B-2B1B38F1F683}" presName="hierChild7" presStyleCnt="0"/>
      <dgm:spPr/>
    </dgm:pt>
    <dgm:pt modelId="{D23E0F7E-9DCF-4452-B6D2-BB2BC5F3CA13}" type="pres">
      <dgm:prSet presAssocID="{DE18D079-A7B9-4C4A-9C11-22B08C645F16}" presName="Name111" presStyleLbl="parChTrans1D2" presStyleIdx="4" presStyleCnt="5"/>
      <dgm:spPr/>
      <dgm:t>
        <a:bodyPr/>
        <a:lstStyle/>
        <a:p>
          <a:pPr rtl="1"/>
          <a:endParaRPr lang="ar-SA"/>
        </a:p>
      </dgm:t>
    </dgm:pt>
    <dgm:pt modelId="{AA8950CF-DA26-4E05-ABB4-7841F01839D6}" type="pres">
      <dgm:prSet presAssocID="{EB24185F-EAD3-418A-BC75-47F55976789D}" presName="hierRoot3" presStyleCnt="0">
        <dgm:presLayoutVars>
          <dgm:hierBranch val="init"/>
        </dgm:presLayoutVars>
      </dgm:prSet>
      <dgm:spPr/>
    </dgm:pt>
    <dgm:pt modelId="{0693386E-A02B-4F95-9D04-4396F8D77965}" type="pres">
      <dgm:prSet presAssocID="{EB24185F-EAD3-418A-BC75-47F55976789D}" presName="rootComposite3" presStyleCnt="0"/>
      <dgm:spPr/>
    </dgm:pt>
    <dgm:pt modelId="{4CD967B7-D611-4EF1-A002-F69C0242ABC5}" type="pres">
      <dgm:prSet presAssocID="{EB24185F-EAD3-418A-BC75-47F55976789D}" presName="rootText3" presStyleLbl="asst1" presStyleIdx="1" presStyleCnt="2">
        <dgm:presLayoutVars>
          <dgm:chPref val="3"/>
        </dgm:presLayoutVars>
      </dgm:prSet>
      <dgm:spPr/>
      <dgm:t>
        <a:bodyPr/>
        <a:lstStyle/>
        <a:p>
          <a:pPr rtl="1"/>
          <a:endParaRPr lang="ar-SA"/>
        </a:p>
      </dgm:t>
    </dgm:pt>
    <dgm:pt modelId="{9DC1C2D1-36F6-46F0-806D-874D04A70B7B}" type="pres">
      <dgm:prSet presAssocID="{EB24185F-EAD3-418A-BC75-47F55976789D}" presName="rootConnector3" presStyleLbl="asst1" presStyleIdx="1" presStyleCnt="2"/>
      <dgm:spPr/>
      <dgm:t>
        <a:bodyPr/>
        <a:lstStyle/>
        <a:p>
          <a:pPr rtl="1"/>
          <a:endParaRPr lang="ar-SA"/>
        </a:p>
      </dgm:t>
    </dgm:pt>
    <dgm:pt modelId="{2510320A-AAE3-47B4-B857-A34781F0D4E6}" type="pres">
      <dgm:prSet presAssocID="{EB24185F-EAD3-418A-BC75-47F55976789D}" presName="hierChild6" presStyleCnt="0"/>
      <dgm:spPr/>
    </dgm:pt>
    <dgm:pt modelId="{8E7EED4E-D0D2-4059-B5CF-91C70E2AE734}" type="pres">
      <dgm:prSet presAssocID="{EB24185F-EAD3-418A-BC75-47F55976789D}" presName="hierChild7" presStyleCnt="0"/>
      <dgm:spPr/>
    </dgm:pt>
  </dgm:ptLst>
  <dgm:cxnLst>
    <dgm:cxn modelId="{73B4127C-E565-4053-9B4F-C921CBFAFE73}" type="presOf" srcId="{C44EF195-1FBF-4D2B-AF45-4B61DB7DBF1B}" destId="{7A9D994B-40C5-4395-8669-B1362DB5FA64}" srcOrd="1" destOrd="0" presId="urn:microsoft.com/office/officeart/2005/8/layout/orgChart1"/>
    <dgm:cxn modelId="{8955A6EE-B7D8-44A0-BE6D-EC50C462CEA9}" srcId="{4A24CD9A-E096-4AF6-BB3E-02AB016C2416}" destId="{EB24185F-EAD3-418A-BC75-47F55976789D}" srcOrd="1" destOrd="0" parTransId="{DE18D079-A7B9-4C4A-9C11-22B08C645F16}" sibTransId="{81897352-0D32-46B1-8C32-19F24EFB1923}"/>
    <dgm:cxn modelId="{731C1C3F-F789-4AB5-9482-57B0F13C9549}" srcId="{7B65FF27-6615-4EE4-ADF2-F869C18CD033}" destId="{4A24CD9A-E096-4AF6-BB3E-02AB016C2416}" srcOrd="0" destOrd="0" parTransId="{FE8E0A20-BE3F-438F-98B4-557E7B5362B2}" sibTransId="{46B2872D-876C-46AB-A4D7-C1524439A48D}"/>
    <dgm:cxn modelId="{3F3D1089-94FF-4C50-AFA1-711D717AFA5C}" srcId="{4A24CD9A-E096-4AF6-BB3E-02AB016C2416}" destId="{D356D89D-FEED-4B50-9A4B-2B1B38F1F683}" srcOrd="0" destOrd="0" parTransId="{BD13C2E2-A0AA-487F-9843-278A561664AD}" sibTransId="{0C2551AF-D160-456F-97D1-7A7A9911A166}"/>
    <dgm:cxn modelId="{7AAD3CE3-F6B3-45D1-BF17-D4843F775B42}" type="presOf" srcId="{C44EF195-1FBF-4D2B-AF45-4B61DB7DBF1B}" destId="{DACFABAB-2F25-434B-9B83-A1DB06F87822}" srcOrd="0" destOrd="0" presId="urn:microsoft.com/office/officeart/2005/8/layout/orgChart1"/>
    <dgm:cxn modelId="{7F93DF6E-D6DB-4603-8B07-7F0C3E24D607}" srcId="{4A24CD9A-E096-4AF6-BB3E-02AB016C2416}" destId="{C44EF195-1FBF-4D2B-AF45-4B61DB7DBF1B}" srcOrd="3" destOrd="0" parTransId="{0836B812-53E6-4F82-B2DA-A05E5E10523E}" sibTransId="{74F68DDC-A529-4FD8-A38B-3AA864E386DA}"/>
    <dgm:cxn modelId="{32B29322-F94B-4494-83E8-69744C4B3A6D}" type="presOf" srcId="{C1A2845B-8F51-487A-AD2D-419BE84F3EAB}" destId="{CA1D1911-25A4-49A0-BC58-63E807520E68}" srcOrd="0" destOrd="0" presId="urn:microsoft.com/office/officeart/2005/8/layout/orgChart1"/>
    <dgm:cxn modelId="{B331C98F-72E4-48A0-B919-B79AC61DB4AC}" type="presOf" srcId="{4A24CD9A-E096-4AF6-BB3E-02AB016C2416}" destId="{9E0E6234-42FB-40E6-B7D8-F6866DC184E1}" srcOrd="0" destOrd="0" presId="urn:microsoft.com/office/officeart/2005/8/layout/orgChart1"/>
    <dgm:cxn modelId="{8C9F9715-182C-4BA2-9D9F-38FC5640627B}" type="presOf" srcId="{7B65FF27-6615-4EE4-ADF2-F869C18CD033}" destId="{A2E9F21E-5EA1-4F33-8A52-DB49A6C79042}" srcOrd="0" destOrd="0" presId="urn:microsoft.com/office/officeart/2005/8/layout/orgChart1"/>
    <dgm:cxn modelId="{18CC5B7A-358E-4793-8D11-043784BBB704}" type="presOf" srcId="{EB24185F-EAD3-418A-BC75-47F55976789D}" destId="{4CD967B7-D611-4EF1-A002-F69C0242ABC5}" srcOrd="0" destOrd="0" presId="urn:microsoft.com/office/officeart/2005/8/layout/orgChart1"/>
    <dgm:cxn modelId="{665791A3-24B4-4183-8B78-F0F3BEB4AE67}" type="presOf" srcId="{D356D89D-FEED-4B50-9A4B-2B1B38F1F683}" destId="{53536625-9B4F-4E08-A733-25EC20D693D0}" srcOrd="0" destOrd="0" presId="urn:microsoft.com/office/officeart/2005/8/layout/orgChart1"/>
    <dgm:cxn modelId="{8DCC87DE-ABA7-468C-B5CA-99AD87AC0023}" type="presOf" srcId="{4A24CD9A-E096-4AF6-BB3E-02AB016C2416}" destId="{485F74F3-36F1-40AE-A2FB-C84BEAEDC1AD}" srcOrd="1" destOrd="0" presId="urn:microsoft.com/office/officeart/2005/8/layout/orgChart1"/>
    <dgm:cxn modelId="{792A78F9-006F-4954-833F-0D03E35F1E12}" type="presOf" srcId="{C07715E7-D741-442D-A1CE-A018B28D4715}" destId="{39DA490A-2232-4F2C-B3FC-7F442F7B43E9}" srcOrd="0" destOrd="0" presId="urn:microsoft.com/office/officeart/2005/8/layout/orgChart1"/>
    <dgm:cxn modelId="{206453B3-4F35-4AF0-AD94-31AB7F0917CC}" srcId="{4A24CD9A-E096-4AF6-BB3E-02AB016C2416}" destId="{C1A2845B-8F51-487A-AD2D-419BE84F3EAB}" srcOrd="2" destOrd="0" parTransId="{6ED84815-6690-463B-ABCA-A852F7EF082A}" sibTransId="{A3CB4483-3B4C-44E8-B3C1-2132C0D264A3}"/>
    <dgm:cxn modelId="{3A1A5FF9-609E-44A4-8BDB-B31A030F017C}" type="presOf" srcId="{EB24185F-EAD3-418A-BC75-47F55976789D}" destId="{9DC1C2D1-36F6-46F0-806D-874D04A70B7B}" srcOrd="1" destOrd="0" presId="urn:microsoft.com/office/officeart/2005/8/layout/orgChart1"/>
    <dgm:cxn modelId="{F21E0113-A4F0-444E-9056-6A9AFD8CBD86}" type="presOf" srcId="{0836B812-53E6-4F82-B2DA-A05E5E10523E}" destId="{A0FCAB2E-8A65-497D-BE32-5BC6DB47CE1E}" srcOrd="0" destOrd="0" presId="urn:microsoft.com/office/officeart/2005/8/layout/orgChart1"/>
    <dgm:cxn modelId="{96DD2C40-114A-4D8B-BE1D-A945D69BFFA0}" type="presOf" srcId="{C07715E7-D741-442D-A1CE-A018B28D4715}" destId="{67C0EE17-5CC3-459C-9168-BCA997839919}" srcOrd="1" destOrd="0" presId="urn:microsoft.com/office/officeart/2005/8/layout/orgChart1"/>
    <dgm:cxn modelId="{8DBEE434-9618-434C-9FDE-2FE78683BA38}" type="presOf" srcId="{96FC6969-61FE-4361-9C1A-F1291F15D845}" destId="{26327D99-62A3-4162-81CA-E38F0BE0A305}" srcOrd="0" destOrd="0" presId="urn:microsoft.com/office/officeart/2005/8/layout/orgChart1"/>
    <dgm:cxn modelId="{81DF8B5E-BCCD-4414-BC0F-224770B6543D}" srcId="{4A24CD9A-E096-4AF6-BB3E-02AB016C2416}" destId="{C07715E7-D741-442D-A1CE-A018B28D4715}" srcOrd="4" destOrd="0" parTransId="{96FC6969-61FE-4361-9C1A-F1291F15D845}" sibTransId="{BC87D027-333E-492B-8AB8-5BFA1EDB47EC}"/>
    <dgm:cxn modelId="{1A30ADC1-3478-4983-9D16-CC033C42C457}" type="presOf" srcId="{C1A2845B-8F51-487A-AD2D-419BE84F3EAB}" destId="{C8A7D8DE-C907-46B8-98E6-F49863919B87}" srcOrd="1" destOrd="0" presId="urn:microsoft.com/office/officeart/2005/8/layout/orgChart1"/>
    <dgm:cxn modelId="{320BB548-37A3-414D-99B2-2949510BEF87}" type="presOf" srcId="{DE18D079-A7B9-4C4A-9C11-22B08C645F16}" destId="{D23E0F7E-9DCF-4452-B6D2-BB2BC5F3CA13}" srcOrd="0" destOrd="0" presId="urn:microsoft.com/office/officeart/2005/8/layout/orgChart1"/>
    <dgm:cxn modelId="{D24E3194-9F91-4032-9BE2-AAF39B9641DD}" type="presOf" srcId="{D356D89D-FEED-4B50-9A4B-2B1B38F1F683}" destId="{59ED5CE7-34D1-4DF4-B71C-6415B5EFAD3D}" srcOrd="1" destOrd="0" presId="urn:microsoft.com/office/officeart/2005/8/layout/orgChart1"/>
    <dgm:cxn modelId="{89BC3394-81FE-4697-8B67-AEB204D1526C}" type="presOf" srcId="{6ED84815-6690-463B-ABCA-A852F7EF082A}" destId="{9FC0D43B-9413-4121-B4EB-8BD815DB05F0}" srcOrd="0" destOrd="0" presId="urn:microsoft.com/office/officeart/2005/8/layout/orgChart1"/>
    <dgm:cxn modelId="{FEE667FE-D801-4295-B5DC-CD5C9A2FAC2A}" type="presOf" srcId="{BD13C2E2-A0AA-487F-9843-278A561664AD}" destId="{BEE92E89-2F0C-4FD3-A346-46F098354ED4}" srcOrd="0" destOrd="0" presId="urn:microsoft.com/office/officeart/2005/8/layout/orgChart1"/>
    <dgm:cxn modelId="{6372218C-821B-463A-AAF7-F186EEE270ED}" type="presParOf" srcId="{A2E9F21E-5EA1-4F33-8A52-DB49A6C79042}" destId="{1EE52A49-4B95-418E-9281-E26C0DF2AAD7}" srcOrd="0" destOrd="0" presId="urn:microsoft.com/office/officeart/2005/8/layout/orgChart1"/>
    <dgm:cxn modelId="{547A96FC-85E1-42FA-82F9-0515D9F05CFF}" type="presParOf" srcId="{1EE52A49-4B95-418E-9281-E26C0DF2AAD7}" destId="{EA156D7A-C9CB-42DD-8809-AEF71EE1B182}" srcOrd="0" destOrd="0" presId="urn:microsoft.com/office/officeart/2005/8/layout/orgChart1"/>
    <dgm:cxn modelId="{D53B5A98-A785-4DE5-8073-2D4226738586}" type="presParOf" srcId="{EA156D7A-C9CB-42DD-8809-AEF71EE1B182}" destId="{9E0E6234-42FB-40E6-B7D8-F6866DC184E1}" srcOrd="0" destOrd="0" presId="urn:microsoft.com/office/officeart/2005/8/layout/orgChart1"/>
    <dgm:cxn modelId="{95E1D62F-3075-427F-89ED-836E576F8E83}" type="presParOf" srcId="{EA156D7A-C9CB-42DD-8809-AEF71EE1B182}" destId="{485F74F3-36F1-40AE-A2FB-C84BEAEDC1AD}" srcOrd="1" destOrd="0" presId="urn:microsoft.com/office/officeart/2005/8/layout/orgChart1"/>
    <dgm:cxn modelId="{CBC71CFB-D94F-437D-9829-09C5DB015B7B}" type="presParOf" srcId="{1EE52A49-4B95-418E-9281-E26C0DF2AAD7}" destId="{FA55415F-8209-4140-8ECC-CFEBB7B3D946}" srcOrd="1" destOrd="0" presId="urn:microsoft.com/office/officeart/2005/8/layout/orgChart1"/>
    <dgm:cxn modelId="{14699684-1430-4172-8932-5E9DF858E73B}" type="presParOf" srcId="{FA55415F-8209-4140-8ECC-CFEBB7B3D946}" destId="{9FC0D43B-9413-4121-B4EB-8BD815DB05F0}" srcOrd="0" destOrd="0" presId="urn:microsoft.com/office/officeart/2005/8/layout/orgChart1"/>
    <dgm:cxn modelId="{F3523992-8A25-47E6-9BA9-B43FC0A1D1A3}" type="presParOf" srcId="{FA55415F-8209-4140-8ECC-CFEBB7B3D946}" destId="{D9D96667-F98E-49FF-989F-BA494BBFC757}" srcOrd="1" destOrd="0" presId="urn:microsoft.com/office/officeart/2005/8/layout/orgChart1"/>
    <dgm:cxn modelId="{B8DCE9BF-1671-418E-8296-C2981AFBDB7A}" type="presParOf" srcId="{D9D96667-F98E-49FF-989F-BA494BBFC757}" destId="{88BACE06-4C00-4E7B-AEAA-F36059C5104F}" srcOrd="0" destOrd="0" presId="urn:microsoft.com/office/officeart/2005/8/layout/orgChart1"/>
    <dgm:cxn modelId="{671DFDFC-A525-4ACE-AF34-44CBEACC9F6B}" type="presParOf" srcId="{88BACE06-4C00-4E7B-AEAA-F36059C5104F}" destId="{CA1D1911-25A4-49A0-BC58-63E807520E68}" srcOrd="0" destOrd="0" presId="urn:microsoft.com/office/officeart/2005/8/layout/orgChart1"/>
    <dgm:cxn modelId="{7897950C-D65F-4663-9092-3DA985B84F35}" type="presParOf" srcId="{88BACE06-4C00-4E7B-AEAA-F36059C5104F}" destId="{C8A7D8DE-C907-46B8-98E6-F49863919B87}" srcOrd="1" destOrd="0" presId="urn:microsoft.com/office/officeart/2005/8/layout/orgChart1"/>
    <dgm:cxn modelId="{184A67BA-F13F-47CA-A12F-CD5C626B95D2}" type="presParOf" srcId="{D9D96667-F98E-49FF-989F-BA494BBFC757}" destId="{669247C4-5921-4E98-B7A5-9EE59412F71E}" srcOrd="1" destOrd="0" presId="urn:microsoft.com/office/officeart/2005/8/layout/orgChart1"/>
    <dgm:cxn modelId="{806A80E1-DD9B-43B3-8E97-AE4E101E4CF1}" type="presParOf" srcId="{D9D96667-F98E-49FF-989F-BA494BBFC757}" destId="{5292806C-E975-41A2-A424-E7A14B9E0466}" srcOrd="2" destOrd="0" presId="urn:microsoft.com/office/officeart/2005/8/layout/orgChart1"/>
    <dgm:cxn modelId="{8BAD3B41-A038-48A1-B4EB-0CD253374CE9}" type="presParOf" srcId="{FA55415F-8209-4140-8ECC-CFEBB7B3D946}" destId="{A0FCAB2E-8A65-497D-BE32-5BC6DB47CE1E}" srcOrd="2" destOrd="0" presId="urn:microsoft.com/office/officeart/2005/8/layout/orgChart1"/>
    <dgm:cxn modelId="{89F7E06A-EFCF-4F99-A100-0A02833FF4E8}" type="presParOf" srcId="{FA55415F-8209-4140-8ECC-CFEBB7B3D946}" destId="{21E19F02-1314-4D9F-8908-BF96EFB76048}" srcOrd="3" destOrd="0" presId="urn:microsoft.com/office/officeart/2005/8/layout/orgChart1"/>
    <dgm:cxn modelId="{892E9808-CF7C-4E01-BC0E-7F4D3DB21A9C}" type="presParOf" srcId="{21E19F02-1314-4D9F-8908-BF96EFB76048}" destId="{960C8E78-9834-4AD2-83EE-1B1F0A48ED8D}" srcOrd="0" destOrd="0" presId="urn:microsoft.com/office/officeart/2005/8/layout/orgChart1"/>
    <dgm:cxn modelId="{D9270139-3D7D-4807-A9B1-CB409CD5EA14}" type="presParOf" srcId="{960C8E78-9834-4AD2-83EE-1B1F0A48ED8D}" destId="{DACFABAB-2F25-434B-9B83-A1DB06F87822}" srcOrd="0" destOrd="0" presId="urn:microsoft.com/office/officeart/2005/8/layout/orgChart1"/>
    <dgm:cxn modelId="{9423DE88-F9E4-4222-BEB6-410978B3D89C}" type="presParOf" srcId="{960C8E78-9834-4AD2-83EE-1B1F0A48ED8D}" destId="{7A9D994B-40C5-4395-8669-B1362DB5FA64}" srcOrd="1" destOrd="0" presId="urn:microsoft.com/office/officeart/2005/8/layout/orgChart1"/>
    <dgm:cxn modelId="{4A6DA19E-88CC-4A7D-B0D7-4D135F0B6E1E}" type="presParOf" srcId="{21E19F02-1314-4D9F-8908-BF96EFB76048}" destId="{119A3A63-BDAA-4203-A95D-E7DDCF13D2D4}" srcOrd="1" destOrd="0" presId="urn:microsoft.com/office/officeart/2005/8/layout/orgChart1"/>
    <dgm:cxn modelId="{99F62B9A-0770-472E-B30B-7C49504BA621}" type="presParOf" srcId="{21E19F02-1314-4D9F-8908-BF96EFB76048}" destId="{0FBCABFB-220A-41D0-A143-30DF668A9C70}" srcOrd="2" destOrd="0" presId="urn:microsoft.com/office/officeart/2005/8/layout/orgChart1"/>
    <dgm:cxn modelId="{A2CFA2A9-F0DA-4658-9676-B441BCA68253}" type="presParOf" srcId="{FA55415F-8209-4140-8ECC-CFEBB7B3D946}" destId="{26327D99-62A3-4162-81CA-E38F0BE0A305}" srcOrd="4" destOrd="0" presId="urn:microsoft.com/office/officeart/2005/8/layout/orgChart1"/>
    <dgm:cxn modelId="{C1999403-4CA4-4D9E-B203-2067BAC1705A}" type="presParOf" srcId="{FA55415F-8209-4140-8ECC-CFEBB7B3D946}" destId="{D8537002-4711-4F55-8972-98F1DBDEEC29}" srcOrd="5" destOrd="0" presId="urn:microsoft.com/office/officeart/2005/8/layout/orgChart1"/>
    <dgm:cxn modelId="{3BB2E40E-B525-4F74-831C-88A64AA8B57A}" type="presParOf" srcId="{D8537002-4711-4F55-8972-98F1DBDEEC29}" destId="{402D5CE7-56CE-4618-A069-0BD718D5EE45}" srcOrd="0" destOrd="0" presId="urn:microsoft.com/office/officeart/2005/8/layout/orgChart1"/>
    <dgm:cxn modelId="{671DF6CF-9EDC-4AE2-A8AB-FE4BFF4C31D0}" type="presParOf" srcId="{402D5CE7-56CE-4618-A069-0BD718D5EE45}" destId="{39DA490A-2232-4F2C-B3FC-7F442F7B43E9}" srcOrd="0" destOrd="0" presId="urn:microsoft.com/office/officeart/2005/8/layout/orgChart1"/>
    <dgm:cxn modelId="{B9767D1F-0533-4181-ADE4-EDF55D9D8113}" type="presParOf" srcId="{402D5CE7-56CE-4618-A069-0BD718D5EE45}" destId="{67C0EE17-5CC3-459C-9168-BCA997839919}" srcOrd="1" destOrd="0" presId="urn:microsoft.com/office/officeart/2005/8/layout/orgChart1"/>
    <dgm:cxn modelId="{D8CC6326-A455-46C0-8564-18823DA605A8}" type="presParOf" srcId="{D8537002-4711-4F55-8972-98F1DBDEEC29}" destId="{68EDDB59-B621-485D-A7C5-F2DA330A2277}" srcOrd="1" destOrd="0" presId="urn:microsoft.com/office/officeart/2005/8/layout/orgChart1"/>
    <dgm:cxn modelId="{1F3A8E42-185B-4D83-9EA2-3CA6EE6E56EB}" type="presParOf" srcId="{D8537002-4711-4F55-8972-98F1DBDEEC29}" destId="{4FF690A0-29EB-4EFE-9833-ED62E23F6CCD}" srcOrd="2" destOrd="0" presId="urn:microsoft.com/office/officeart/2005/8/layout/orgChart1"/>
    <dgm:cxn modelId="{C70FB3F8-068B-4871-8E6E-DE02D70E719F}" type="presParOf" srcId="{1EE52A49-4B95-418E-9281-E26C0DF2AAD7}" destId="{F45E3B83-8670-44C6-A739-595982AFADF5}" srcOrd="2" destOrd="0" presId="urn:microsoft.com/office/officeart/2005/8/layout/orgChart1"/>
    <dgm:cxn modelId="{9517F929-7484-465F-8388-C639A563E3FF}" type="presParOf" srcId="{F45E3B83-8670-44C6-A739-595982AFADF5}" destId="{BEE92E89-2F0C-4FD3-A346-46F098354ED4}" srcOrd="0" destOrd="0" presId="urn:microsoft.com/office/officeart/2005/8/layout/orgChart1"/>
    <dgm:cxn modelId="{6F869226-4EE1-4CFA-9B71-401F47EDCD19}" type="presParOf" srcId="{F45E3B83-8670-44C6-A739-595982AFADF5}" destId="{329F0D36-FC9C-4B79-9EA8-2844EC1EF313}" srcOrd="1" destOrd="0" presId="urn:microsoft.com/office/officeart/2005/8/layout/orgChart1"/>
    <dgm:cxn modelId="{AB3DBCB4-0EDA-401F-B90D-DA5FE216FBB2}" type="presParOf" srcId="{329F0D36-FC9C-4B79-9EA8-2844EC1EF313}" destId="{FE15D9CF-F321-4C35-9CFF-76577414E58F}" srcOrd="0" destOrd="0" presId="urn:microsoft.com/office/officeart/2005/8/layout/orgChart1"/>
    <dgm:cxn modelId="{E214998D-F887-4C11-AE54-68B6E12A5087}" type="presParOf" srcId="{FE15D9CF-F321-4C35-9CFF-76577414E58F}" destId="{53536625-9B4F-4E08-A733-25EC20D693D0}" srcOrd="0" destOrd="0" presId="urn:microsoft.com/office/officeart/2005/8/layout/orgChart1"/>
    <dgm:cxn modelId="{AB0E8524-F65E-40CC-B244-D8E3E5451D65}" type="presParOf" srcId="{FE15D9CF-F321-4C35-9CFF-76577414E58F}" destId="{59ED5CE7-34D1-4DF4-B71C-6415B5EFAD3D}" srcOrd="1" destOrd="0" presId="urn:microsoft.com/office/officeart/2005/8/layout/orgChart1"/>
    <dgm:cxn modelId="{1BA19757-33C6-45D8-841D-787E422F2ACE}" type="presParOf" srcId="{329F0D36-FC9C-4B79-9EA8-2844EC1EF313}" destId="{07E828EE-64FE-41CC-8D72-60CA16E4E901}" srcOrd="1" destOrd="0" presId="urn:microsoft.com/office/officeart/2005/8/layout/orgChart1"/>
    <dgm:cxn modelId="{793F763C-8C81-41CD-A40E-6246A3E808EB}" type="presParOf" srcId="{329F0D36-FC9C-4B79-9EA8-2844EC1EF313}" destId="{204C9991-6587-4BA2-8369-8E858746AA51}" srcOrd="2" destOrd="0" presId="urn:microsoft.com/office/officeart/2005/8/layout/orgChart1"/>
    <dgm:cxn modelId="{0F51EE34-0A7B-41E8-93A6-78DFCCF5CA54}" type="presParOf" srcId="{F45E3B83-8670-44C6-A739-595982AFADF5}" destId="{D23E0F7E-9DCF-4452-B6D2-BB2BC5F3CA13}" srcOrd="2" destOrd="0" presId="urn:microsoft.com/office/officeart/2005/8/layout/orgChart1"/>
    <dgm:cxn modelId="{D7A78872-A845-456C-BC25-A69B1F4D8675}" type="presParOf" srcId="{F45E3B83-8670-44C6-A739-595982AFADF5}" destId="{AA8950CF-DA26-4E05-ABB4-7841F01839D6}" srcOrd="3" destOrd="0" presId="urn:microsoft.com/office/officeart/2005/8/layout/orgChart1"/>
    <dgm:cxn modelId="{07DC157C-30AA-4DDA-9612-4C96615D1205}" type="presParOf" srcId="{AA8950CF-DA26-4E05-ABB4-7841F01839D6}" destId="{0693386E-A02B-4F95-9D04-4396F8D77965}" srcOrd="0" destOrd="0" presId="urn:microsoft.com/office/officeart/2005/8/layout/orgChart1"/>
    <dgm:cxn modelId="{A465407B-047D-4606-9FC5-448CAF6997E0}" type="presParOf" srcId="{0693386E-A02B-4F95-9D04-4396F8D77965}" destId="{4CD967B7-D611-4EF1-A002-F69C0242ABC5}" srcOrd="0" destOrd="0" presId="urn:microsoft.com/office/officeart/2005/8/layout/orgChart1"/>
    <dgm:cxn modelId="{F138927D-CB5B-495C-9238-E23F62924621}" type="presParOf" srcId="{0693386E-A02B-4F95-9D04-4396F8D77965}" destId="{9DC1C2D1-36F6-46F0-806D-874D04A70B7B}" srcOrd="1" destOrd="0" presId="urn:microsoft.com/office/officeart/2005/8/layout/orgChart1"/>
    <dgm:cxn modelId="{02B1F3D5-156C-46D8-9405-12985D1CF0B3}" type="presParOf" srcId="{AA8950CF-DA26-4E05-ABB4-7841F01839D6}" destId="{2510320A-AAE3-47B4-B857-A34781F0D4E6}" srcOrd="1" destOrd="0" presId="urn:microsoft.com/office/officeart/2005/8/layout/orgChart1"/>
    <dgm:cxn modelId="{818A35ED-52DD-46B9-B27B-DE848273CF8D}" type="presParOf" srcId="{AA8950CF-DA26-4E05-ABB4-7841F01839D6}" destId="{8E7EED4E-D0D2-4059-B5CF-91C70E2AE734}"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CC92B47-F361-45E7-B664-70C7F1555D99}">
      <dsp:nvSpPr>
        <dsp:cNvPr id="0" name=""/>
        <dsp:cNvSpPr/>
      </dsp:nvSpPr>
      <dsp:spPr>
        <a:xfrm>
          <a:off x="2165150" y="84081"/>
          <a:ext cx="1621683" cy="810841"/>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rtl="1">
            <a:lnSpc>
              <a:spcPct val="90000"/>
            </a:lnSpc>
            <a:spcBef>
              <a:spcPct val="0"/>
            </a:spcBef>
            <a:spcAft>
              <a:spcPct val="35000"/>
            </a:spcAft>
          </a:pPr>
          <a:r>
            <a:rPr lang="ar-SA" sz="3200" kern="1200" dirty="0" smtClean="0">
              <a:solidFill>
                <a:schemeClr val="tx1"/>
              </a:solidFill>
            </a:rPr>
            <a:t>الافتتاحية </a:t>
          </a:r>
          <a:endParaRPr lang="ar-SA" sz="3200" kern="1200" dirty="0">
            <a:solidFill>
              <a:schemeClr val="tx1"/>
            </a:solidFill>
          </a:endParaRPr>
        </a:p>
      </dsp:txBody>
      <dsp:txXfrm>
        <a:off x="2165150" y="84081"/>
        <a:ext cx="1621683" cy="810841"/>
      </dsp:txXfrm>
    </dsp:sp>
    <dsp:sp modelId="{5BB02096-BFF8-46C4-8B25-740060193DDD}">
      <dsp:nvSpPr>
        <dsp:cNvPr id="0" name=""/>
        <dsp:cNvSpPr/>
      </dsp:nvSpPr>
      <dsp:spPr>
        <a:xfrm rot="2160000">
          <a:off x="3761138" y="1134005"/>
          <a:ext cx="594482" cy="283794"/>
        </a:xfrm>
        <a:prstGeom prst="lef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ar-SA" sz="1200" kern="1200"/>
        </a:p>
      </dsp:txBody>
      <dsp:txXfrm rot="2160000">
        <a:off x="3761138" y="1134005"/>
        <a:ext cx="594482" cy="283794"/>
      </dsp:txXfrm>
    </dsp:sp>
    <dsp:sp modelId="{66432FE7-441F-4602-A9BE-36A443CFACF8}">
      <dsp:nvSpPr>
        <dsp:cNvPr id="0" name=""/>
        <dsp:cNvSpPr/>
      </dsp:nvSpPr>
      <dsp:spPr>
        <a:xfrm>
          <a:off x="4329925" y="1656883"/>
          <a:ext cx="1621683" cy="810841"/>
        </a:xfrm>
        <a:prstGeom prst="roundRect">
          <a:avLst>
            <a:gd name="adj" fmla="val 10000"/>
          </a:avLst>
        </a:prstGeom>
        <a:solidFill>
          <a:schemeClr val="accent2">
            <a:hueOff val="1170380"/>
            <a:satOff val="-1460"/>
            <a:lumOff val="3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SA" sz="1800" kern="1200" dirty="0" smtClean="0">
              <a:solidFill>
                <a:schemeClr val="tx1"/>
              </a:solidFill>
            </a:rPr>
            <a:t>تقسيم الفصل إلى مجموعات </a:t>
          </a:r>
          <a:endParaRPr lang="ar-SA" sz="1800" kern="1200" dirty="0">
            <a:solidFill>
              <a:schemeClr val="tx1"/>
            </a:solidFill>
          </a:endParaRPr>
        </a:p>
      </dsp:txBody>
      <dsp:txXfrm>
        <a:off x="4329925" y="1656883"/>
        <a:ext cx="1621683" cy="810841"/>
      </dsp:txXfrm>
    </dsp:sp>
    <dsp:sp modelId="{CB312BDF-76EC-4C07-9617-593341F88A07}">
      <dsp:nvSpPr>
        <dsp:cNvPr id="0" name=""/>
        <dsp:cNvSpPr/>
      </dsp:nvSpPr>
      <dsp:spPr>
        <a:xfrm rot="6480000">
          <a:off x="4444374" y="3148867"/>
          <a:ext cx="594482" cy="283794"/>
        </a:xfrm>
        <a:prstGeom prst="leftRightArrow">
          <a:avLst>
            <a:gd name="adj1" fmla="val 60000"/>
            <a:gd name="adj2" fmla="val 50000"/>
          </a:avLst>
        </a:prstGeom>
        <a:solidFill>
          <a:schemeClr val="accent2">
            <a:hueOff val="1170380"/>
            <a:satOff val="-1460"/>
            <a:lumOff val="34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ar-SA" sz="1200" kern="1200"/>
        </a:p>
      </dsp:txBody>
      <dsp:txXfrm rot="6480000">
        <a:off x="4444374" y="3148867"/>
        <a:ext cx="594482" cy="283794"/>
      </dsp:txXfrm>
    </dsp:sp>
    <dsp:sp modelId="{CEEE2015-C77D-48AD-AA2B-4CFDCEDF715C}">
      <dsp:nvSpPr>
        <dsp:cNvPr id="0" name=""/>
        <dsp:cNvSpPr/>
      </dsp:nvSpPr>
      <dsp:spPr>
        <a:xfrm>
          <a:off x="3443214" y="4113805"/>
          <a:ext cx="1741363" cy="986688"/>
        </a:xfrm>
        <a:prstGeom prst="roundRect">
          <a:avLst>
            <a:gd name="adj" fmla="val 10000"/>
          </a:avLst>
        </a:prstGeom>
        <a:solidFill>
          <a:schemeClr val="accent2">
            <a:hueOff val="2340759"/>
            <a:satOff val="-2919"/>
            <a:lumOff val="68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SA" sz="1800" kern="1200" dirty="0" smtClean="0">
              <a:solidFill>
                <a:schemeClr val="tx1"/>
              </a:solidFill>
            </a:rPr>
            <a:t>شرح أهداف كتاب التهيئة والاستعداد والفائدة منه </a:t>
          </a:r>
          <a:endParaRPr lang="ar-SA" sz="1800" kern="1200" dirty="0">
            <a:solidFill>
              <a:schemeClr val="tx1"/>
            </a:solidFill>
          </a:endParaRPr>
        </a:p>
      </dsp:txBody>
      <dsp:txXfrm>
        <a:off x="3443214" y="4113805"/>
        <a:ext cx="1741363" cy="986688"/>
      </dsp:txXfrm>
    </dsp:sp>
    <dsp:sp modelId="{1FB1D38D-1189-4498-BED6-894DBA06FDD6}">
      <dsp:nvSpPr>
        <dsp:cNvPr id="0" name=""/>
        <dsp:cNvSpPr/>
      </dsp:nvSpPr>
      <dsp:spPr>
        <a:xfrm rot="10800000">
          <a:off x="2774421" y="4465252"/>
          <a:ext cx="594482" cy="283794"/>
        </a:xfrm>
        <a:prstGeom prst="leftRightArrow">
          <a:avLst>
            <a:gd name="adj1" fmla="val 60000"/>
            <a:gd name="adj2" fmla="val 50000"/>
          </a:avLst>
        </a:prstGeom>
        <a:solidFill>
          <a:schemeClr val="accent2">
            <a:hueOff val="2340759"/>
            <a:satOff val="-2919"/>
            <a:lumOff val="68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ar-SA" sz="1200" kern="1200"/>
        </a:p>
      </dsp:txBody>
      <dsp:txXfrm rot="10800000">
        <a:off x="2774421" y="4465252"/>
        <a:ext cx="594482" cy="283794"/>
      </dsp:txXfrm>
    </dsp:sp>
    <dsp:sp modelId="{5D4C8AEB-B1FD-48BC-9620-6B59D86B217C}">
      <dsp:nvSpPr>
        <dsp:cNvPr id="0" name=""/>
        <dsp:cNvSpPr/>
      </dsp:nvSpPr>
      <dsp:spPr>
        <a:xfrm>
          <a:off x="576063" y="4132503"/>
          <a:ext cx="2124048" cy="949292"/>
        </a:xfrm>
        <a:prstGeom prst="roundRect">
          <a:avLst>
            <a:gd name="adj" fmla="val 10000"/>
          </a:avLst>
        </a:prstGeom>
        <a:solidFill>
          <a:schemeClr val="accent2">
            <a:hueOff val="3511139"/>
            <a:satOff val="-4379"/>
            <a:lumOff val="10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SA" sz="1800" kern="1200" dirty="0" smtClean="0">
              <a:solidFill>
                <a:schemeClr val="tx1"/>
              </a:solidFill>
            </a:rPr>
            <a:t>شرح آلية تنفيذ كتاب التهيئة والاستعداد  </a:t>
          </a:r>
        </a:p>
        <a:p>
          <a:pPr lvl="0" algn="ctr" defTabSz="800100" rtl="1">
            <a:lnSpc>
              <a:spcPct val="90000"/>
            </a:lnSpc>
            <a:spcBef>
              <a:spcPct val="0"/>
            </a:spcBef>
            <a:spcAft>
              <a:spcPct val="35000"/>
            </a:spcAft>
          </a:pPr>
          <a:r>
            <a:rPr lang="ar-SA" sz="1800" kern="1200" dirty="0" smtClean="0">
              <a:solidFill>
                <a:schemeClr val="tx1"/>
              </a:solidFill>
            </a:rPr>
            <a:t>وأوراق العمل </a:t>
          </a:r>
          <a:endParaRPr lang="ar-SA" sz="1800" kern="1200" dirty="0">
            <a:solidFill>
              <a:schemeClr val="tx1"/>
            </a:solidFill>
          </a:endParaRPr>
        </a:p>
      </dsp:txBody>
      <dsp:txXfrm>
        <a:off x="576063" y="4132503"/>
        <a:ext cx="2124048" cy="949292"/>
      </dsp:txXfrm>
    </dsp:sp>
    <dsp:sp modelId="{5EF50704-DEE7-448C-A214-6EA06C77BB70}">
      <dsp:nvSpPr>
        <dsp:cNvPr id="0" name=""/>
        <dsp:cNvSpPr/>
      </dsp:nvSpPr>
      <dsp:spPr>
        <a:xfrm rot="15120000">
          <a:off x="916164" y="3158216"/>
          <a:ext cx="594482" cy="283794"/>
        </a:xfrm>
        <a:prstGeom prst="leftRightArrow">
          <a:avLst>
            <a:gd name="adj1" fmla="val 60000"/>
            <a:gd name="adj2" fmla="val 50000"/>
          </a:avLst>
        </a:prstGeom>
        <a:solidFill>
          <a:schemeClr val="accent2">
            <a:hueOff val="3511139"/>
            <a:satOff val="-4379"/>
            <a:lumOff val="103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ar-SA" sz="1200" kern="1200"/>
        </a:p>
      </dsp:txBody>
      <dsp:txXfrm rot="15120000">
        <a:off x="916164" y="3158216"/>
        <a:ext cx="594482" cy="283794"/>
      </dsp:txXfrm>
    </dsp:sp>
    <dsp:sp modelId="{9972A578-0158-4299-9F40-EA5D9B1F66EF}">
      <dsp:nvSpPr>
        <dsp:cNvPr id="0" name=""/>
        <dsp:cNvSpPr/>
      </dsp:nvSpPr>
      <dsp:spPr>
        <a:xfrm>
          <a:off x="375" y="1656883"/>
          <a:ext cx="1621683" cy="810841"/>
        </a:xfrm>
        <a:prstGeom prst="roundRect">
          <a:avLst>
            <a:gd name="adj" fmla="val 10000"/>
          </a:avLst>
        </a:prstGeom>
        <a:solidFill>
          <a:schemeClr val="accent2">
            <a:hueOff val="4681519"/>
            <a:satOff val="-5839"/>
            <a:lumOff val="137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1">
            <a:lnSpc>
              <a:spcPct val="90000"/>
            </a:lnSpc>
            <a:spcBef>
              <a:spcPct val="0"/>
            </a:spcBef>
            <a:spcAft>
              <a:spcPct val="35000"/>
            </a:spcAft>
          </a:pPr>
          <a:r>
            <a:rPr lang="ar-SA" sz="1800" kern="1200" dirty="0" smtClean="0">
              <a:solidFill>
                <a:schemeClr val="tx1"/>
              </a:solidFill>
            </a:rPr>
            <a:t>توضيح القوانين الصفية وآداب المتعلم للتلميذات </a:t>
          </a:r>
          <a:endParaRPr lang="ar-SA" sz="1800" kern="1200" dirty="0">
            <a:solidFill>
              <a:schemeClr val="tx1"/>
            </a:solidFill>
          </a:endParaRPr>
        </a:p>
      </dsp:txBody>
      <dsp:txXfrm>
        <a:off x="375" y="1656883"/>
        <a:ext cx="1621683" cy="810841"/>
      </dsp:txXfrm>
    </dsp:sp>
    <dsp:sp modelId="{9E68AE90-D473-4CD4-A63C-C2B8A1AC1CE4}">
      <dsp:nvSpPr>
        <dsp:cNvPr id="0" name=""/>
        <dsp:cNvSpPr/>
      </dsp:nvSpPr>
      <dsp:spPr>
        <a:xfrm rot="19440000">
          <a:off x="1596362" y="1134005"/>
          <a:ext cx="594482" cy="283794"/>
        </a:xfrm>
        <a:prstGeom prst="leftRightArrow">
          <a:avLst>
            <a:gd name="adj1" fmla="val 60000"/>
            <a:gd name="adj2" fmla="val 50000"/>
          </a:avLst>
        </a:prstGeom>
        <a:solidFill>
          <a:schemeClr val="accent2">
            <a:hueOff val="4681519"/>
            <a:satOff val="-5839"/>
            <a:lumOff val="1373"/>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33400" rtl="1">
            <a:lnSpc>
              <a:spcPct val="90000"/>
            </a:lnSpc>
            <a:spcBef>
              <a:spcPct val="0"/>
            </a:spcBef>
            <a:spcAft>
              <a:spcPct val="35000"/>
            </a:spcAft>
          </a:pPr>
          <a:endParaRPr lang="ar-SA" sz="1200" kern="1200"/>
        </a:p>
      </dsp:txBody>
      <dsp:txXfrm rot="19440000">
        <a:off x="1596362" y="1134005"/>
        <a:ext cx="594482" cy="283794"/>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23E0F7E-9DCF-4452-B6D2-BB2BC5F3CA13}">
      <dsp:nvSpPr>
        <dsp:cNvPr id="0" name=""/>
        <dsp:cNvSpPr/>
      </dsp:nvSpPr>
      <dsp:spPr>
        <a:xfrm>
          <a:off x="3708412" y="1242685"/>
          <a:ext cx="227678" cy="997450"/>
        </a:xfrm>
        <a:custGeom>
          <a:avLst/>
          <a:gdLst/>
          <a:ahLst/>
          <a:cxnLst/>
          <a:rect l="0" t="0" r="0" b="0"/>
          <a:pathLst>
            <a:path>
              <a:moveTo>
                <a:pt x="0" y="0"/>
              </a:moveTo>
              <a:lnTo>
                <a:pt x="0" y="997450"/>
              </a:lnTo>
              <a:lnTo>
                <a:pt x="227678" y="997450"/>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EE92E89-2F0C-4FD3-A346-46F098354ED4}">
      <dsp:nvSpPr>
        <dsp:cNvPr id="0" name=""/>
        <dsp:cNvSpPr/>
      </dsp:nvSpPr>
      <dsp:spPr>
        <a:xfrm>
          <a:off x="3480733" y="1242685"/>
          <a:ext cx="227678" cy="997450"/>
        </a:xfrm>
        <a:custGeom>
          <a:avLst/>
          <a:gdLst/>
          <a:ahLst/>
          <a:cxnLst/>
          <a:rect l="0" t="0" r="0" b="0"/>
          <a:pathLst>
            <a:path>
              <a:moveTo>
                <a:pt x="227678" y="0"/>
              </a:moveTo>
              <a:lnTo>
                <a:pt x="227678" y="997450"/>
              </a:lnTo>
              <a:lnTo>
                <a:pt x="0" y="997450"/>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327D99-62A3-4162-81CA-E38F0BE0A305}">
      <dsp:nvSpPr>
        <dsp:cNvPr id="0" name=""/>
        <dsp:cNvSpPr/>
      </dsp:nvSpPr>
      <dsp:spPr>
        <a:xfrm>
          <a:off x="3708412" y="1242685"/>
          <a:ext cx="2623728" cy="1994901"/>
        </a:xfrm>
        <a:custGeom>
          <a:avLst/>
          <a:gdLst/>
          <a:ahLst/>
          <a:cxnLst/>
          <a:rect l="0" t="0" r="0" b="0"/>
          <a:pathLst>
            <a:path>
              <a:moveTo>
                <a:pt x="0" y="0"/>
              </a:moveTo>
              <a:lnTo>
                <a:pt x="0" y="1767222"/>
              </a:lnTo>
              <a:lnTo>
                <a:pt x="2623728" y="1767222"/>
              </a:lnTo>
              <a:lnTo>
                <a:pt x="2623728" y="1994901"/>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FCAB2E-8A65-497D-BE32-5BC6DB47CE1E}">
      <dsp:nvSpPr>
        <dsp:cNvPr id="0" name=""/>
        <dsp:cNvSpPr/>
      </dsp:nvSpPr>
      <dsp:spPr>
        <a:xfrm>
          <a:off x="3662692" y="1242685"/>
          <a:ext cx="91440" cy="1994901"/>
        </a:xfrm>
        <a:custGeom>
          <a:avLst/>
          <a:gdLst/>
          <a:ahLst/>
          <a:cxnLst/>
          <a:rect l="0" t="0" r="0" b="0"/>
          <a:pathLst>
            <a:path>
              <a:moveTo>
                <a:pt x="45720" y="0"/>
              </a:moveTo>
              <a:lnTo>
                <a:pt x="45720" y="1994901"/>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FC0D43B-9413-4121-B4EB-8BD815DB05F0}">
      <dsp:nvSpPr>
        <dsp:cNvPr id="0" name=""/>
        <dsp:cNvSpPr/>
      </dsp:nvSpPr>
      <dsp:spPr>
        <a:xfrm>
          <a:off x="1084683" y="1242685"/>
          <a:ext cx="2623728" cy="1994901"/>
        </a:xfrm>
        <a:custGeom>
          <a:avLst/>
          <a:gdLst/>
          <a:ahLst/>
          <a:cxnLst/>
          <a:rect l="0" t="0" r="0" b="0"/>
          <a:pathLst>
            <a:path>
              <a:moveTo>
                <a:pt x="2623728" y="0"/>
              </a:moveTo>
              <a:lnTo>
                <a:pt x="2623728" y="1767222"/>
              </a:lnTo>
              <a:lnTo>
                <a:pt x="0" y="1767222"/>
              </a:lnTo>
              <a:lnTo>
                <a:pt x="0" y="1994901"/>
              </a:lnTo>
            </a:path>
          </a:pathLst>
        </a:custGeom>
        <a:noFill/>
        <a:ln w="254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0E6234-42FB-40E6-B7D8-F6866DC184E1}">
      <dsp:nvSpPr>
        <dsp:cNvPr id="0" name=""/>
        <dsp:cNvSpPr/>
      </dsp:nvSpPr>
      <dsp:spPr>
        <a:xfrm>
          <a:off x="1956205" y="158500"/>
          <a:ext cx="3504412" cy="1084185"/>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t>يحتوي كتاب التهيئة والاستعداد على عشر مجموعات تشمل مهارات اللغة المختلفة </a:t>
          </a:r>
          <a:endParaRPr lang="ar-SA" sz="2400" kern="1200" dirty="0"/>
        </a:p>
      </dsp:txBody>
      <dsp:txXfrm>
        <a:off x="1956205" y="158500"/>
        <a:ext cx="3504412" cy="1084185"/>
      </dsp:txXfrm>
    </dsp:sp>
    <dsp:sp modelId="{CA1D1911-25A4-49A0-BC58-63E807520E68}">
      <dsp:nvSpPr>
        <dsp:cNvPr id="0" name=""/>
        <dsp:cNvSpPr/>
      </dsp:nvSpPr>
      <dsp:spPr>
        <a:xfrm>
          <a:off x="497" y="3237586"/>
          <a:ext cx="2168370" cy="1084185"/>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t>تنمية المهارات اليدوية من خلال </a:t>
          </a:r>
          <a:r>
            <a:rPr lang="ar-SA" sz="2400" kern="1200" dirty="0" smtClean="0"/>
            <a:t>الرسم والتلوين </a:t>
          </a:r>
          <a:r>
            <a:rPr lang="ar-SA" sz="2400" kern="1200" dirty="0" smtClean="0"/>
            <a:t>والتوصيل </a:t>
          </a:r>
          <a:endParaRPr lang="ar-SA" sz="2400" kern="1200" dirty="0"/>
        </a:p>
      </dsp:txBody>
      <dsp:txXfrm>
        <a:off x="497" y="3237586"/>
        <a:ext cx="2168370" cy="1084185"/>
      </dsp:txXfrm>
    </dsp:sp>
    <dsp:sp modelId="{DACFABAB-2F25-434B-9B83-A1DB06F87822}">
      <dsp:nvSpPr>
        <dsp:cNvPr id="0" name=""/>
        <dsp:cNvSpPr/>
      </dsp:nvSpPr>
      <dsp:spPr>
        <a:xfrm>
          <a:off x="2624226" y="3237586"/>
          <a:ext cx="2168370" cy="1084185"/>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t>المحاكاة وتشمل القراءة والكتابة </a:t>
          </a:r>
          <a:endParaRPr lang="ar-SA" sz="2400" kern="1200" dirty="0"/>
        </a:p>
      </dsp:txBody>
      <dsp:txXfrm>
        <a:off x="2624226" y="3237586"/>
        <a:ext cx="2168370" cy="1084185"/>
      </dsp:txXfrm>
    </dsp:sp>
    <dsp:sp modelId="{39DA490A-2232-4F2C-B3FC-7F442F7B43E9}">
      <dsp:nvSpPr>
        <dsp:cNvPr id="0" name=""/>
        <dsp:cNvSpPr/>
      </dsp:nvSpPr>
      <dsp:spPr>
        <a:xfrm>
          <a:off x="5247955" y="3237586"/>
          <a:ext cx="2168370" cy="1084185"/>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t>الاستماع </a:t>
          </a:r>
          <a:endParaRPr lang="ar-SA" sz="2400" kern="1200" dirty="0"/>
        </a:p>
      </dsp:txBody>
      <dsp:txXfrm>
        <a:off x="5247955" y="3237586"/>
        <a:ext cx="2168370" cy="1084185"/>
      </dsp:txXfrm>
    </dsp:sp>
    <dsp:sp modelId="{53536625-9B4F-4E08-A733-25EC20D693D0}">
      <dsp:nvSpPr>
        <dsp:cNvPr id="0" name=""/>
        <dsp:cNvSpPr/>
      </dsp:nvSpPr>
      <dsp:spPr>
        <a:xfrm>
          <a:off x="1312362" y="1698043"/>
          <a:ext cx="2168370" cy="1084185"/>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t>التعبير والمحادثة </a:t>
          </a:r>
          <a:endParaRPr lang="ar-SA" sz="2400" kern="1200" dirty="0"/>
        </a:p>
      </dsp:txBody>
      <dsp:txXfrm>
        <a:off x="1312362" y="1698043"/>
        <a:ext cx="2168370" cy="1084185"/>
      </dsp:txXfrm>
    </dsp:sp>
    <dsp:sp modelId="{4CD967B7-D611-4EF1-A002-F69C0242ABC5}">
      <dsp:nvSpPr>
        <dsp:cNvPr id="0" name=""/>
        <dsp:cNvSpPr/>
      </dsp:nvSpPr>
      <dsp:spPr>
        <a:xfrm>
          <a:off x="3936090" y="1698043"/>
          <a:ext cx="2168370" cy="1084185"/>
        </a:xfrm>
        <a:prstGeom prst="rect">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rtl="1">
            <a:lnSpc>
              <a:spcPct val="90000"/>
            </a:lnSpc>
            <a:spcBef>
              <a:spcPct val="0"/>
            </a:spcBef>
            <a:spcAft>
              <a:spcPct val="35000"/>
            </a:spcAft>
          </a:pPr>
          <a:r>
            <a:rPr lang="ar-SA" sz="2400" kern="1200" dirty="0" smtClean="0"/>
            <a:t>التمييز السمعي والبصري </a:t>
          </a:r>
          <a:endParaRPr lang="ar-SA" sz="2400" kern="1200" dirty="0"/>
        </a:p>
      </dsp:txBody>
      <dsp:txXfrm>
        <a:off x="3936090" y="1698043"/>
        <a:ext cx="2168370" cy="1084185"/>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4B35F245-1E67-4A1F-92E5-F635E95B0CB7}" type="datetimeFigureOut">
              <a:rPr lang="ar-SA" smtClean="0"/>
              <a:pPr/>
              <a:t>06/11/36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4B35F245-1E67-4A1F-92E5-F635E95B0CB7}" type="datetimeFigureOut">
              <a:rPr lang="ar-SA" smtClean="0"/>
              <a:pPr/>
              <a:t>06/11/36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4B35F245-1E67-4A1F-92E5-F635E95B0CB7}" type="datetimeFigureOut">
              <a:rPr lang="ar-SA" smtClean="0"/>
              <a:pPr/>
              <a:t>06/11/36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4B35F245-1E67-4A1F-92E5-F635E95B0CB7}" type="datetimeFigureOut">
              <a:rPr lang="ar-SA" smtClean="0"/>
              <a:pPr/>
              <a:t>06/11/36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4B35F245-1E67-4A1F-92E5-F635E95B0CB7}" type="datetimeFigureOut">
              <a:rPr lang="ar-SA" smtClean="0"/>
              <a:pPr/>
              <a:t>06/11/36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4B35F245-1E67-4A1F-92E5-F635E95B0CB7}" type="datetimeFigureOut">
              <a:rPr lang="ar-SA" smtClean="0"/>
              <a:pPr/>
              <a:t>06/11/36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4B35F245-1E67-4A1F-92E5-F635E95B0CB7}" type="datetimeFigureOut">
              <a:rPr lang="ar-SA" smtClean="0"/>
              <a:pPr/>
              <a:t>06/11/36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4B35F245-1E67-4A1F-92E5-F635E95B0CB7}" type="datetimeFigureOut">
              <a:rPr lang="ar-SA" smtClean="0"/>
              <a:pPr/>
              <a:t>06/11/36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4B35F245-1E67-4A1F-92E5-F635E95B0CB7}" type="datetimeFigureOut">
              <a:rPr lang="ar-SA" smtClean="0"/>
              <a:pPr/>
              <a:t>06/11/36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B35F245-1E67-4A1F-92E5-F635E95B0CB7}" type="datetimeFigureOut">
              <a:rPr lang="ar-SA" smtClean="0"/>
              <a:pPr/>
              <a:t>06/11/36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4B35F245-1E67-4A1F-92E5-F635E95B0CB7}" type="datetimeFigureOut">
              <a:rPr lang="ar-SA" smtClean="0"/>
              <a:pPr/>
              <a:t>06/11/36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89458A6-0D65-4F77-B1EC-3B6676897079}"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4B35F245-1E67-4A1F-92E5-F635E95B0CB7}" type="datetimeFigureOut">
              <a:rPr lang="ar-SA" smtClean="0"/>
              <a:pPr/>
              <a:t>06/11/36</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89458A6-0D65-4F77-B1EC-3B6676897079}"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صورة 13" descr="IMG-20140224-WA0017.jpg"/>
          <p:cNvPicPr>
            <a:picLocks noChangeArrowheads="1"/>
          </p:cNvPicPr>
          <p:nvPr/>
        </p:nvPicPr>
        <p:blipFill>
          <a:blip r:embed="rId2" cstate="print"/>
          <a:srcRect/>
          <a:stretch>
            <a:fillRect/>
          </a:stretch>
        </p:blipFill>
        <p:spPr bwMode="auto">
          <a:xfrm>
            <a:off x="395536" y="1052737"/>
            <a:ext cx="2328862" cy="2592288"/>
          </a:xfrm>
          <a:prstGeom prst="rect">
            <a:avLst/>
          </a:prstGeom>
          <a:noFill/>
        </p:spPr>
      </p:pic>
      <p:pic>
        <p:nvPicPr>
          <p:cNvPr id="1029" name="صورة 0" descr="20140401_124558.jpg"/>
          <p:cNvPicPr>
            <a:picLocks noChangeArrowheads="1"/>
          </p:cNvPicPr>
          <p:nvPr/>
        </p:nvPicPr>
        <p:blipFill>
          <a:blip r:embed="rId3" cstate="print"/>
          <a:srcRect/>
          <a:stretch>
            <a:fillRect/>
          </a:stretch>
        </p:blipFill>
        <p:spPr bwMode="auto">
          <a:xfrm>
            <a:off x="323528" y="3789040"/>
            <a:ext cx="2401887" cy="2808312"/>
          </a:xfrm>
          <a:prstGeom prst="rect">
            <a:avLst/>
          </a:prstGeom>
          <a:noFill/>
        </p:spPr>
      </p:pic>
      <p:sp>
        <p:nvSpPr>
          <p:cNvPr id="7" name="مربع نص 6"/>
          <p:cNvSpPr txBox="1"/>
          <p:nvPr/>
        </p:nvSpPr>
        <p:spPr>
          <a:xfrm>
            <a:off x="2051720" y="188640"/>
            <a:ext cx="5184576" cy="1200329"/>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p>
          <a:p>
            <a:pPr algn="ctr"/>
            <a:r>
              <a:rPr lang="ar-SA" dirty="0" smtClean="0"/>
              <a:t>كتاب التهيئة والاستعداد </a:t>
            </a:r>
          </a:p>
          <a:p>
            <a:pPr algn="ctr"/>
            <a:endParaRPr lang="ar-SA" dirty="0"/>
          </a:p>
        </p:txBody>
      </p:sp>
      <p:sp>
        <p:nvSpPr>
          <p:cNvPr id="8" name="مربع نص 7"/>
          <p:cNvSpPr txBox="1"/>
          <p:nvPr/>
        </p:nvSpPr>
        <p:spPr>
          <a:xfrm>
            <a:off x="7164288" y="116632"/>
            <a:ext cx="1763688" cy="830997"/>
          </a:xfrm>
          <a:prstGeom prst="rect">
            <a:avLst/>
          </a:prstGeom>
          <a:noFill/>
        </p:spPr>
        <p:txBody>
          <a:bodyPr wrap="square" rtlCol="1">
            <a:spAutoFit/>
          </a:bodyPr>
          <a:lstStyle/>
          <a:p>
            <a:pPr algn="ctr"/>
            <a:r>
              <a:rPr lang="ar-SA" sz="1200" dirty="0" smtClean="0"/>
              <a:t>إدارة التربية والتعليم </a:t>
            </a:r>
          </a:p>
          <a:p>
            <a:pPr algn="ctr"/>
            <a:r>
              <a:rPr lang="ar-SA" sz="1200" dirty="0" smtClean="0"/>
              <a:t>بالمنطقة الشرقية</a:t>
            </a:r>
          </a:p>
          <a:p>
            <a:pPr algn="ctr"/>
            <a:r>
              <a:rPr lang="ar-SA" sz="1200" dirty="0" smtClean="0"/>
              <a:t>مكتب التربية والتعليم بمحافظة راس </a:t>
            </a:r>
            <a:r>
              <a:rPr lang="ar-SA" sz="1200" dirty="0" err="1" smtClean="0"/>
              <a:t>تنورة</a:t>
            </a:r>
            <a:r>
              <a:rPr lang="ar-SA" sz="1200" dirty="0" smtClean="0"/>
              <a:t>  </a:t>
            </a:r>
            <a:endParaRPr lang="ar-SA" sz="1200" dirty="0"/>
          </a:p>
        </p:txBody>
      </p:sp>
      <p:sp>
        <p:nvSpPr>
          <p:cNvPr id="9" name="مربع نص 8"/>
          <p:cNvSpPr txBox="1"/>
          <p:nvPr/>
        </p:nvSpPr>
        <p:spPr>
          <a:xfrm>
            <a:off x="179512" y="188640"/>
            <a:ext cx="2016224" cy="646331"/>
          </a:xfrm>
          <a:prstGeom prst="rect">
            <a:avLst/>
          </a:prstGeom>
          <a:noFill/>
        </p:spPr>
        <p:txBody>
          <a:bodyPr wrap="square" rtlCol="1">
            <a:spAutoFit/>
          </a:bodyPr>
          <a:lstStyle/>
          <a:p>
            <a:pPr algn="ctr"/>
            <a:r>
              <a:rPr lang="ar-SA" sz="1200" dirty="0" smtClean="0"/>
              <a:t>مدرسة الابتدائية الأولى </a:t>
            </a:r>
          </a:p>
          <a:p>
            <a:pPr algn="ctr"/>
            <a:r>
              <a:rPr lang="ar-SA" sz="1200" dirty="0" smtClean="0"/>
              <a:t>لتحفيظ القرآن الكريم  </a:t>
            </a:r>
          </a:p>
          <a:p>
            <a:pPr algn="ctr"/>
            <a:r>
              <a:rPr lang="ar-SA" sz="1200" dirty="0" smtClean="0"/>
              <a:t>بمحافظة راس </a:t>
            </a:r>
            <a:r>
              <a:rPr lang="ar-SA" sz="1200" dirty="0" err="1" smtClean="0"/>
              <a:t>تنورة</a:t>
            </a:r>
            <a:r>
              <a:rPr lang="ar-SA" sz="1200" dirty="0" smtClean="0"/>
              <a:t> </a:t>
            </a:r>
            <a:endParaRPr lang="ar-SA" sz="1200" dirty="0"/>
          </a:p>
        </p:txBody>
      </p:sp>
      <p:graphicFrame>
        <p:nvGraphicFramePr>
          <p:cNvPr id="10" name="رسم تخطيطي 9"/>
          <p:cNvGraphicFramePr/>
          <p:nvPr/>
        </p:nvGraphicFramePr>
        <p:xfrm>
          <a:off x="2915816" y="1124744"/>
          <a:ext cx="5951984" cy="51845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0"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graphicFrame>
        <p:nvGraphicFramePr>
          <p:cNvPr id="11" name="جدول 10"/>
          <p:cNvGraphicFramePr>
            <a:graphicFrameLocks noGrp="1"/>
          </p:cNvGraphicFramePr>
          <p:nvPr/>
        </p:nvGraphicFramePr>
        <p:xfrm>
          <a:off x="323528" y="997083"/>
          <a:ext cx="8496943" cy="5650323"/>
        </p:xfrm>
        <a:graphic>
          <a:graphicData uri="http://schemas.openxmlformats.org/drawingml/2006/table">
            <a:tbl>
              <a:tblPr rtl="1" firstRow="1" bandRow="1">
                <a:tableStyleId>{5C22544A-7EE6-4342-B048-85BDC9FD1C3A}</a:tableStyleId>
              </a:tblPr>
              <a:tblGrid>
                <a:gridCol w="729887"/>
                <a:gridCol w="694192"/>
                <a:gridCol w="1388384"/>
                <a:gridCol w="2328704"/>
                <a:gridCol w="1214265"/>
                <a:gridCol w="927662"/>
                <a:gridCol w="1213849"/>
              </a:tblGrid>
              <a:tr h="853635">
                <a:tc>
                  <a:txBody>
                    <a:bodyPr/>
                    <a:lstStyle/>
                    <a:p>
                      <a:pPr algn="ctr" rtl="1"/>
                      <a:r>
                        <a:rPr lang="ar-SA" sz="1600" dirty="0" smtClean="0"/>
                        <a:t>اليوم والتاريخ </a:t>
                      </a:r>
                    </a:p>
                    <a:p>
                      <a:pPr algn="ctr" rtl="1"/>
                      <a:endParaRPr lang="ar-SA" sz="1600" dirty="0"/>
                    </a:p>
                  </a:txBody>
                  <a:tcPr>
                    <a:solidFill>
                      <a:schemeClr val="tx2">
                        <a:lumMod val="40000"/>
                        <a:lumOff val="60000"/>
                      </a:schemeClr>
                    </a:solidFill>
                  </a:tcPr>
                </a:tc>
                <a:tc>
                  <a:txBody>
                    <a:bodyPr/>
                    <a:lstStyle/>
                    <a:p>
                      <a:pPr algn="ctr" rtl="1"/>
                      <a:r>
                        <a:rPr lang="ar-SA" sz="1600" dirty="0" smtClean="0"/>
                        <a:t>المكون </a:t>
                      </a:r>
                      <a:endParaRPr lang="ar-SA" sz="1600" dirty="0"/>
                    </a:p>
                  </a:txBody>
                  <a:tcPr>
                    <a:solidFill>
                      <a:schemeClr val="tx2">
                        <a:lumMod val="40000"/>
                        <a:lumOff val="60000"/>
                      </a:schemeClr>
                    </a:solidFill>
                  </a:tcPr>
                </a:tc>
                <a:tc>
                  <a:txBody>
                    <a:bodyPr/>
                    <a:lstStyle/>
                    <a:p>
                      <a:pPr algn="ctr" rtl="1"/>
                      <a:r>
                        <a:rPr lang="ar-SA" sz="1600" dirty="0" smtClean="0"/>
                        <a:t>الأهداف</a:t>
                      </a:r>
                      <a:r>
                        <a:rPr lang="ar-SA" sz="1600" baseline="0" dirty="0" smtClean="0"/>
                        <a:t> </a:t>
                      </a:r>
                      <a:endParaRPr lang="ar-SA" sz="1600" dirty="0"/>
                    </a:p>
                  </a:txBody>
                  <a:tcPr>
                    <a:solidFill>
                      <a:schemeClr val="tx2">
                        <a:lumMod val="40000"/>
                        <a:lumOff val="60000"/>
                      </a:schemeClr>
                    </a:solidFill>
                  </a:tcPr>
                </a:tc>
                <a:tc>
                  <a:txBody>
                    <a:bodyPr/>
                    <a:lstStyle/>
                    <a:p>
                      <a:pPr algn="ctr" rtl="1"/>
                      <a:r>
                        <a:rPr lang="ar-SA" sz="1600" dirty="0" smtClean="0"/>
                        <a:t>الاجراءات </a:t>
                      </a:r>
                      <a:endParaRPr lang="ar-SA" sz="1600" dirty="0"/>
                    </a:p>
                  </a:txBody>
                  <a:tcPr>
                    <a:solidFill>
                      <a:schemeClr val="tx2">
                        <a:lumMod val="40000"/>
                        <a:lumOff val="60000"/>
                      </a:schemeClr>
                    </a:solidFill>
                  </a:tcPr>
                </a:tc>
                <a:tc>
                  <a:txBody>
                    <a:bodyPr/>
                    <a:lstStyle/>
                    <a:p>
                      <a:pPr algn="ctr" rtl="1"/>
                      <a:r>
                        <a:rPr lang="ar-SA" sz="1600" dirty="0" smtClean="0"/>
                        <a:t>الاستراتيجيات </a:t>
                      </a:r>
                      <a:endParaRPr lang="ar-SA" sz="1600" dirty="0"/>
                    </a:p>
                  </a:txBody>
                  <a:tcPr>
                    <a:solidFill>
                      <a:schemeClr val="tx2">
                        <a:lumMod val="40000"/>
                        <a:lumOff val="60000"/>
                      </a:schemeClr>
                    </a:solidFill>
                  </a:tcPr>
                </a:tc>
                <a:tc>
                  <a:txBody>
                    <a:bodyPr/>
                    <a:lstStyle/>
                    <a:p>
                      <a:pPr algn="ctr" rtl="1"/>
                      <a:r>
                        <a:rPr lang="ar-SA" sz="1600" dirty="0" smtClean="0"/>
                        <a:t>الوسائل </a:t>
                      </a:r>
                      <a:endParaRPr lang="ar-SA" sz="1600" dirty="0"/>
                    </a:p>
                  </a:txBody>
                  <a:tcPr>
                    <a:solidFill>
                      <a:schemeClr val="tx2">
                        <a:lumMod val="40000"/>
                        <a:lumOff val="60000"/>
                      </a:schemeClr>
                    </a:solidFill>
                  </a:tcPr>
                </a:tc>
                <a:tc>
                  <a:txBody>
                    <a:bodyPr/>
                    <a:lstStyle/>
                    <a:p>
                      <a:pPr algn="ctr" rtl="1"/>
                      <a:r>
                        <a:rPr lang="ar-SA" sz="1600" dirty="0" smtClean="0"/>
                        <a:t>التقويم </a:t>
                      </a:r>
                      <a:endParaRPr lang="ar-SA" sz="1600" dirty="0"/>
                    </a:p>
                  </a:txBody>
                  <a:tcPr>
                    <a:solidFill>
                      <a:schemeClr val="tx2">
                        <a:lumMod val="40000"/>
                        <a:lumOff val="60000"/>
                      </a:schemeClr>
                    </a:solidFill>
                  </a:tcPr>
                </a:tc>
              </a:tr>
              <a:tr h="922010">
                <a:tc rowSpan="3">
                  <a:txBody>
                    <a:bodyPr/>
                    <a:lstStyle/>
                    <a:p>
                      <a:pPr rtl="1"/>
                      <a:endParaRPr lang="ar-SA" sz="1600" dirty="0"/>
                    </a:p>
                  </a:txBody>
                  <a:tcPr>
                    <a:solidFill>
                      <a:schemeClr val="accent3">
                        <a:lumMod val="60000"/>
                        <a:lumOff val="40000"/>
                      </a:schemeClr>
                    </a:solidFill>
                  </a:tcPr>
                </a:tc>
                <a:tc rowSpan="3">
                  <a:txBody>
                    <a:bodyPr/>
                    <a:lstStyle/>
                    <a:p>
                      <a:pPr algn="ctr" rtl="1"/>
                      <a:r>
                        <a:rPr lang="ar-SA" sz="1800" dirty="0" smtClean="0"/>
                        <a:t>التمهيد </a:t>
                      </a:r>
                      <a:endParaRPr lang="ar-SA" sz="1800" dirty="0"/>
                    </a:p>
                  </a:txBody>
                  <a:tcPr>
                    <a:solidFill>
                      <a:schemeClr val="accent3">
                        <a:lumMod val="60000"/>
                        <a:lumOff val="40000"/>
                      </a:schemeClr>
                    </a:solidFill>
                  </a:tcPr>
                </a:tc>
                <a:tc rowSpan="3">
                  <a:txBody>
                    <a:bodyPr/>
                    <a:lstStyle/>
                    <a:p>
                      <a:pPr algn="ctr" rtl="1"/>
                      <a:r>
                        <a:rPr lang="ar-SA" sz="1800" dirty="0" err="1" smtClean="0"/>
                        <a:t>1 </a:t>
                      </a:r>
                      <a:r>
                        <a:rPr lang="ar-SA" sz="1800" dirty="0" smtClean="0"/>
                        <a:t>- تقرأ</a:t>
                      </a:r>
                      <a:r>
                        <a:rPr lang="ar-SA" sz="1800" baseline="0" dirty="0" smtClean="0"/>
                        <a:t> كلمات وجمل من الدرس السابق  </a:t>
                      </a:r>
                    </a:p>
                    <a:p>
                      <a:pPr algn="ctr" rtl="1"/>
                      <a:endParaRPr lang="ar-SA" sz="1800" baseline="0" dirty="0" smtClean="0"/>
                    </a:p>
                    <a:p>
                      <a:pPr algn="ctr" rtl="1"/>
                      <a:r>
                        <a:rPr lang="ar-SA" sz="1800" baseline="0" dirty="0" smtClean="0"/>
                        <a:t>2- تصوب الخطأ الذي تقع فيه زميلتها </a:t>
                      </a:r>
                    </a:p>
                    <a:p>
                      <a:pPr algn="ctr" rtl="1"/>
                      <a:endParaRPr lang="ar-SA" sz="1800" baseline="0" dirty="0" smtClean="0"/>
                    </a:p>
                    <a:p>
                      <a:pPr algn="ctr" rtl="1"/>
                      <a:r>
                        <a:rPr lang="ar-SA" sz="1800" baseline="0" dirty="0" smtClean="0"/>
                        <a:t>3- تجيب عن أسئلة المناقشة في الدرس السابق </a:t>
                      </a:r>
                    </a:p>
                    <a:p>
                      <a:pPr algn="ctr" rtl="1"/>
                      <a:endParaRPr lang="ar-SA" sz="1800" baseline="0" dirty="0" smtClean="0"/>
                    </a:p>
                    <a:p>
                      <a:pPr algn="ctr" rtl="1"/>
                      <a:r>
                        <a:rPr lang="ar-SA" sz="1800" baseline="0" dirty="0" smtClean="0"/>
                        <a:t>4- تستنتج عنوان الدرس الجديد  </a:t>
                      </a:r>
                    </a:p>
                  </a:txBody>
                  <a:tcPr>
                    <a:solidFill>
                      <a:schemeClr val="accent3">
                        <a:lumMod val="60000"/>
                        <a:lumOff val="40000"/>
                      </a:schemeClr>
                    </a:solidFill>
                  </a:tcPr>
                </a:tc>
                <a:tc>
                  <a:txBody>
                    <a:bodyPr/>
                    <a:lstStyle/>
                    <a:p>
                      <a:pPr algn="ctr" rtl="1"/>
                      <a:r>
                        <a:rPr lang="ar-SA" sz="1600" dirty="0" smtClean="0"/>
                        <a:t>قراءة كلمات وجمل الدرس السابق </a:t>
                      </a:r>
                      <a:endParaRPr lang="ar-SA" sz="1600" dirty="0"/>
                    </a:p>
                  </a:txBody>
                  <a:tcPr>
                    <a:lnB w="12700" cap="flat" cmpd="sng" algn="ctr">
                      <a:solidFill>
                        <a:schemeClr val="tx1"/>
                      </a:solidFill>
                      <a:prstDash val="solid"/>
                      <a:round/>
                      <a:headEnd type="none" w="med" len="med"/>
                      <a:tailEnd type="none" w="med" len="med"/>
                    </a:lnB>
                  </a:tcPr>
                </a:tc>
                <a:tc>
                  <a:txBody>
                    <a:bodyPr/>
                    <a:lstStyle/>
                    <a:p>
                      <a:pPr algn="ctr" rtl="1"/>
                      <a:r>
                        <a:rPr lang="ar-SA" sz="1600" dirty="0" smtClean="0"/>
                        <a:t>أعواد المثلجات </a:t>
                      </a:r>
                    </a:p>
                    <a:p>
                      <a:pPr algn="ctr" rtl="1"/>
                      <a:r>
                        <a:rPr lang="ar-SA" sz="1600" dirty="0" smtClean="0"/>
                        <a:t>أو الرؤوس المرقمة </a:t>
                      </a:r>
                      <a:endParaRPr lang="ar-SA" sz="1600" dirty="0"/>
                    </a:p>
                  </a:txBody>
                  <a:tcPr>
                    <a:lnB w="12700" cap="flat" cmpd="sng" algn="ctr">
                      <a:solidFill>
                        <a:schemeClr val="tx1"/>
                      </a:solidFill>
                      <a:prstDash val="solid"/>
                      <a:round/>
                      <a:headEnd type="none" w="med" len="med"/>
                      <a:tailEnd type="none" w="med" len="med"/>
                    </a:lnB>
                  </a:tcPr>
                </a:tc>
                <a:tc>
                  <a:txBody>
                    <a:bodyPr/>
                    <a:lstStyle/>
                    <a:p>
                      <a:pPr algn="ctr" rtl="1"/>
                      <a:r>
                        <a:rPr lang="ar-SA" sz="1600" dirty="0" smtClean="0"/>
                        <a:t>الكتاب المدرسي </a:t>
                      </a:r>
                      <a:endParaRPr lang="ar-SA" sz="1600" dirty="0"/>
                    </a:p>
                  </a:txBody>
                  <a:tcPr>
                    <a:lnB w="12700" cap="flat" cmpd="sng" algn="ctr">
                      <a:solidFill>
                        <a:schemeClr val="tx1"/>
                      </a:solidFill>
                      <a:prstDash val="solid"/>
                      <a:round/>
                      <a:headEnd type="none" w="med" len="med"/>
                      <a:tailEnd type="none" w="med" len="med"/>
                    </a:lnB>
                  </a:tcPr>
                </a:tc>
                <a:tc>
                  <a:txBody>
                    <a:bodyPr/>
                    <a:lstStyle/>
                    <a:p>
                      <a:pPr algn="ctr" rtl="1"/>
                      <a:r>
                        <a:rPr lang="ar-SA" sz="1600" dirty="0" smtClean="0"/>
                        <a:t>قراءة</a:t>
                      </a:r>
                      <a:r>
                        <a:rPr lang="ar-SA" sz="1600" baseline="0" dirty="0" smtClean="0"/>
                        <a:t> التلميذة للكلمات قراءة صحيحة </a:t>
                      </a:r>
                      <a:endParaRPr lang="ar-SA" sz="1600" dirty="0"/>
                    </a:p>
                  </a:txBody>
                  <a:tcPr>
                    <a:lnB w="12700" cap="flat" cmpd="sng" algn="ctr">
                      <a:solidFill>
                        <a:schemeClr val="tx1"/>
                      </a:solidFill>
                      <a:prstDash val="solid"/>
                      <a:round/>
                      <a:headEnd type="none" w="med" len="med"/>
                      <a:tailEnd type="none" w="med" len="med"/>
                    </a:lnB>
                  </a:tcPr>
                </a:tc>
              </a:tr>
              <a:tr h="2320198">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600" dirty="0" smtClean="0"/>
                        <a:t>المناقشة في الدرس السابق </a:t>
                      </a:r>
                    </a:p>
                    <a:p>
                      <a:pPr algn="ctr" rtl="1"/>
                      <a:r>
                        <a:rPr lang="ar-SA" sz="1600" dirty="0" smtClean="0"/>
                        <a:t>1-</a:t>
                      </a:r>
                      <a:r>
                        <a:rPr lang="ar-SA" sz="1600" baseline="0" dirty="0" smtClean="0"/>
                        <a:t> </a:t>
                      </a:r>
                      <a:r>
                        <a:rPr lang="ar-SA" sz="1600" baseline="0" dirty="0" err="1" smtClean="0"/>
                        <a:t>ماذاتعلمت</a:t>
                      </a:r>
                      <a:r>
                        <a:rPr lang="ar-SA" sz="1600" baseline="0" dirty="0" smtClean="0"/>
                        <a:t> عن حرف </a:t>
                      </a:r>
                      <a:r>
                        <a:rPr lang="ar-SA" sz="1600" baseline="0" dirty="0" err="1" smtClean="0"/>
                        <a:t>الضاد ؟</a:t>
                      </a:r>
                      <a:r>
                        <a:rPr lang="ar-SA" sz="1600" baseline="0" dirty="0" smtClean="0"/>
                        <a:t> </a:t>
                      </a:r>
                    </a:p>
                    <a:p>
                      <a:pPr algn="ctr" rtl="1"/>
                      <a:r>
                        <a:rPr lang="ar-SA" sz="1600" baseline="0" dirty="0" smtClean="0"/>
                        <a:t>2- اكتبي حرف الضاد في مواضعه </a:t>
                      </a:r>
                      <a:r>
                        <a:rPr lang="ar-SA" sz="1600" baseline="0" dirty="0" err="1" smtClean="0"/>
                        <a:t>المختلفة ؟</a:t>
                      </a:r>
                      <a:r>
                        <a:rPr lang="ar-SA" sz="1600" baseline="0" dirty="0" smtClean="0"/>
                        <a:t> </a:t>
                      </a:r>
                    </a:p>
                    <a:p>
                      <a:pPr algn="ctr" rtl="1"/>
                      <a:r>
                        <a:rPr lang="ar-SA" sz="1600" baseline="0" dirty="0" smtClean="0"/>
                        <a:t>3- كيف ينطق </a:t>
                      </a:r>
                      <a:r>
                        <a:rPr lang="ar-SA" sz="1600" baseline="0" dirty="0" err="1" smtClean="0"/>
                        <a:t>حرف (ض </a:t>
                      </a:r>
                      <a:r>
                        <a:rPr lang="ar-SA" sz="1600" baseline="0" dirty="0" smtClean="0"/>
                        <a:t>)بالصوت القصير </a:t>
                      </a:r>
                      <a:r>
                        <a:rPr lang="ar-SA" sz="1600" baseline="0" dirty="0" err="1" smtClean="0"/>
                        <a:t>والطويل ؟</a:t>
                      </a:r>
                      <a:r>
                        <a:rPr lang="ar-SA" sz="1600" baseline="0" dirty="0" smtClean="0"/>
                        <a:t> </a:t>
                      </a:r>
                    </a:p>
                    <a:p>
                      <a:pPr algn="ctr" rtl="1"/>
                      <a:r>
                        <a:rPr lang="ar-SA" sz="1600" baseline="0" dirty="0" smtClean="0"/>
                        <a:t>4- ماذا استفدت من الدرس </a:t>
                      </a:r>
                      <a:r>
                        <a:rPr lang="ar-SA" sz="1600" baseline="0" dirty="0" err="1" smtClean="0"/>
                        <a:t>السابق ؟</a:t>
                      </a:r>
                      <a:r>
                        <a:rPr lang="ar-SA" sz="1600" baseline="0" dirty="0" smtClean="0"/>
                        <a:t> </a:t>
                      </a:r>
                      <a:endParaRPr lang="ar-SA"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600" dirty="0" smtClean="0"/>
                        <a:t>الكرسي الساخن</a:t>
                      </a:r>
                      <a:r>
                        <a:rPr lang="ar-SA" sz="1600" baseline="0" dirty="0" smtClean="0"/>
                        <a:t> </a:t>
                      </a:r>
                    </a:p>
                    <a:p>
                      <a:pPr algn="ctr" rtl="1"/>
                      <a:endParaRPr lang="ar-SA" sz="1600" baseline="0" dirty="0" smtClean="0"/>
                    </a:p>
                    <a:p>
                      <a:pPr algn="ctr" rtl="1"/>
                      <a:endParaRPr lang="ar-SA" sz="1600" baseline="0" dirty="0" smtClean="0"/>
                    </a:p>
                    <a:p>
                      <a:pPr algn="ctr" rtl="1"/>
                      <a:r>
                        <a:rPr lang="ar-SA" sz="1600" baseline="0" dirty="0" smtClean="0"/>
                        <a:t>رمي الكرة </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600" dirty="0" smtClean="0"/>
                        <a:t>كرسي </a:t>
                      </a:r>
                    </a:p>
                    <a:p>
                      <a:pPr algn="ctr" rtl="1"/>
                      <a:endParaRPr lang="ar-SA" sz="1600" dirty="0" smtClean="0"/>
                    </a:p>
                    <a:p>
                      <a:pPr algn="ctr" rtl="1"/>
                      <a:r>
                        <a:rPr lang="ar-SA" sz="1600" dirty="0" smtClean="0"/>
                        <a:t>كرة</a:t>
                      </a:r>
                      <a:r>
                        <a:rPr lang="ar-SA" sz="1600" baseline="0" dirty="0" smtClean="0"/>
                        <a:t> </a:t>
                      </a:r>
                      <a:endParaRPr lang="ar-SA" sz="16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600" dirty="0" smtClean="0"/>
                        <a:t>إجابة التلميذة على الأسئلة إجابة</a:t>
                      </a:r>
                      <a:r>
                        <a:rPr lang="ar-SA" sz="1600" baseline="0" dirty="0" smtClean="0"/>
                        <a:t> صحيحة </a:t>
                      </a:r>
                      <a:endParaRPr lang="ar-SA" sz="16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4426">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600" dirty="0" smtClean="0"/>
                        <a:t>سرد قصة تحتوي</a:t>
                      </a:r>
                      <a:r>
                        <a:rPr lang="ar-SA" sz="1600" baseline="0" dirty="0" smtClean="0"/>
                        <a:t> على كلمات فيها الحرف الجديد ثم </a:t>
                      </a:r>
                      <a:r>
                        <a:rPr lang="ar-SA" sz="1600" baseline="0" dirty="0" err="1" smtClean="0"/>
                        <a:t>التركيزعلى</a:t>
                      </a:r>
                      <a:r>
                        <a:rPr lang="ar-SA" sz="1600" baseline="0" dirty="0" smtClean="0"/>
                        <a:t> الكلمات حتى تستنتج العنوان </a:t>
                      </a:r>
                    </a:p>
                    <a:p>
                      <a:pPr algn="ctr" rtl="1"/>
                      <a:r>
                        <a:rPr lang="ar-SA" sz="1600" baseline="0" dirty="0" smtClean="0"/>
                        <a:t>أو عرض أشياء تبدأ بالحرف المدروس </a:t>
                      </a:r>
                      <a:endParaRPr lang="ar-SA" sz="1600" dirty="0" smtClean="0"/>
                    </a:p>
                    <a:p>
                      <a:pPr algn="ctr" rtl="1"/>
                      <a:endParaRPr lang="ar-SA" sz="1600" dirty="0"/>
                    </a:p>
                  </a:txBody>
                  <a:tcPr>
                    <a:lnT w="12700" cap="flat" cmpd="sng" algn="ctr">
                      <a:solidFill>
                        <a:schemeClr val="tx1"/>
                      </a:solidFill>
                      <a:prstDash val="solid"/>
                      <a:round/>
                      <a:headEnd type="none" w="med" len="med"/>
                      <a:tailEnd type="none" w="med" len="med"/>
                    </a:lnT>
                  </a:tcPr>
                </a:tc>
                <a:tc>
                  <a:txBody>
                    <a:bodyPr/>
                    <a:lstStyle/>
                    <a:p>
                      <a:pPr algn="ctr" rtl="1"/>
                      <a:r>
                        <a:rPr lang="ar-SA" sz="1600" dirty="0" smtClean="0"/>
                        <a:t>الدمى</a:t>
                      </a:r>
                    </a:p>
                    <a:p>
                      <a:pPr algn="ctr" rtl="1"/>
                      <a:endParaRPr lang="ar-SA" sz="1600" dirty="0" smtClean="0"/>
                    </a:p>
                    <a:p>
                      <a:pPr algn="ctr" rtl="1"/>
                      <a:endParaRPr lang="ar-SA" sz="1600" dirty="0" smtClean="0"/>
                    </a:p>
                    <a:p>
                      <a:pPr algn="ctr" rtl="1"/>
                      <a:r>
                        <a:rPr lang="ar-SA" sz="1600" dirty="0" smtClean="0"/>
                        <a:t>صندوق المفاجآت </a:t>
                      </a:r>
                    </a:p>
                    <a:p>
                      <a:pPr algn="ctr" rtl="1"/>
                      <a:endParaRPr lang="ar-SA" sz="1600" baseline="0" dirty="0" smtClean="0"/>
                    </a:p>
                  </a:txBody>
                  <a:tcPr>
                    <a:lnT w="12700" cap="flat" cmpd="sng" algn="ctr">
                      <a:solidFill>
                        <a:schemeClr val="tx1"/>
                      </a:solidFill>
                      <a:prstDash val="solid"/>
                      <a:round/>
                      <a:headEnd type="none" w="med" len="med"/>
                      <a:tailEnd type="none" w="med" len="med"/>
                    </a:lnT>
                  </a:tcPr>
                </a:tc>
                <a:tc>
                  <a:txBody>
                    <a:bodyPr/>
                    <a:lstStyle/>
                    <a:p>
                      <a:pPr algn="ctr" rtl="1"/>
                      <a:r>
                        <a:rPr lang="ar-SA" sz="1600" dirty="0" smtClean="0"/>
                        <a:t>دمية </a:t>
                      </a:r>
                    </a:p>
                    <a:p>
                      <a:pPr algn="ctr" rtl="1"/>
                      <a:r>
                        <a:rPr lang="ar-SA" sz="1600" dirty="0" smtClean="0"/>
                        <a:t>بطاقات صور </a:t>
                      </a:r>
                    </a:p>
                    <a:p>
                      <a:pPr algn="ctr" rtl="1"/>
                      <a:r>
                        <a:rPr lang="ar-SA" sz="1600" dirty="0" smtClean="0"/>
                        <a:t>مجسمات </a:t>
                      </a:r>
                    </a:p>
                    <a:p>
                      <a:pPr algn="ctr" rtl="1"/>
                      <a:endParaRPr lang="ar-SA" sz="1600" dirty="0" smtClean="0"/>
                    </a:p>
                  </a:txBody>
                  <a:tcPr>
                    <a:lnT w="12700" cap="flat" cmpd="sng" algn="ctr">
                      <a:solidFill>
                        <a:schemeClr val="tx1"/>
                      </a:solidFill>
                      <a:prstDash val="solid"/>
                      <a:round/>
                      <a:headEnd type="none" w="med" len="med"/>
                      <a:tailEnd type="none" w="med" len="med"/>
                    </a:lnT>
                  </a:tcPr>
                </a:tc>
                <a:tc>
                  <a:txBody>
                    <a:bodyPr/>
                    <a:lstStyle/>
                    <a:p>
                      <a:pPr algn="ctr" rtl="1"/>
                      <a:r>
                        <a:rPr lang="ar-SA" sz="1600" dirty="0" smtClean="0"/>
                        <a:t>الملاحظة والتحدث عن </a:t>
                      </a:r>
                    </a:p>
                    <a:p>
                      <a:pPr algn="ctr" rtl="1"/>
                      <a:r>
                        <a:rPr lang="ar-SA" sz="1600" dirty="0" smtClean="0"/>
                        <a:t>ما تشاهده </a:t>
                      </a:r>
                    </a:p>
                    <a:p>
                      <a:pPr algn="ctr" rtl="1"/>
                      <a:r>
                        <a:rPr lang="ar-SA" sz="1600" dirty="0" smtClean="0"/>
                        <a:t>ثم تستنتج</a:t>
                      </a:r>
                      <a:r>
                        <a:rPr lang="ar-SA" sz="1600" baseline="0" dirty="0" smtClean="0"/>
                        <a:t> </a:t>
                      </a:r>
                      <a:r>
                        <a:rPr lang="ar-SA" sz="1600" dirty="0" smtClean="0"/>
                        <a:t>العنوان </a:t>
                      </a:r>
                    </a:p>
                    <a:p>
                      <a:pPr algn="ctr" rtl="1"/>
                      <a:endParaRPr lang="ar-SA" sz="1600" dirty="0" smtClean="0"/>
                    </a:p>
                  </a:txBody>
                  <a:tcPr>
                    <a:lnT w="12700" cap="flat" cmpd="sng" algn="ctr">
                      <a:solidFill>
                        <a:schemeClr val="tx1"/>
                      </a:solidFill>
                      <a:prstDash val="solid"/>
                      <a:round/>
                      <a:headEnd type="none" w="med" len="med"/>
                      <a:tailEnd type="none" w="med" len="med"/>
                    </a:lnT>
                  </a:tcPr>
                </a:tc>
              </a:tr>
            </a:tbl>
          </a:graphicData>
        </a:graphic>
      </p:graphicFrame>
      <p:sp>
        <p:nvSpPr>
          <p:cNvPr id="13" name="مربع نص 12"/>
          <p:cNvSpPr txBox="1"/>
          <p:nvPr/>
        </p:nvSpPr>
        <p:spPr>
          <a:xfrm>
            <a:off x="5148064" y="116632"/>
            <a:ext cx="3744416" cy="83099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400" dirty="0" err="1" smtClean="0">
                <a:solidFill>
                  <a:srgbClr val="0070C0"/>
                </a:solidFill>
              </a:rPr>
              <a:t>الموضوع :</a:t>
            </a:r>
            <a:r>
              <a:rPr lang="ar-SA" sz="2400" dirty="0" smtClean="0">
                <a:solidFill>
                  <a:srgbClr val="0070C0"/>
                </a:solidFill>
              </a:rPr>
              <a:t> </a:t>
            </a:r>
          </a:p>
          <a:p>
            <a:pPr algn="ctr"/>
            <a:r>
              <a:rPr lang="ar-SA" sz="2400" dirty="0" smtClean="0">
                <a:solidFill>
                  <a:srgbClr val="0070C0"/>
                </a:solidFill>
              </a:rPr>
              <a:t>تحضير كتاب التهيئة والاستعداد </a:t>
            </a:r>
            <a:endParaRPr lang="ar-SA" sz="2400" dirty="0">
              <a:solidFill>
                <a:srgbClr val="0070C0"/>
              </a:solidFill>
            </a:endParaRPr>
          </a:p>
        </p:txBody>
      </p:sp>
      <p:graphicFrame>
        <p:nvGraphicFramePr>
          <p:cNvPr id="14" name="جدول 13"/>
          <p:cNvGraphicFramePr>
            <a:graphicFrameLocks noGrp="1"/>
          </p:cNvGraphicFramePr>
          <p:nvPr/>
        </p:nvGraphicFramePr>
        <p:xfrm>
          <a:off x="323528" y="1052736"/>
          <a:ext cx="8496943" cy="5616624"/>
        </p:xfrm>
        <a:graphic>
          <a:graphicData uri="http://schemas.openxmlformats.org/drawingml/2006/table">
            <a:tbl>
              <a:tblPr rtl="1" firstRow="1" bandRow="1">
                <a:tableStyleId>{5C22544A-7EE6-4342-B048-85BDC9FD1C3A}</a:tableStyleId>
              </a:tblPr>
              <a:tblGrid>
                <a:gridCol w="729887"/>
                <a:gridCol w="694192"/>
                <a:gridCol w="1388384"/>
                <a:gridCol w="2328704"/>
                <a:gridCol w="1214265"/>
                <a:gridCol w="927662"/>
                <a:gridCol w="1213849"/>
              </a:tblGrid>
              <a:tr h="624899">
                <a:tc>
                  <a:txBody>
                    <a:bodyPr/>
                    <a:lstStyle/>
                    <a:p>
                      <a:pPr algn="ctr" rtl="1"/>
                      <a:r>
                        <a:rPr lang="ar-SA" sz="1400" dirty="0" smtClean="0"/>
                        <a:t>اليوم والتاريخ </a:t>
                      </a:r>
                    </a:p>
                  </a:txBody>
                  <a:tcPr>
                    <a:solidFill>
                      <a:schemeClr val="tx2">
                        <a:lumMod val="40000"/>
                        <a:lumOff val="60000"/>
                      </a:schemeClr>
                    </a:solidFill>
                  </a:tcPr>
                </a:tc>
                <a:tc>
                  <a:txBody>
                    <a:bodyPr/>
                    <a:lstStyle/>
                    <a:p>
                      <a:pPr algn="ctr" rtl="1"/>
                      <a:r>
                        <a:rPr lang="ar-SA" sz="1400" dirty="0" smtClean="0"/>
                        <a:t>المكون </a:t>
                      </a:r>
                      <a:endParaRPr lang="ar-SA" sz="1400" dirty="0"/>
                    </a:p>
                  </a:txBody>
                  <a:tcPr>
                    <a:solidFill>
                      <a:schemeClr val="tx2">
                        <a:lumMod val="40000"/>
                        <a:lumOff val="60000"/>
                      </a:schemeClr>
                    </a:solidFill>
                  </a:tcPr>
                </a:tc>
                <a:tc>
                  <a:txBody>
                    <a:bodyPr/>
                    <a:lstStyle/>
                    <a:p>
                      <a:pPr algn="ctr" rtl="1"/>
                      <a:r>
                        <a:rPr lang="ar-SA" sz="1400" dirty="0" smtClean="0"/>
                        <a:t>الأهداف</a:t>
                      </a:r>
                      <a:r>
                        <a:rPr lang="ar-SA" sz="1400" baseline="0" dirty="0" smtClean="0"/>
                        <a:t> </a:t>
                      </a:r>
                      <a:endParaRPr lang="ar-SA" sz="1400" dirty="0"/>
                    </a:p>
                  </a:txBody>
                  <a:tcPr>
                    <a:solidFill>
                      <a:schemeClr val="tx2">
                        <a:lumMod val="40000"/>
                        <a:lumOff val="60000"/>
                      </a:schemeClr>
                    </a:solidFill>
                  </a:tcPr>
                </a:tc>
                <a:tc>
                  <a:txBody>
                    <a:bodyPr/>
                    <a:lstStyle/>
                    <a:p>
                      <a:pPr algn="ctr" rtl="1"/>
                      <a:r>
                        <a:rPr lang="ar-SA" sz="1400" dirty="0" smtClean="0"/>
                        <a:t>الاجراءات </a:t>
                      </a:r>
                      <a:endParaRPr lang="ar-SA" sz="1400" dirty="0"/>
                    </a:p>
                  </a:txBody>
                  <a:tcPr>
                    <a:solidFill>
                      <a:schemeClr val="tx2">
                        <a:lumMod val="40000"/>
                        <a:lumOff val="60000"/>
                      </a:schemeClr>
                    </a:solidFill>
                  </a:tcPr>
                </a:tc>
                <a:tc>
                  <a:txBody>
                    <a:bodyPr/>
                    <a:lstStyle/>
                    <a:p>
                      <a:pPr algn="ctr" rtl="1"/>
                      <a:r>
                        <a:rPr lang="ar-SA" sz="1400" dirty="0" smtClean="0"/>
                        <a:t>الاستراتيجيات </a:t>
                      </a:r>
                      <a:endParaRPr lang="ar-SA" sz="1400" dirty="0"/>
                    </a:p>
                  </a:txBody>
                  <a:tcPr>
                    <a:solidFill>
                      <a:schemeClr val="tx2">
                        <a:lumMod val="40000"/>
                        <a:lumOff val="60000"/>
                      </a:schemeClr>
                    </a:solidFill>
                  </a:tcPr>
                </a:tc>
                <a:tc>
                  <a:txBody>
                    <a:bodyPr/>
                    <a:lstStyle/>
                    <a:p>
                      <a:pPr algn="ctr" rtl="1"/>
                      <a:r>
                        <a:rPr lang="ar-SA" sz="1400" dirty="0" smtClean="0"/>
                        <a:t>الوسائل </a:t>
                      </a:r>
                      <a:endParaRPr lang="ar-SA" sz="1400" dirty="0"/>
                    </a:p>
                  </a:txBody>
                  <a:tcPr>
                    <a:solidFill>
                      <a:schemeClr val="tx2">
                        <a:lumMod val="40000"/>
                        <a:lumOff val="60000"/>
                      </a:schemeClr>
                    </a:solidFill>
                  </a:tcPr>
                </a:tc>
                <a:tc>
                  <a:txBody>
                    <a:bodyPr/>
                    <a:lstStyle/>
                    <a:p>
                      <a:pPr algn="ctr" rtl="1"/>
                      <a:r>
                        <a:rPr lang="ar-SA" sz="1600" dirty="0" smtClean="0"/>
                        <a:t>التقويم </a:t>
                      </a:r>
                      <a:endParaRPr lang="ar-SA" sz="1600" dirty="0"/>
                    </a:p>
                  </a:txBody>
                  <a:tcPr>
                    <a:solidFill>
                      <a:schemeClr val="tx2">
                        <a:lumMod val="40000"/>
                        <a:lumOff val="60000"/>
                      </a:schemeClr>
                    </a:solidFill>
                  </a:tcPr>
                </a:tc>
              </a:tr>
              <a:tr h="2152429">
                <a:tc rowSpan="3">
                  <a:txBody>
                    <a:bodyPr/>
                    <a:lstStyle/>
                    <a:p>
                      <a:pPr rtl="1"/>
                      <a:endParaRPr lang="ar-SA" sz="1600" dirty="0"/>
                    </a:p>
                  </a:txBody>
                  <a:tcPr>
                    <a:solidFill>
                      <a:schemeClr val="accent3">
                        <a:lumMod val="60000"/>
                        <a:lumOff val="40000"/>
                      </a:schemeClr>
                    </a:solidFill>
                  </a:tcPr>
                </a:tc>
                <a:tc rowSpan="3">
                  <a:txBody>
                    <a:bodyPr/>
                    <a:lstStyle/>
                    <a:p>
                      <a:pPr algn="ctr" rtl="1"/>
                      <a:r>
                        <a:rPr lang="ar-SA" sz="1800" dirty="0" smtClean="0"/>
                        <a:t> </a:t>
                      </a:r>
                      <a:endParaRPr lang="ar-SA" sz="1800" dirty="0"/>
                    </a:p>
                  </a:txBody>
                  <a:tcPr>
                    <a:solidFill>
                      <a:schemeClr val="accent3">
                        <a:lumMod val="60000"/>
                        <a:lumOff val="40000"/>
                      </a:schemeClr>
                    </a:solidFill>
                  </a:tcPr>
                </a:tc>
                <a:tc rowSpan="3">
                  <a:txBody>
                    <a:bodyPr/>
                    <a:lstStyle/>
                    <a:p>
                      <a:pPr algn="ctr" rtl="1"/>
                      <a:r>
                        <a:rPr lang="ar-SA" sz="1600" dirty="0" smtClean="0"/>
                        <a:t>تستطيع</a:t>
                      </a:r>
                      <a:r>
                        <a:rPr lang="ar-SA" sz="1600" baseline="0" dirty="0" smtClean="0"/>
                        <a:t> التلميذة أن</a:t>
                      </a:r>
                    </a:p>
                    <a:p>
                      <a:pPr algn="ctr" rtl="1"/>
                      <a:r>
                        <a:rPr lang="ar-SA" sz="1600" baseline="0" dirty="0" smtClean="0"/>
                        <a:t>1</a:t>
                      </a:r>
                      <a:r>
                        <a:rPr lang="ar-SA" sz="1400" dirty="0" smtClean="0"/>
                        <a:t>- تتعرف على أشياء</a:t>
                      </a:r>
                      <a:r>
                        <a:rPr lang="ar-SA" sz="1400" baseline="0" dirty="0" smtClean="0"/>
                        <a:t> من محيط المنزل وتسميها بأسمائها باللغة العربية </a:t>
                      </a:r>
                    </a:p>
                    <a:p>
                      <a:pPr algn="ctr" rtl="1"/>
                      <a:r>
                        <a:rPr lang="ar-SA" sz="1400" baseline="0" dirty="0" smtClean="0"/>
                        <a:t>2- تتعرف على أشياء من محيطها الخارجي وتسميها باللغة العربية </a:t>
                      </a:r>
                    </a:p>
                    <a:p>
                      <a:pPr algn="ctr" rtl="1"/>
                      <a:endParaRPr lang="ar-SA" sz="1400" baseline="0" dirty="0" smtClean="0"/>
                    </a:p>
                    <a:p>
                      <a:pPr algn="ctr" rtl="1"/>
                      <a:r>
                        <a:rPr lang="ar-SA" sz="1400" baseline="0" dirty="0" smtClean="0"/>
                        <a:t>3- تتدرب على الطريقة الصحيحة لمسك القلم </a:t>
                      </a:r>
                    </a:p>
                    <a:p>
                      <a:pPr algn="ctr" rtl="1"/>
                      <a:r>
                        <a:rPr lang="ar-SA" sz="1400" baseline="0" dirty="0" smtClean="0"/>
                        <a:t>4- ترسم على النقاط لتشكل خطوط ومنحنيات </a:t>
                      </a:r>
                    </a:p>
                    <a:p>
                      <a:pPr algn="ctr" rtl="1"/>
                      <a:endParaRPr lang="ar-SA" sz="1400" baseline="0" dirty="0" smtClean="0"/>
                    </a:p>
                    <a:p>
                      <a:pPr algn="ctr" rtl="1"/>
                      <a:r>
                        <a:rPr lang="ar-SA" sz="1400" baseline="0" dirty="0" smtClean="0"/>
                        <a:t>5- تعبر عن الأعمال اليومية التي تؤديها في المنزل </a:t>
                      </a:r>
                    </a:p>
                  </a:txBody>
                  <a:tcPr>
                    <a:solidFill>
                      <a:schemeClr val="accent3">
                        <a:lumMod val="60000"/>
                        <a:lumOff val="40000"/>
                      </a:schemeClr>
                    </a:solidFill>
                  </a:tcPr>
                </a:tc>
                <a:tc>
                  <a:txBody>
                    <a:bodyPr/>
                    <a:lstStyle/>
                    <a:p>
                      <a:pPr algn="ctr" rtl="1"/>
                      <a:r>
                        <a:rPr lang="ar-SA" sz="1600" dirty="0" smtClean="0"/>
                        <a:t>عرض</a:t>
                      </a:r>
                      <a:r>
                        <a:rPr lang="ar-SA" sz="1600" baseline="0" dirty="0" smtClean="0"/>
                        <a:t> المكون على السبورة ثم تسمي التلميذة الأشياء التي تشاهدها مع مساعدتها في تسميتها باللغة العربية الفصحى </a:t>
                      </a:r>
                      <a:endParaRPr lang="ar-SA" sz="1600" dirty="0"/>
                    </a:p>
                  </a:txBody>
                  <a:tcPr>
                    <a:lnB w="12700" cap="flat" cmpd="sng" algn="ctr">
                      <a:solidFill>
                        <a:schemeClr val="tx1"/>
                      </a:solidFill>
                      <a:prstDash val="solid"/>
                      <a:round/>
                      <a:headEnd type="none" w="med" len="med"/>
                      <a:tailEnd type="none" w="med" len="med"/>
                    </a:lnB>
                  </a:tcPr>
                </a:tc>
                <a:tc rowSpan="3">
                  <a:txBody>
                    <a:bodyPr/>
                    <a:lstStyle/>
                    <a:p>
                      <a:pPr algn="ctr" rtl="1"/>
                      <a:r>
                        <a:rPr lang="ar-SA" sz="1600" dirty="0" smtClean="0"/>
                        <a:t>أعواد المثلجات </a:t>
                      </a:r>
                    </a:p>
                    <a:p>
                      <a:pPr algn="ctr" rtl="1"/>
                      <a:r>
                        <a:rPr lang="ar-SA" sz="1600" dirty="0" smtClean="0"/>
                        <a:t>أو الرؤوس المرقمة </a:t>
                      </a:r>
                      <a:endParaRPr lang="ar-SA" sz="1600" dirty="0"/>
                    </a:p>
                  </a:txBody>
                  <a:tcPr/>
                </a:tc>
                <a:tc rowSpan="3">
                  <a:txBody>
                    <a:bodyPr/>
                    <a:lstStyle/>
                    <a:p>
                      <a:pPr algn="ctr" rtl="1"/>
                      <a:r>
                        <a:rPr lang="ar-SA" sz="1600" dirty="0" smtClean="0"/>
                        <a:t>الكتاب المدرسي </a:t>
                      </a:r>
                    </a:p>
                    <a:p>
                      <a:pPr algn="ctr" rtl="1"/>
                      <a:r>
                        <a:rPr lang="ar-SA" sz="1600" dirty="0" smtClean="0"/>
                        <a:t>+ الحاسوب</a:t>
                      </a:r>
                      <a:r>
                        <a:rPr lang="ar-SA" sz="1600" baseline="0" dirty="0" smtClean="0"/>
                        <a:t> وجهاز العرض </a:t>
                      </a:r>
                      <a:endParaRPr lang="ar-SA" sz="1600" dirty="0"/>
                    </a:p>
                    <a:p>
                      <a:pPr algn="ctr" rtl="1"/>
                      <a:r>
                        <a:rPr lang="ar-SA" sz="1400" dirty="0" smtClean="0"/>
                        <a:t>كرسي </a:t>
                      </a:r>
                    </a:p>
                    <a:p>
                      <a:pPr algn="ctr" rtl="1"/>
                      <a:endParaRPr lang="ar-SA" sz="1600" dirty="0" smtClean="0"/>
                    </a:p>
                  </a:txBody>
                  <a:tcPr/>
                </a:tc>
                <a:tc rowSpan="3">
                  <a:txBody>
                    <a:bodyPr/>
                    <a:lstStyle/>
                    <a:p>
                      <a:pPr algn="ctr" rtl="1"/>
                      <a:r>
                        <a:rPr lang="ar-SA" sz="1400" dirty="0" smtClean="0"/>
                        <a:t>بالمتابعة</a:t>
                      </a:r>
                      <a:r>
                        <a:rPr lang="ar-SA" sz="1400" baseline="0" dirty="0" smtClean="0"/>
                        <a:t> والملاحظة </a:t>
                      </a:r>
                    </a:p>
                    <a:p>
                      <a:pPr algn="ctr" rtl="1"/>
                      <a:r>
                        <a:rPr lang="ar-SA" sz="1400" baseline="0" dirty="0" smtClean="0"/>
                        <a:t>والاستماع لإجابة التلميذة </a:t>
                      </a:r>
                    </a:p>
                    <a:p>
                      <a:pPr algn="ctr" rtl="1"/>
                      <a:r>
                        <a:rPr lang="ar-SA" sz="1400" baseline="0" dirty="0" smtClean="0"/>
                        <a:t>والمرور بين التلميذات  وتصحيح الكتاب تستطيع أن تتعرف المعلمة على مستواها التلميذة الفعلي وتقومها  </a:t>
                      </a:r>
                      <a:endParaRPr lang="ar-SA" sz="1400" dirty="0"/>
                    </a:p>
                  </a:txBody>
                  <a:tcPr/>
                </a:tc>
              </a:tr>
              <a:tr h="1388664">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400" dirty="0" smtClean="0"/>
                        <a:t>عرض المكون على السبورة </a:t>
                      </a:r>
                      <a:r>
                        <a:rPr lang="ar-SA" sz="1400" baseline="0" dirty="0" smtClean="0"/>
                        <a:t> ثم المناقشة مع التلميذات فيه  ثم شرح طريقة حله بدون الكتابة على السبورة  ليتبين مستوى التلميذة </a:t>
                      </a:r>
                      <a:endParaRPr lang="ar-SA"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ar-SA" sz="1400" baseline="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ar-SA" sz="1600" dirty="0" smtClean="0"/>
                    </a:p>
                  </a:txBody>
                  <a:tcPr>
                    <a:lnT w="12700" cap="flat" cmpd="sng" algn="ctr">
                      <a:solidFill>
                        <a:schemeClr val="tx1"/>
                      </a:solidFill>
                      <a:prstDash val="solid"/>
                      <a:round/>
                      <a:headEnd type="none" w="med" len="med"/>
                      <a:tailEnd type="none" w="med" len="med"/>
                    </a:lnT>
                  </a:tcPr>
                </a:tc>
                <a:tc vMerge="1">
                  <a:txBody>
                    <a:bodyPr/>
                    <a:lstStyle/>
                    <a:p>
                      <a:pPr algn="ctr" rtl="1"/>
                      <a:endParaRPr lang="ar-SA" sz="14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50632">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600" dirty="0" smtClean="0"/>
                        <a:t>عرض المكون على السبورة ثم المناقشة مع التلميذات في محتوى</a:t>
                      </a:r>
                      <a:r>
                        <a:rPr lang="ar-SA" sz="1600" baseline="0" dirty="0" smtClean="0"/>
                        <a:t> كل صورة مع التعليق على الصورة وغرس القيم والمبادئ الإسلامية في نفوس التلميذات</a:t>
                      </a:r>
                      <a:endParaRPr lang="ar-SA" sz="1600" dirty="0" smtClean="0"/>
                    </a:p>
                  </a:txBody>
                  <a:tcPr>
                    <a:lnT w="12700" cap="flat" cmpd="sng" algn="ctr">
                      <a:solidFill>
                        <a:schemeClr val="tx1"/>
                      </a:solidFill>
                      <a:prstDash val="solid"/>
                      <a:round/>
                      <a:headEnd type="none" w="med" len="med"/>
                      <a:tailEnd type="none" w="med" len="med"/>
                    </a:lnT>
                  </a:tcPr>
                </a:tc>
                <a:tc vMerge="1">
                  <a:txBody>
                    <a:bodyPr/>
                    <a:lstStyle/>
                    <a:p>
                      <a:pPr algn="ctr" rtl="1"/>
                      <a:endParaRPr lang="ar-SA" sz="1600" baseline="0" dirty="0" smtClean="0"/>
                    </a:p>
                  </a:txBody>
                  <a:tcPr>
                    <a:lnT w="12700" cap="flat" cmpd="sng" algn="ctr">
                      <a:solidFill>
                        <a:schemeClr val="tx1"/>
                      </a:solidFill>
                      <a:prstDash val="solid"/>
                      <a:round/>
                      <a:headEnd type="none" w="med" len="med"/>
                      <a:tailEnd type="none" w="med" len="med"/>
                    </a:lnT>
                  </a:tcPr>
                </a:tc>
                <a:tc vMerge="1">
                  <a:txBody>
                    <a:bodyPr/>
                    <a:lstStyle/>
                    <a:p>
                      <a:pPr algn="ctr" rtl="1"/>
                      <a:endParaRPr lang="ar-SA" sz="1600" dirty="0" smtClean="0"/>
                    </a:p>
                  </a:txBody>
                  <a:tcPr>
                    <a:lnT w="12700" cap="flat" cmpd="sng" algn="ctr">
                      <a:solidFill>
                        <a:schemeClr val="tx1"/>
                      </a:solidFill>
                      <a:prstDash val="solid"/>
                      <a:round/>
                      <a:headEnd type="none" w="med" len="med"/>
                      <a:tailEnd type="none" w="med" len="med"/>
                    </a:lnT>
                  </a:tcPr>
                </a:tc>
                <a:tc vMerge="1">
                  <a:txBody>
                    <a:bodyPr/>
                    <a:lstStyle/>
                    <a:p>
                      <a:pPr algn="ctr" rtl="1"/>
                      <a:endParaRPr lang="ar-SA" sz="1600" dirty="0" smtClean="0"/>
                    </a:p>
                  </a:txBody>
                  <a:tcPr>
                    <a:lnT w="12700" cap="flat" cmpd="sng" algn="ctr">
                      <a:solidFill>
                        <a:schemeClr val="tx1"/>
                      </a:solidFill>
                      <a:prstDash val="solid"/>
                      <a:round/>
                      <a:headEnd type="none" w="med" len="med"/>
                      <a:tailEnd type="none" w="med" len="med"/>
                    </a:lnT>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07504"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sp>
        <p:nvSpPr>
          <p:cNvPr id="13" name="مربع نص 12"/>
          <p:cNvSpPr txBox="1"/>
          <p:nvPr/>
        </p:nvSpPr>
        <p:spPr>
          <a:xfrm>
            <a:off x="5148064" y="188640"/>
            <a:ext cx="3744416" cy="76944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400" dirty="0" err="1" smtClean="0">
                <a:solidFill>
                  <a:srgbClr val="0070C0"/>
                </a:solidFill>
              </a:rPr>
              <a:t>الموضوع </a:t>
            </a:r>
            <a:r>
              <a:rPr lang="ar-SA" dirty="0" err="1" smtClean="0">
                <a:solidFill>
                  <a:srgbClr val="0070C0"/>
                </a:solidFill>
              </a:rPr>
              <a:t>:</a:t>
            </a:r>
            <a:endParaRPr lang="ar-SA" dirty="0" smtClean="0">
              <a:solidFill>
                <a:srgbClr val="0070C0"/>
              </a:solidFill>
            </a:endParaRPr>
          </a:p>
          <a:p>
            <a:pPr algn="ctr"/>
            <a:r>
              <a:rPr lang="ar-SA" sz="2000" dirty="0" smtClean="0">
                <a:solidFill>
                  <a:srgbClr val="0070C0"/>
                </a:solidFill>
              </a:rPr>
              <a:t>تحضير كتاب التهيئة والاستعداد </a:t>
            </a:r>
            <a:endParaRPr lang="ar-SA" sz="2000" dirty="0">
              <a:solidFill>
                <a:srgbClr val="0070C0"/>
              </a:solidFill>
            </a:endParaRPr>
          </a:p>
        </p:txBody>
      </p:sp>
      <p:graphicFrame>
        <p:nvGraphicFramePr>
          <p:cNvPr id="14" name="جدول 13"/>
          <p:cNvGraphicFramePr>
            <a:graphicFrameLocks noGrp="1"/>
          </p:cNvGraphicFramePr>
          <p:nvPr/>
        </p:nvGraphicFramePr>
        <p:xfrm>
          <a:off x="323528" y="980728"/>
          <a:ext cx="8496943" cy="5734777"/>
        </p:xfrm>
        <a:graphic>
          <a:graphicData uri="http://schemas.openxmlformats.org/drawingml/2006/table">
            <a:tbl>
              <a:tblPr rtl="1" firstRow="1" bandRow="1">
                <a:tableStyleId>{5C22544A-7EE6-4342-B048-85BDC9FD1C3A}</a:tableStyleId>
              </a:tblPr>
              <a:tblGrid>
                <a:gridCol w="729887"/>
                <a:gridCol w="694192"/>
                <a:gridCol w="1388384"/>
                <a:gridCol w="2328704"/>
                <a:gridCol w="1214265"/>
                <a:gridCol w="927662"/>
                <a:gridCol w="1213849"/>
              </a:tblGrid>
              <a:tr h="736057">
                <a:tc>
                  <a:txBody>
                    <a:bodyPr/>
                    <a:lstStyle/>
                    <a:p>
                      <a:pPr algn="ctr" rtl="1"/>
                      <a:r>
                        <a:rPr lang="ar-SA" sz="1400" dirty="0" smtClean="0"/>
                        <a:t>اليوم والتاريخ </a:t>
                      </a:r>
                    </a:p>
                  </a:txBody>
                  <a:tcPr>
                    <a:solidFill>
                      <a:schemeClr val="tx2">
                        <a:lumMod val="40000"/>
                        <a:lumOff val="60000"/>
                      </a:schemeClr>
                    </a:solidFill>
                  </a:tcPr>
                </a:tc>
                <a:tc>
                  <a:txBody>
                    <a:bodyPr/>
                    <a:lstStyle/>
                    <a:p>
                      <a:pPr algn="ctr" rtl="1"/>
                      <a:r>
                        <a:rPr lang="ar-SA" sz="1400" dirty="0" smtClean="0"/>
                        <a:t>المكون </a:t>
                      </a:r>
                      <a:endParaRPr lang="ar-SA" sz="1400" dirty="0"/>
                    </a:p>
                  </a:txBody>
                  <a:tcPr>
                    <a:solidFill>
                      <a:schemeClr val="tx2">
                        <a:lumMod val="40000"/>
                        <a:lumOff val="60000"/>
                      </a:schemeClr>
                    </a:solidFill>
                  </a:tcPr>
                </a:tc>
                <a:tc>
                  <a:txBody>
                    <a:bodyPr/>
                    <a:lstStyle/>
                    <a:p>
                      <a:pPr algn="ctr" rtl="1"/>
                      <a:r>
                        <a:rPr lang="ar-SA" sz="1400" dirty="0" smtClean="0"/>
                        <a:t>الأهداف</a:t>
                      </a:r>
                      <a:r>
                        <a:rPr lang="ar-SA" sz="1400" baseline="0" dirty="0" smtClean="0"/>
                        <a:t> </a:t>
                      </a:r>
                      <a:endParaRPr lang="ar-SA" sz="1400" dirty="0"/>
                    </a:p>
                  </a:txBody>
                  <a:tcPr>
                    <a:solidFill>
                      <a:schemeClr val="tx2">
                        <a:lumMod val="40000"/>
                        <a:lumOff val="60000"/>
                      </a:schemeClr>
                    </a:solidFill>
                  </a:tcPr>
                </a:tc>
                <a:tc>
                  <a:txBody>
                    <a:bodyPr/>
                    <a:lstStyle/>
                    <a:p>
                      <a:pPr algn="ctr" rtl="1"/>
                      <a:r>
                        <a:rPr lang="ar-SA" sz="1400" dirty="0" smtClean="0"/>
                        <a:t>الاجراءات </a:t>
                      </a:r>
                      <a:endParaRPr lang="ar-SA" sz="1400" dirty="0"/>
                    </a:p>
                  </a:txBody>
                  <a:tcPr>
                    <a:solidFill>
                      <a:schemeClr val="tx2">
                        <a:lumMod val="40000"/>
                        <a:lumOff val="60000"/>
                      </a:schemeClr>
                    </a:solidFill>
                  </a:tcPr>
                </a:tc>
                <a:tc>
                  <a:txBody>
                    <a:bodyPr/>
                    <a:lstStyle/>
                    <a:p>
                      <a:pPr algn="ctr" rtl="1"/>
                      <a:r>
                        <a:rPr lang="ar-SA" sz="1400" dirty="0" smtClean="0"/>
                        <a:t>الاستراتيجيات </a:t>
                      </a:r>
                      <a:endParaRPr lang="ar-SA" sz="1400" dirty="0"/>
                    </a:p>
                  </a:txBody>
                  <a:tcPr>
                    <a:solidFill>
                      <a:schemeClr val="tx2">
                        <a:lumMod val="40000"/>
                        <a:lumOff val="60000"/>
                      </a:schemeClr>
                    </a:solidFill>
                  </a:tcPr>
                </a:tc>
                <a:tc>
                  <a:txBody>
                    <a:bodyPr/>
                    <a:lstStyle/>
                    <a:p>
                      <a:pPr algn="ctr" rtl="1"/>
                      <a:r>
                        <a:rPr lang="ar-SA" sz="1400" dirty="0" smtClean="0"/>
                        <a:t>الوسائل </a:t>
                      </a:r>
                      <a:endParaRPr lang="ar-SA" sz="1400" dirty="0"/>
                    </a:p>
                  </a:txBody>
                  <a:tcPr>
                    <a:solidFill>
                      <a:schemeClr val="tx2">
                        <a:lumMod val="40000"/>
                        <a:lumOff val="60000"/>
                      </a:schemeClr>
                    </a:solidFill>
                  </a:tcPr>
                </a:tc>
                <a:tc>
                  <a:txBody>
                    <a:bodyPr/>
                    <a:lstStyle/>
                    <a:p>
                      <a:pPr algn="ctr" rtl="1"/>
                      <a:r>
                        <a:rPr lang="ar-SA" sz="1600" dirty="0" smtClean="0"/>
                        <a:t>التقويم </a:t>
                      </a:r>
                      <a:endParaRPr lang="ar-SA" sz="1600" dirty="0"/>
                    </a:p>
                  </a:txBody>
                  <a:tcPr>
                    <a:solidFill>
                      <a:schemeClr val="tx2">
                        <a:lumMod val="40000"/>
                        <a:lumOff val="60000"/>
                      </a:schemeClr>
                    </a:solidFill>
                  </a:tcPr>
                </a:tc>
              </a:tr>
              <a:tr h="924633">
                <a:tc rowSpan="3">
                  <a:txBody>
                    <a:bodyPr/>
                    <a:lstStyle/>
                    <a:p>
                      <a:pPr rtl="1"/>
                      <a:endParaRPr lang="ar-SA" sz="1600" dirty="0"/>
                    </a:p>
                  </a:txBody>
                  <a:tcPr>
                    <a:solidFill>
                      <a:schemeClr val="accent3">
                        <a:lumMod val="60000"/>
                        <a:lumOff val="40000"/>
                      </a:schemeClr>
                    </a:solidFill>
                  </a:tcPr>
                </a:tc>
                <a:tc rowSpan="3">
                  <a:txBody>
                    <a:bodyPr/>
                    <a:lstStyle/>
                    <a:p>
                      <a:pPr algn="ctr" rtl="1"/>
                      <a:r>
                        <a:rPr lang="ar-SA" sz="1800" dirty="0" smtClean="0"/>
                        <a:t>التمهيد </a:t>
                      </a:r>
                      <a:endParaRPr lang="ar-SA" sz="1800" dirty="0"/>
                    </a:p>
                  </a:txBody>
                  <a:tcPr>
                    <a:solidFill>
                      <a:schemeClr val="accent3">
                        <a:lumMod val="60000"/>
                        <a:lumOff val="40000"/>
                      </a:schemeClr>
                    </a:solidFill>
                  </a:tcPr>
                </a:tc>
                <a:tc rowSpan="3">
                  <a:txBody>
                    <a:bodyPr/>
                    <a:lstStyle/>
                    <a:p>
                      <a:pPr algn="ctr" rtl="1"/>
                      <a:r>
                        <a:rPr lang="ar-SA" sz="1400" baseline="0" dirty="0" err="1" smtClean="0"/>
                        <a:t>6 </a:t>
                      </a:r>
                      <a:r>
                        <a:rPr lang="ar-SA" sz="1400" baseline="0" dirty="0" smtClean="0"/>
                        <a:t>– تميز الأصوات التي تسمعها من محيطها الداخلي أو الخارجي </a:t>
                      </a:r>
                    </a:p>
                    <a:p>
                      <a:pPr algn="ctr" rtl="1"/>
                      <a:endParaRPr lang="ar-SA" sz="1400" baseline="0" dirty="0" smtClean="0"/>
                    </a:p>
                    <a:p>
                      <a:pPr algn="ctr" rtl="1"/>
                      <a:r>
                        <a:rPr lang="ar-SA" sz="1400" baseline="0" dirty="0" smtClean="0"/>
                        <a:t>7- تنمي مهاراتها اليدوية بالرسم التلوين </a:t>
                      </a:r>
                    </a:p>
                    <a:p>
                      <a:pPr algn="ctr" rtl="1"/>
                      <a:endParaRPr lang="ar-SA" sz="1400" baseline="0" dirty="0" smtClean="0"/>
                    </a:p>
                    <a:p>
                      <a:pPr algn="ctr" rtl="1"/>
                      <a:r>
                        <a:rPr lang="ar-SA" sz="1400" baseline="0" dirty="0" smtClean="0"/>
                        <a:t>8- ترسم خطوط وزوايا باتجاه محدد </a:t>
                      </a:r>
                    </a:p>
                    <a:p>
                      <a:pPr algn="ctr" rtl="1"/>
                      <a:endParaRPr lang="ar-SA" sz="1400" baseline="0" dirty="0" smtClean="0"/>
                    </a:p>
                    <a:p>
                      <a:pPr algn="ctr" rtl="1"/>
                      <a:endParaRPr lang="ar-SA" sz="1400" baseline="0" dirty="0" smtClean="0"/>
                    </a:p>
                    <a:p>
                      <a:pPr algn="ctr" rtl="1"/>
                      <a:endParaRPr lang="ar-SA" sz="1400" baseline="0" dirty="0" smtClean="0"/>
                    </a:p>
                    <a:p>
                      <a:pPr algn="ctr" rtl="1"/>
                      <a:endParaRPr lang="ar-SA" sz="1400" baseline="0" dirty="0" smtClean="0"/>
                    </a:p>
                    <a:p>
                      <a:pPr algn="ctr" rtl="1"/>
                      <a:r>
                        <a:rPr lang="ar-SA" sz="1400" baseline="0" dirty="0" smtClean="0"/>
                        <a:t>9- تنطق أسماء الأشخاص الذين تعيش معهم من الأسرة والأقارب نطقا صحيحا </a:t>
                      </a:r>
                    </a:p>
                    <a:p>
                      <a:pPr algn="ctr" rtl="1"/>
                      <a:endParaRPr lang="ar-SA" sz="1400" baseline="0" dirty="0" smtClean="0"/>
                    </a:p>
                    <a:p>
                      <a:pPr algn="ctr" rtl="1"/>
                      <a:r>
                        <a:rPr lang="ar-SA" sz="1400" baseline="0" dirty="0" smtClean="0"/>
                        <a:t>10- تقارن بين الأشياء المختلفة وتميز بينهما بصرياً</a:t>
                      </a:r>
                    </a:p>
                  </a:txBody>
                  <a:tcPr>
                    <a:solidFill>
                      <a:schemeClr val="accent3">
                        <a:lumMod val="60000"/>
                        <a:lumOff val="40000"/>
                      </a:schemeClr>
                    </a:solidFill>
                  </a:tcPr>
                </a:tc>
                <a:tc>
                  <a:txBody>
                    <a:bodyPr/>
                    <a:lstStyle/>
                    <a:p>
                      <a:pPr algn="ctr" rtl="1"/>
                      <a:r>
                        <a:rPr lang="ar-SA" sz="1600" dirty="0" smtClean="0"/>
                        <a:t>عرض المكون على السبورة ثم أطلب</a:t>
                      </a:r>
                      <a:r>
                        <a:rPr lang="ar-SA" sz="1600" baseline="0" dirty="0" smtClean="0"/>
                        <a:t> من التلميذة تسمية الشيء ثم تميز صوته وتقلده </a:t>
                      </a:r>
                      <a:endParaRPr lang="ar-SA" sz="1600" dirty="0"/>
                    </a:p>
                  </a:txBody>
                  <a:tcPr>
                    <a:lnB w="12700" cap="flat" cmpd="sng" algn="ctr">
                      <a:solidFill>
                        <a:schemeClr val="tx1"/>
                      </a:solidFill>
                      <a:prstDash val="solid"/>
                      <a:round/>
                      <a:headEnd type="none" w="med" len="med"/>
                      <a:tailEnd type="none" w="med" len="med"/>
                    </a:lnB>
                  </a:tcPr>
                </a:tc>
                <a:tc rowSpan="3">
                  <a:txBody>
                    <a:bodyPr/>
                    <a:lstStyle/>
                    <a:p>
                      <a:pPr algn="ctr" rtl="1"/>
                      <a:endParaRPr lang="ar-SA" sz="1600" baseline="0" dirty="0" smtClean="0"/>
                    </a:p>
                  </a:txBody>
                  <a:tcPr/>
                </a:tc>
                <a:tc rowSpan="3">
                  <a:txBody>
                    <a:bodyPr/>
                    <a:lstStyle/>
                    <a:p>
                      <a:pPr algn="ctr" rtl="1"/>
                      <a:endParaRPr lang="ar-SA" sz="1600" dirty="0" smtClean="0"/>
                    </a:p>
                  </a:txBody>
                  <a:tcPr/>
                </a:tc>
                <a:tc rowSpan="3">
                  <a:txBody>
                    <a:bodyPr/>
                    <a:lstStyle/>
                    <a:p>
                      <a:pPr algn="ctr" rtl="1"/>
                      <a:endParaRPr lang="ar-SA" sz="1600" dirty="0" smtClean="0"/>
                    </a:p>
                  </a:txBody>
                  <a:tcPr/>
                </a:tc>
              </a:tr>
              <a:tr h="1887148">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400" dirty="0" smtClean="0"/>
                        <a:t>عرض</a:t>
                      </a:r>
                      <a:r>
                        <a:rPr lang="ar-SA" sz="1400" baseline="0" dirty="0" smtClean="0"/>
                        <a:t> المكون على السبورة ثم تسمية التلميذة للشيء الذي تشاهده من ألعاب </a:t>
                      </a:r>
                      <a:r>
                        <a:rPr lang="ar-SA" sz="1400" baseline="0" dirty="0" err="1" smtClean="0"/>
                        <a:t>وغيرها </a:t>
                      </a:r>
                      <a:r>
                        <a:rPr lang="ar-SA" sz="1400" baseline="0" dirty="0" smtClean="0"/>
                        <a:t>، وتذكر كل واحدة منهن لعبتها المفضلة </a:t>
                      </a:r>
                    </a:p>
                    <a:p>
                      <a:pPr algn="ctr" rtl="1"/>
                      <a:r>
                        <a:rPr lang="ar-SA" sz="1400" baseline="0" dirty="0" smtClean="0"/>
                        <a:t>ثم المناقشة معهن في أسماء الألوان التي تشاهدها </a:t>
                      </a:r>
                    </a:p>
                    <a:p>
                      <a:pPr algn="ctr" rtl="1"/>
                      <a:r>
                        <a:rPr lang="ar-SA" sz="1400" baseline="0" dirty="0" smtClean="0"/>
                        <a:t>نصح التلميذة وتوجيهها إلى التلوين الجميل والمرتب</a:t>
                      </a:r>
                      <a:endParaRPr lang="ar-SA" sz="14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ar-SA" sz="1400" baseline="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ar-SA" sz="14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1"/>
                      <a:endParaRPr lang="ar-SA" sz="14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0794">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600" dirty="0" smtClean="0"/>
                        <a:t>عرض المكون على السبورة ثم</a:t>
                      </a:r>
                      <a:r>
                        <a:rPr lang="ar-SA" sz="1600" baseline="0" dirty="0" smtClean="0"/>
                        <a:t> أطلب من التلميذات تسمية أقاربها باللغة العربية </a:t>
                      </a:r>
                    </a:p>
                    <a:p>
                      <a:pPr algn="ctr" rtl="1"/>
                      <a:r>
                        <a:rPr lang="ar-SA" sz="1600" baseline="0" dirty="0" smtClean="0"/>
                        <a:t>ثم قراءة الكلمات قراءة </a:t>
                      </a:r>
                      <a:r>
                        <a:rPr lang="ar-SA" sz="1600" baseline="0" dirty="0" err="1" smtClean="0"/>
                        <a:t>نوذجية</a:t>
                      </a:r>
                      <a:r>
                        <a:rPr lang="ar-SA" sz="1600" baseline="0" dirty="0" smtClean="0"/>
                        <a:t> ثم </a:t>
                      </a:r>
                      <a:r>
                        <a:rPr lang="ar-SA" sz="1600" baseline="0" dirty="0" err="1" smtClean="0"/>
                        <a:t>زمرية</a:t>
                      </a:r>
                      <a:r>
                        <a:rPr lang="ar-SA" sz="1600" baseline="0" dirty="0" smtClean="0"/>
                        <a:t> </a:t>
                      </a:r>
                    </a:p>
                    <a:p>
                      <a:pPr algn="ctr" rtl="1"/>
                      <a:r>
                        <a:rPr lang="ar-SA" sz="1600" baseline="0" dirty="0" smtClean="0"/>
                        <a:t>ثم تميز بين الصغير والكبير بصريا مع التوجيه نحو واجبنا تجاه كل منهم </a:t>
                      </a:r>
                      <a:endParaRPr lang="ar-SA" sz="1600" dirty="0"/>
                    </a:p>
                  </a:txBody>
                  <a:tcPr>
                    <a:lnT w="12700" cap="flat" cmpd="sng" algn="ctr">
                      <a:solidFill>
                        <a:schemeClr val="tx1"/>
                      </a:solidFill>
                      <a:prstDash val="solid"/>
                      <a:round/>
                      <a:headEnd type="none" w="med" len="med"/>
                      <a:tailEnd type="none" w="med" len="med"/>
                    </a:lnT>
                  </a:tcPr>
                </a:tc>
                <a:tc vMerge="1">
                  <a:txBody>
                    <a:bodyPr/>
                    <a:lstStyle/>
                    <a:p>
                      <a:pPr algn="ctr" rtl="1"/>
                      <a:endParaRPr lang="ar-SA" sz="1600" baseline="0" dirty="0" smtClean="0"/>
                    </a:p>
                  </a:txBody>
                  <a:tcPr>
                    <a:lnT w="12700" cap="flat" cmpd="sng" algn="ctr">
                      <a:solidFill>
                        <a:schemeClr val="tx1"/>
                      </a:solidFill>
                      <a:prstDash val="solid"/>
                      <a:round/>
                      <a:headEnd type="none" w="med" len="med"/>
                      <a:tailEnd type="none" w="med" len="med"/>
                    </a:lnT>
                  </a:tcPr>
                </a:tc>
                <a:tc vMerge="1">
                  <a:txBody>
                    <a:bodyPr/>
                    <a:lstStyle/>
                    <a:p>
                      <a:pPr algn="ctr" rtl="1"/>
                      <a:endParaRPr lang="ar-SA" sz="1600" dirty="0" smtClean="0"/>
                    </a:p>
                  </a:txBody>
                  <a:tcPr>
                    <a:lnT w="12700" cap="flat" cmpd="sng" algn="ctr">
                      <a:solidFill>
                        <a:schemeClr val="tx1"/>
                      </a:solidFill>
                      <a:prstDash val="solid"/>
                      <a:round/>
                      <a:headEnd type="none" w="med" len="med"/>
                      <a:tailEnd type="none" w="med" len="med"/>
                    </a:lnT>
                  </a:tcPr>
                </a:tc>
                <a:tc vMerge="1">
                  <a:txBody>
                    <a:bodyPr/>
                    <a:lstStyle/>
                    <a:p>
                      <a:pPr algn="ctr" rtl="1"/>
                      <a:endParaRPr lang="ar-SA" sz="1600" dirty="0" smtClean="0"/>
                    </a:p>
                  </a:txBody>
                  <a:tcPr>
                    <a:lnT w="12700" cap="flat" cmpd="sng" algn="ctr">
                      <a:solidFill>
                        <a:schemeClr val="tx1"/>
                      </a:solidFill>
                      <a:prstDash val="solid"/>
                      <a:round/>
                      <a:headEnd type="none" w="med" len="med"/>
                      <a:tailEnd type="none" w="med" len="med"/>
                    </a:lnT>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07504"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graphicFrame>
        <p:nvGraphicFramePr>
          <p:cNvPr id="11" name="جدول 10"/>
          <p:cNvGraphicFramePr>
            <a:graphicFrameLocks noGrp="1"/>
          </p:cNvGraphicFramePr>
          <p:nvPr/>
        </p:nvGraphicFramePr>
        <p:xfrm>
          <a:off x="323528" y="997083"/>
          <a:ext cx="8496943" cy="5650323"/>
        </p:xfrm>
        <a:graphic>
          <a:graphicData uri="http://schemas.openxmlformats.org/drawingml/2006/table">
            <a:tbl>
              <a:tblPr rtl="1" firstRow="1" bandRow="1">
                <a:tableStyleId>{5C22544A-7EE6-4342-B048-85BDC9FD1C3A}</a:tableStyleId>
              </a:tblPr>
              <a:tblGrid>
                <a:gridCol w="729887"/>
                <a:gridCol w="694192"/>
                <a:gridCol w="1388384"/>
                <a:gridCol w="2328704"/>
                <a:gridCol w="1214265"/>
                <a:gridCol w="927662"/>
                <a:gridCol w="1213849"/>
              </a:tblGrid>
              <a:tr h="853635">
                <a:tc>
                  <a:txBody>
                    <a:bodyPr/>
                    <a:lstStyle/>
                    <a:p>
                      <a:pPr algn="ctr" rtl="1"/>
                      <a:r>
                        <a:rPr lang="ar-SA" sz="1600" dirty="0" smtClean="0"/>
                        <a:t>اليوم والتاريخ </a:t>
                      </a:r>
                    </a:p>
                    <a:p>
                      <a:pPr algn="ctr" rtl="1"/>
                      <a:endParaRPr lang="ar-SA" sz="1600" dirty="0"/>
                    </a:p>
                  </a:txBody>
                  <a:tcPr>
                    <a:solidFill>
                      <a:schemeClr val="tx2">
                        <a:lumMod val="40000"/>
                        <a:lumOff val="60000"/>
                      </a:schemeClr>
                    </a:solidFill>
                  </a:tcPr>
                </a:tc>
                <a:tc>
                  <a:txBody>
                    <a:bodyPr/>
                    <a:lstStyle/>
                    <a:p>
                      <a:pPr algn="ctr" rtl="1"/>
                      <a:r>
                        <a:rPr lang="ar-SA" sz="1600" dirty="0" smtClean="0"/>
                        <a:t>المكون </a:t>
                      </a:r>
                      <a:endParaRPr lang="ar-SA" sz="1600" dirty="0"/>
                    </a:p>
                  </a:txBody>
                  <a:tcPr>
                    <a:solidFill>
                      <a:schemeClr val="tx2">
                        <a:lumMod val="40000"/>
                        <a:lumOff val="60000"/>
                      </a:schemeClr>
                    </a:solidFill>
                  </a:tcPr>
                </a:tc>
                <a:tc>
                  <a:txBody>
                    <a:bodyPr/>
                    <a:lstStyle/>
                    <a:p>
                      <a:pPr algn="ctr" rtl="1"/>
                      <a:r>
                        <a:rPr lang="ar-SA" sz="1600" dirty="0" smtClean="0"/>
                        <a:t>الأهداف</a:t>
                      </a:r>
                      <a:r>
                        <a:rPr lang="ar-SA" sz="1600" baseline="0" dirty="0" smtClean="0"/>
                        <a:t> </a:t>
                      </a:r>
                      <a:endParaRPr lang="ar-SA" sz="1600" dirty="0"/>
                    </a:p>
                  </a:txBody>
                  <a:tcPr>
                    <a:solidFill>
                      <a:schemeClr val="tx2">
                        <a:lumMod val="40000"/>
                        <a:lumOff val="60000"/>
                      </a:schemeClr>
                    </a:solidFill>
                  </a:tcPr>
                </a:tc>
                <a:tc>
                  <a:txBody>
                    <a:bodyPr/>
                    <a:lstStyle/>
                    <a:p>
                      <a:pPr algn="ctr" rtl="1"/>
                      <a:r>
                        <a:rPr lang="ar-SA" sz="1600" dirty="0" smtClean="0"/>
                        <a:t>الاجراءات </a:t>
                      </a:r>
                      <a:endParaRPr lang="ar-SA" sz="1600" dirty="0"/>
                    </a:p>
                  </a:txBody>
                  <a:tcPr>
                    <a:solidFill>
                      <a:schemeClr val="tx2">
                        <a:lumMod val="40000"/>
                        <a:lumOff val="60000"/>
                      </a:schemeClr>
                    </a:solidFill>
                  </a:tcPr>
                </a:tc>
                <a:tc>
                  <a:txBody>
                    <a:bodyPr/>
                    <a:lstStyle/>
                    <a:p>
                      <a:pPr algn="ctr" rtl="1"/>
                      <a:r>
                        <a:rPr lang="ar-SA" sz="1600" dirty="0" smtClean="0"/>
                        <a:t>الاستراتيجيات </a:t>
                      </a:r>
                      <a:endParaRPr lang="ar-SA" sz="1600" dirty="0"/>
                    </a:p>
                  </a:txBody>
                  <a:tcPr>
                    <a:solidFill>
                      <a:schemeClr val="tx2">
                        <a:lumMod val="40000"/>
                        <a:lumOff val="60000"/>
                      </a:schemeClr>
                    </a:solidFill>
                  </a:tcPr>
                </a:tc>
                <a:tc>
                  <a:txBody>
                    <a:bodyPr/>
                    <a:lstStyle/>
                    <a:p>
                      <a:pPr algn="ctr" rtl="1"/>
                      <a:r>
                        <a:rPr lang="ar-SA" sz="1600" dirty="0" smtClean="0"/>
                        <a:t>الوسائل </a:t>
                      </a:r>
                      <a:endParaRPr lang="ar-SA" sz="1600" dirty="0"/>
                    </a:p>
                  </a:txBody>
                  <a:tcPr>
                    <a:solidFill>
                      <a:schemeClr val="tx2">
                        <a:lumMod val="40000"/>
                        <a:lumOff val="60000"/>
                      </a:schemeClr>
                    </a:solidFill>
                  </a:tcPr>
                </a:tc>
                <a:tc>
                  <a:txBody>
                    <a:bodyPr/>
                    <a:lstStyle/>
                    <a:p>
                      <a:pPr algn="ctr" rtl="1"/>
                      <a:r>
                        <a:rPr lang="ar-SA" sz="1600" dirty="0" smtClean="0"/>
                        <a:t>التقويم </a:t>
                      </a:r>
                      <a:endParaRPr lang="ar-SA" sz="1600" dirty="0"/>
                    </a:p>
                  </a:txBody>
                  <a:tcPr>
                    <a:solidFill>
                      <a:schemeClr val="tx2">
                        <a:lumMod val="40000"/>
                        <a:lumOff val="60000"/>
                      </a:schemeClr>
                    </a:solidFill>
                  </a:tcPr>
                </a:tc>
              </a:tr>
              <a:tr h="922010">
                <a:tc rowSpan="3">
                  <a:txBody>
                    <a:bodyPr/>
                    <a:lstStyle/>
                    <a:p>
                      <a:pPr rtl="1"/>
                      <a:endParaRPr lang="ar-SA" sz="1600" dirty="0"/>
                    </a:p>
                  </a:txBody>
                  <a:tcPr>
                    <a:solidFill>
                      <a:schemeClr val="accent3">
                        <a:lumMod val="60000"/>
                        <a:lumOff val="40000"/>
                      </a:schemeClr>
                    </a:solidFill>
                  </a:tcPr>
                </a:tc>
                <a:tc rowSpan="3">
                  <a:txBody>
                    <a:bodyPr/>
                    <a:lstStyle/>
                    <a:p>
                      <a:pPr algn="ctr" rtl="1"/>
                      <a:r>
                        <a:rPr lang="ar-SA" sz="1800" dirty="0" smtClean="0"/>
                        <a:t>التمهيد </a:t>
                      </a:r>
                      <a:endParaRPr lang="ar-SA" sz="1800" dirty="0"/>
                    </a:p>
                  </a:txBody>
                  <a:tcPr>
                    <a:solidFill>
                      <a:schemeClr val="accent3">
                        <a:lumMod val="60000"/>
                        <a:lumOff val="40000"/>
                      </a:schemeClr>
                    </a:solidFill>
                  </a:tcPr>
                </a:tc>
                <a:tc rowSpan="3">
                  <a:txBody>
                    <a:bodyPr/>
                    <a:lstStyle/>
                    <a:p>
                      <a:pPr algn="ctr" rtl="1"/>
                      <a:r>
                        <a:rPr lang="ar-SA" sz="1800" dirty="0" err="1" smtClean="0"/>
                        <a:t>1 </a:t>
                      </a:r>
                      <a:r>
                        <a:rPr lang="ar-SA" sz="1800" dirty="0" smtClean="0"/>
                        <a:t>- تقرأ</a:t>
                      </a:r>
                      <a:r>
                        <a:rPr lang="ar-SA" sz="1800" baseline="0" dirty="0" smtClean="0"/>
                        <a:t> كلمات وجمل من الدرس السابق  </a:t>
                      </a:r>
                    </a:p>
                    <a:p>
                      <a:pPr algn="ctr" rtl="1"/>
                      <a:endParaRPr lang="ar-SA" sz="1800" baseline="0" dirty="0" smtClean="0"/>
                    </a:p>
                    <a:p>
                      <a:pPr algn="ctr" rtl="1"/>
                      <a:r>
                        <a:rPr lang="ar-SA" sz="1800" baseline="0" dirty="0" smtClean="0"/>
                        <a:t>2- تصوب الخطأ الذي تقع فيه زميلتها </a:t>
                      </a:r>
                    </a:p>
                    <a:p>
                      <a:pPr algn="ctr" rtl="1"/>
                      <a:endParaRPr lang="ar-SA" sz="1800" baseline="0" dirty="0" smtClean="0"/>
                    </a:p>
                    <a:p>
                      <a:pPr algn="ctr" rtl="1"/>
                      <a:r>
                        <a:rPr lang="ar-SA" sz="1800" baseline="0" dirty="0" smtClean="0"/>
                        <a:t>3- تجيب عن أسئلة المناقشة في الدرس السابق </a:t>
                      </a:r>
                    </a:p>
                    <a:p>
                      <a:pPr algn="ctr" rtl="1"/>
                      <a:endParaRPr lang="ar-SA" sz="1800" baseline="0" dirty="0" smtClean="0"/>
                    </a:p>
                    <a:p>
                      <a:pPr algn="ctr" rtl="1"/>
                      <a:r>
                        <a:rPr lang="ar-SA" sz="1800" baseline="0" dirty="0" smtClean="0"/>
                        <a:t>4- تستنتج عنوان الدرس الجديد  </a:t>
                      </a:r>
                    </a:p>
                  </a:txBody>
                  <a:tcPr>
                    <a:solidFill>
                      <a:schemeClr val="accent3">
                        <a:lumMod val="60000"/>
                        <a:lumOff val="40000"/>
                      </a:schemeClr>
                    </a:solidFill>
                  </a:tcPr>
                </a:tc>
                <a:tc>
                  <a:txBody>
                    <a:bodyPr/>
                    <a:lstStyle/>
                    <a:p>
                      <a:pPr algn="ctr" rtl="1"/>
                      <a:r>
                        <a:rPr lang="ar-SA" sz="1600" dirty="0" smtClean="0"/>
                        <a:t>قراءة كلمات وجمل الدرس السابق </a:t>
                      </a:r>
                      <a:endParaRPr lang="ar-SA" sz="1600" dirty="0"/>
                    </a:p>
                  </a:txBody>
                  <a:tcPr>
                    <a:lnB w="12700" cap="flat" cmpd="sng" algn="ctr">
                      <a:solidFill>
                        <a:schemeClr val="tx1"/>
                      </a:solidFill>
                      <a:prstDash val="solid"/>
                      <a:round/>
                      <a:headEnd type="none" w="med" len="med"/>
                      <a:tailEnd type="none" w="med" len="med"/>
                    </a:lnB>
                  </a:tcPr>
                </a:tc>
                <a:tc>
                  <a:txBody>
                    <a:bodyPr/>
                    <a:lstStyle/>
                    <a:p>
                      <a:pPr algn="ctr" rtl="1"/>
                      <a:r>
                        <a:rPr lang="ar-SA" sz="1600" dirty="0" smtClean="0"/>
                        <a:t>أعواد المثلجات </a:t>
                      </a:r>
                    </a:p>
                    <a:p>
                      <a:pPr algn="ctr" rtl="1"/>
                      <a:r>
                        <a:rPr lang="ar-SA" sz="1600" dirty="0" smtClean="0"/>
                        <a:t>أو الرؤوس المرقمة </a:t>
                      </a:r>
                      <a:endParaRPr lang="ar-SA" sz="1600" dirty="0"/>
                    </a:p>
                  </a:txBody>
                  <a:tcPr>
                    <a:lnB w="12700" cap="flat" cmpd="sng" algn="ctr">
                      <a:solidFill>
                        <a:schemeClr val="tx1"/>
                      </a:solidFill>
                      <a:prstDash val="solid"/>
                      <a:round/>
                      <a:headEnd type="none" w="med" len="med"/>
                      <a:tailEnd type="none" w="med" len="med"/>
                    </a:lnB>
                  </a:tcPr>
                </a:tc>
                <a:tc>
                  <a:txBody>
                    <a:bodyPr/>
                    <a:lstStyle/>
                    <a:p>
                      <a:pPr algn="ctr" rtl="1"/>
                      <a:r>
                        <a:rPr lang="ar-SA" sz="1600" dirty="0" smtClean="0"/>
                        <a:t>الكتاب المدرسي </a:t>
                      </a:r>
                      <a:endParaRPr lang="ar-SA" sz="1600" dirty="0"/>
                    </a:p>
                  </a:txBody>
                  <a:tcPr>
                    <a:lnB w="12700" cap="flat" cmpd="sng" algn="ctr">
                      <a:solidFill>
                        <a:schemeClr val="tx1"/>
                      </a:solidFill>
                      <a:prstDash val="solid"/>
                      <a:round/>
                      <a:headEnd type="none" w="med" len="med"/>
                      <a:tailEnd type="none" w="med" len="med"/>
                    </a:lnB>
                  </a:tcPr>
                </a:tc>
                <a:tc>
                  <a:txBody>
                    <a:bodyPr/>
                    <a:lstStyle/>
                    <a:p>
                      <a:pPr algn="ctr" rtl="1"/>
                      <a:r>
                        <a:rPr lang="ar-SA" sz="1600" dirty="0" smtClean="0"/>
                        <a:t>قراءة</a:t>
                      </a:r>
                      <a:r>
                        <a:rPr lang="ar-SA" sz="1600" baseline="0" dirty="0" smtClean="0"/>
                        <a:t> التلميذة للكلمات قراءة صحيحة </a:t>
                      </a:r>
                      <a:endParaRPr lang="ar-SA" sz="1600" dirty="0"/>
                    </a:p>
                  </a:txBody>
                  <a:tcPr>
                    <a:lnB w="12700" cap="flat" cmpd="sng" algn="ctr">
                      <a:solidFill>
                        <a:schemeClr val="tx1"/>
                      </a:solidFill>
                      <a:prstDash val="solid"/>
                      <a:round/>
                      <a:headEnd type="none" w="med" len="med"/>
                      <a:tailEnd type="none" w="med" len="med"/>
                    </a:lnB>
                  </a:tcPr>
                </a:tc>
              </a:tr>
              <a:tr h="2320198">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600" dirty="0" smtClean="0"/>
                        <a:t>المناقشة في الدرس السابق </a:t>
                      </a:r>
                    </a:p>
                    <a:p>
                      <a:pPr algn="ctr" rtl="1"/>
                      <a:r>
                        <a:rPr lang="ar-SA" sz="1600" dirty="0" smtClean="0"/>
                        <a:t>1-</a:t>
                      </a:r>
                      <a:r>
                        <a:rPr lang="ar-SA" sz="1600" baseline="0" dirty="0" smtClean="0"/>
                        <a:t> </a:t>
                      </a:r>
                      <a:r>
                        <a:rPr lang="ar-SA" sz="1600" baseline="0" dirty="0" err="1" smtClean="0"/>
                        <a:t>ماذاتعلمت</a:t>
                      </a:r>
                      <a:r>
                        <a:rPr lang="ar-SA" sz="1600" baseline="0" dirty="0" smtClean="0"/>
                        <a:t> عن حرف </a:t>
                      </a:r>
                      <a:r>
                        <a:rPr lang="ar-SA" sz="1600" baseline="0" dirty="0" err="1" smtClean="0"/>
                        <a:t>الضاد ؟</a:t>
                      </a:r>
                      <a:r>
                        <a:rPr lang="ar-SA" sz="1600" baseline="0" dirty="0" smtClean="0"/>
                        <a:t> </a:t>
                      </a:r>
                    </a:p>
                    <a:p>
                      <a:pPr algn="ctr" rtl="1"/>
                      <a:r>
                        <a:rPr lang="ar-SA" sz="1600" baseline="0" dirty="0" smtClean="0"/>
                        <a:t>2- اكتبي حرف الضاد في مواضعه </a:t>
                      </a:r>
                      <a:r>
                        <a:rPr lang="ar-SA" sz="1600" baseline="0" dirty="0" err="1" smtClean="0"/>
                        <a:t>المختلفة ؟</a:t>
                      </a:r>
                      <a:r>
                        <a:rPr lang="ar-SA" sz="1600" baseline="0" dirty="0" smtClean="0"/>
                        <a:t> </a:t>
                      </a:r>
                    </a:p>
                    <a:p>
                      <a:pPr algn="ctr" rtl="1"/>
                      <a:r>
                        <a:rPr lang="ar-SA" sz="1600" baseline="0" dirty="0" smtClean="0"/>
                        <a:t>3- كيف ينطق </a:t>
                      </a:r>
                      <a:r>
                        <a:rPr lang="ar-SA" sz="1600" baseline="0" dirty="0" err="1" smtClean="0"/>
                        <a:t>حرف (ض </a:t>
                      </a:r>
                      <a:r>
                        <a:rPr lang="ar-SA" sz="1600" baseline="0" dirty="0" smtClean="0"/>
                        <a:t>)بالصوت القصير </a:t>
                      </a:r>
                      <a:r>
                        <a:rPr lang="ar-SA" sz="1600" baseline="0" dirty="0" err="1" smtClean="0"/>
                        <a:t>والطويل ؟</a:t>
                      </a:r>
                      <a:r>
                        <a:rPr lang="ar-SA" sz="1600" baseline="0" dirty="0" smtClean="0"/>
                        <a:t> </a:t>
                      </a:r>
                    </a:p>
                    <a:p>
                      <a:pPr algn="ctr" rtl="1"/>
                      <a:r>
                        <a:rPr lang="ar-SA" sz="1600" baseline="0" dirty="0" smtClean="0"/>
                        <a:t>4- ماذا استفدت من الدرس </a:t>
                      </a:r>
                      <a:r>
                        <a:rPr lang="ar-SA" sz="1600" baseline="0" dirty="0" err="1" smtClean="0"/>
                        <a:t>السابق ؟</a:t>
                      </a:r>
                      <a:r>
                        <a:rPr lang="ar-SA" sz="1600" baseline="0" dirty="0" smtClean="0"/>
                        <a:t> </a:t>
                      </a:r>
                      <a:endParaRPr lang="ar-SA" sz="16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600" dirty="0" smtClean="0"/>
                        <a:t>الكرسي الساخن</a:t>
                      </a:r>
                      <a:r>
                        <a:rPr lang="ar-SA" sz="1600" baseline="0" dirty="0" smtClean="0"/>
                        <a:t> </a:t>
                      </a:r>
                    </a:p>
                    <a:p>
                      <a:pPr algn="ctr" rtl="1"/>
                      <a:endParaRPr lang="ar-SA" sz="1600" baseline="0" dirty="0" smtClean="0"/>
                    </a:p>
                    <a:p>
                      <a:pPr algn="ctr" rtl="1"/>
                      <a:endParaRPr lang="ar-SA" sz="1600" baseline="0" dirty="0" smtClean="0"/>
                    </a:p>
                    <a:p>
                      <a:pPr algn="ctr" rtl="1"/>
                      <a:r>
                        <a:rPr lang="ar-SA" sz="1600" baseline="0" dirty="0" smtClean="0"/>
                        <a:t>رمي الكرة </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600" dirty="0" smtClean="0"/>
                        <a:t>كرسي </a:t>
                      </a:r>
                    </a:p>
                    <a:p>
                      <a:pPr algn="ctr" rtl="1"/>
                      <a:endParaRPr lang="ar-SA" sz="1600" dirty="0" smtClean="0"/>
                    </a:p>
                    <a:p>
                      <a:pPr algn="ctr" rtl="1"/>
                      <a:r>
                        <a:rPr lang="ar-SA" sz="1600" dirty="0" smtClean="0"/>
                        <a:t>كرة</a:t>
                      </a:r>
                      <a:r>
                        <a:rPr lang="ar-SA" sz="1600" baseline="0" dirty="0" smtClean="0"/>
                        <a:t> </a:t>
                      </a:r>
                      <a:endParaRPr lang="ar-SA" sz="16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1"/>
                      <a:r>
                        <a:rPr lang="ar-SA" sz="1600" dirty="0" smtClean="0"/>
                        <a:t>إجابة التلميذة على الأسئلة إجابة</a:t>
                      </a:r>
                      <a:r>
                        <a:rPr lang="ar-SA" sz="1600" baseline="0" dirty="0" smtClean="0"/>
                        <a:t> صحيحة </a:t>
                      </a:r>
                      <a:endParaRPr lang="ar-SA" sz="16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504426">
                <a:tc vMerge="1">
                  <a:txBody>
                    <a:bodyPr/>
                    <a:lstStyle/>
                    <a:p>
                      <a:pPr rtl="1"/>
                      <a:endParaRPr lang="ar-SA"/>
                    </a:p>
                  </a:txBody>
                  <a:tcPr/>
                </a:tc>
                <a:tc vMerge="1">
                  <a:txBody>
                    <a:bodyPr/>
                    <a:lstStyle/>
                    <a:p>
                      <a:pPr rtl="1"/>
                      <a:endParaRPr lang="ar-SA"/>
                    </a:p>
                  </a:txBody>
                  <a:tcPr/>
                </a:tc>
                <a:tc vMerge="1">
                  <a:txBody>
                    <a:bodyPr/>
                    <a:lstStyle/>
                    <a:p>
                      <a:pPr rtl="1"/>
                      <a:endParaRPr lang="ar-SA"/>
                    </a:p>
                  </a:txBody>
                  <a:tcPr/>
                </a:tc>
                <a:tc>
                  <a:txBody>
                    <a:bodyPr/>
                    <a:lstStyle/>
                    <a:p>
                      <a:pPr algn="ctr" rtl="1"/>
                      <a:r>
                        <a:rPr lang="ar-SA" sz="1600" dirty="0" smtClean="0"/>
                        <a:t>سرد قصة تحتوي</a:t>
                      </a:r>
                      <a:r>
                        <a:rPr lang="ar-SA" sz="1600" baseline="0" dirty="0" smtClean="0"/>
                        <a:t> على كلمات فيها الحرف الجديد ثم </a:t>
                      </a:r>
                      <a:r>
                        <a:rPr lang="ar-SA" sz="1600" baseline="0" dirty="0" err="1" smtClean="0"/>
                        <a:t>التركيزعلى</a:t>
                      </a:r>
                      <a:r>
                        <a:rPr lang="ar-SA" sz="1600" baseline="0" dirty="0" smtClean="0"/>
                        <a:t> الكلمات حتى تستنتج العنوان </a:t>
                      </a:r>
                    </a:p>
                    <a:p>
                      <a:pPr algn="ctr" rtl="1"/>
                      <a:r>
                        <a:rPr lang="ar-SA" sz="1600" baseline="0" dirty="0" smtClean="0"/>
                        <a:t>أو عرض أشياء تبدأ بالحرف المدروس </a:t>
                      </a:r>
                      <a:endParaRPr lang="ar-SA" sz="1600" dirty="0" smtClean="0"/>
                    </a:p>
                    <a:p>
                      <a:pPr algn="ctr" rtl="1"/>
                      <a:endParaRPr lang="ar-SA" sz="1600" dirty="0"/>
                    </a:p>
                  </a:txBody>
                  <a:tcPr>
                    <a:lnT w="12700" cap="flat" cmpd="sng" algn="ctr">
                      <a:solidFill>
                        <a:schemeClr val="tx1"/>
                      </a:solidFill>
                      <a:prstDash val="solid"/>
                      <a:round/>
                      <a:headEnd type="none" w="med" len="med"/>
                      <a:tailEnd type="none" w="med" len="med"/>
                    </a:lnT>
                  </a:tcPr>
                </a:tc>
                <a:tc>
                  <a:txBody>
                    <a:bodyPr/>
                    <a:lstStyle/>
                    <a:p>
                      <a:pPr algn="ctr" rtl="1"/>
                      <a:r>
                        <a:rPr lang="ar-SA" sz="1600" dirty="0" smtClean="0"/>
                        <a:t>الدمى</a:t>
                      </a:r>
                    </a:p>
                    <a:p>
                      <a:pPr algn="ctr" rtl="1"/>
                      <a:endParaRPr lang="ar-SA" sz="1600" dirty="0" smtClean="0"/>
                    </a:p>
                    <a:p>
                      <a:pPr algn="ctr" rtl="1"/>
                      <a:endParaRPr lang="ar-SA" sz="1600" dirty="0" smtClean="0"/>
                    </a:p>
                    <a:p>
                      <a:pPr algn="ctr" rtl="1"/>
                      <a:r>
                        <a:rPr lang="ar-SA" sz="1600" dirty="0" smtClean="0"/>
                        <a:t>صندوق المفاجآت </a:t>
                      </a:r>
                    </a:p>
                    <a:p>
                      <a:pPr algn="ctr" rtl="1"/>
                      <a:endParaRPr lang="ar-SA" sz="1600" baseline="0" dirty="0" smtClean="0"/>
                    </a:p>
                  </a:txBody>
                  <a:tcPr>
                    <a:lnT w="12700" cap="flat" cmpd="sng" algn="ctr">
                      <a:solidFill>
                        <a:schemeClr val="tx1"/>
                      </a:solidFill>
                      <a:prstDash val="solid"/>
                      <a:round/>
                      <a:headEnd type="none" w="med" len="med"/>
                      <a:tailEnd type="none" w="med" len="med"/>
                    </a:lnT>
                  </a:tcPr>
                </a:tc>
                <a:tc>
                  <a:txBody>
                    <a:bodyPr/>
                    <a:lstStyle/>
                    <a:p>
                      <a:pPr algn="ctr" rtl="1"/>
                      <a:r>
                        <a:rPr lang="ar-SA" sz="1600" dirty="0" smtClean="0"/>
                        <a:t>دمية </a:t>
                      </a:r>
                    </a:p>
                    <a:p>
                      <a:pPr algn="ctr" rtl="1"/>
                      <a:r>
                        <a:rPr lang="ar-SA" sz="1600" dirty="0" smtClean="0"/>
                        <a:t>بطاقات صور </a:t>
                      </a:r>
                    </a:p>
                    <a:p>
                      <a:pPr algn="ctr" rtl="1"/>
                      <a:r>
                        <a:rPr lang="ar-SA" sz="1600" dirty="0" smtClean="0"/>
                        <a:t>مجسمات </a:t>
                      </a:r>
                    </a:p>
                    <a:p>
                      <a:pPr algn="ctr" rtl="1"/>
                      <a:endParaRPr lang="ar-SA" sz="1600" dirty="0" smtClean="0"/>
                    </a:p>
                  </a:txBody>
                  <a:tcPr>
                    <a:lnT w="12700" cap="flat" cmpd="sng" algn="ctr">
                      <a:solidFill>
                        <a:schemeClr val="tx1"/>
                      </a:solidFill>
                      <a:prstDash val="solid"/>
                      <a:round/>
                      <a:headEnd type="none" w="med" len="med"/>
                      <a:tailEnd type="none" w="med" len="med"/>
                    </a:lnT>
                  </a:tcPr>
                </a:tc>
                <a:tc>
                  <a:txBody>
                    <a:bodyPr/>
                    <a:lstStyle/>
                    <a:p>
                      <a:pPr algn="ctr" rtl="1"/>
                      <a:r>
                        <a:rPr lang="ar-SA" sz="1600" dirty="0" smtClean="0"/>
                        <a:t>الملاحظة والتحدث عن </a:t>
                      </a:r>
                    </a:p>
                    <a:p>
                      <a:pPr algn="ctr" rtl="1"/>
                      <a:r>
                        <a:rPr lang="ar-SA" sz="1600" dirty="0" smtClean="0"/>
                        <a:t>ما تشاهده </a:t>
                      </a:r>
                    </a:p>
                    <a:p>
                      <a:pPr algn="ctr" rtl="1"/>
                      <a:r>
                        <a:rPr lang="ar-SA" sz="1600" dirty="0" smtClean="0"/>
                        <a:t>ثم تستنتج</a:t>
                      </a:r>
                      <a:r>
                        <a:rPr lang="ar-SA" sz="1600" baseline="0" dirty="0" smtClean="0"/>
                        <a:t> </a:t>
                      </a:r>
                      <a:r>
                        <a:rPr lang="ar-SA" sz="1600" dirty="0" smtClean="0"/>
                        <a:t>العنوان </a:t>
                      </a:r>
                    </a:p>
                    <a:p>
                      <a:pPr algn="ctr" rtl="1"/>
                      <a:endParaRPr lang="ar-SA" sz="1600" dirty="0" smtClean="0"/>
                    </a:p>
                  </a:txBody>
                  <a:tcPr>
                    <a:lnT w="12700" cap="flat" cmpd="sng" algn="ctr">
                      <a:solidFill>
                        <a:schemeClr val="tx1"/>
                      </a:solidFill>
                      <a:prstDash val="solid"/>
                      <a:round/>
                      <a:headEnd type="none" w="med" len="med"/>
                      <a:tailEnd type="none" w="med" len="med"/>
                    </a:lnT>
                  </a:tcPr>
                </a:tc>
              </a:tr>
            </a:tbl>
          </a:graphicData>
        </a:graphic>
      </p:graphicFrame>
      <p:sp>
        <p:nvSpPr>
          <p:cNvPr id="13" name="مربع نص 12"/>
          <p:cNvSpPr txBox="1"/>
          <p:nvPr/>
        </p:nvSpPr>
        <p:spPr>
          <a:xfrm>
            <a:off x="5148064" y="139279"/>
            <a:ext cx="3744416" cy="769441"/>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400" dirty="0" smtClean="0">
                <a:solidFill>
                  <a:srgbClr val="0070C0"/>
                </a:solidFill>
              </a:rPr>
              <a:t>ا</a:t>
            </a:r>
            <a:r>
              <a:rPr lang="ar-SA" sz="2000" dirty="0" smtClean="0">
                <a:solidFill>
                  <a:srgbClr val="0070C0"/>
                </a:solidFill>
              </a:rPr>
              <a:t>لموضوع</a:t>
            </a:r>
            <a:r>
              <a:rPr lang="ar-SA" sz="2400" dirty="0" smtClean="0">
                <a:solidFill>
                  <a:srgbClr val="0070C0"/>
                </a:solidFill>
              </a:rPr>
              <a:t> </a:t>
            </a:r>
          </a:p>
          <a:p>
            <a:pPr algn="ctr"/>
            <a:r>
              <a:rPr lang="ar-SA" sz="2000" dirty="0" smtClean="0">
                <a:solidFill>
                  <a:srgbClr val="0070C0"/>
                </a:solidFill>
              </a:rPr>
              <a:t>تحضير كتاب التهيئة والاستعداد </a:t>
            </a:r>
            <a:endParaRPr lang="ar-SA" sz="2000" dirty="0">
              <a:solidFill>
                <a:srgbClr val="0070C0"/>
              </a:solidFill>
            </a:endParaRPr>
          </a:p>
        </p:txBody>
      </p:sp>
      <p:graphicFrame>
        <p:nvGraphicFramePr>
          <p:cNvPr id="14" name="جدول 13"/>
          <p:cNvGraphicFramePr>
            <a:graphicFrameLocks noGrp="1"/>
          </p:cNvGraphicFramePr>
          <p:nvPr/>
        </p:nvGraphicFramePr>
        <p:xfrm>
          <a:off x="323528" y="980728"/>
          <a:ext cx="8496943" cy="5716136"/>
        </p:xfrm>
        <a:graphic>
          <a:graphicData uri="http://schemas.openxmlformats.org/drawingml/2006/table">
            <a:tbl>
              <a:tblPr rtl="1" firstRow="1" bandRow="1">
                <a:tableStyleId>{5C22544A-7EE6-4342-B048-85BDC9FD1C3A}</a:tableStyleId>
              </a:tblPr>
              <a:tblGrid>
                <a:gridCol w="729887"/>
                <a:gridCol w="694192"/>
                <a:gridCol w="1388384"/>
                <a:gridCol w="2328704"/>
                <a:gridCol w="1214265"/>
                <a:gridCol w="927662"/>
                <a:gridCol w="1213849"/>
              </a:tblGrid>
              <a:tr h="504056">
                <a:tc>
                  <a:txBody>
                    <a:bodyPr/>
                    <a:lstStyle/>
                    <a:p>
                      <a:pPr algn="ctr" rtl="1"/>
                      <a:r>
                        <a:rPr lang="ar-SA" sz="1200" dirty="0" smtClean="0"/>
                        <a:t>اليوم والتاريخ </a:t>
                      </a:r>
                    </a:p>
                  </a:txBody>
                  <a:tcPr>
                    <a:solidFill>
                      <a:schemeClr val="tx2">
                        <a:lumMod val="40000"/>
                        <a:lumOff val="60000"/>
                      </a:schemeClr>
                    </a:solidFill>
                  </a:tcPr>
                </a:tc>
                <a:tc>
                  <a:txBody>
                    <a:bodyPr/>
                    <a:lstStyle/>
                    <a:p>
                      <a:pPr algn="ctr" rtl="1"/>
                      <a:r>
                        <a:rPr lang="ar-SA" sz="1400" dirty="0" smtClean="0"/>
                        <a:t>المكون </a:t>
                      </a:r>
                      <a:endParaRPr lang="ar-SA" sz="1400" dirty="0"/>
                    </a:p>
                  </a:txBody>
                  <a:tcPr>
                    <a:solidFill>
                      <a:schemeClr val="tx2">
                        <a:lumMod val="40000"/>
                        <a:lumOff val="60000"/>
                      </a:schemeClr>
                    </a:solidFill>
                  </a:tcPr>
                </a:tc>
                <a:tc>
                  <a:txBody>
                    <a:bodyPr/>
                    <a:lstStyle/>
                    <a:p>
                      <a:pPr algn="ctr" rtl="1"/>
                      <a:r>
                        <a:rPr lang="ar-SA" sz="1400" dirty="0" smtClean="0"/>
                        <a:t>الأهداف</a:t>
                      </a:r>
                      <a:r>
                        <a:rPr lang="ar-SA" sz="1400" baseline="0" dirty="0" smtClean="0"/>
                        <a:t> </a:t>
                      </a:r>
                      <a:endParaRPr lang="ar-SA" sz="1400" dirty="0"/>
                    </a:p>
                  </a:txBody>
                  <a:tcPr>
                    <a:solidFill>
                      <a:schemeClr val="tx2">
                        <a:lumMod val="40000"/>
                        <a:lumOff val="60000"/>
                      </a:schemeClr>
                    </a:solidFill>
                  </a:tcPr>
                </a:tc>
                <a:tc>
                  <a:txBody>
                    <a:bodyPr/>
                    <a:lstStyle/>
                    <a:p>
                      <a:pPr algn="ctr" rtl="1"/>
                      <a:r>
                        <a:rPr lang="ar-SA" sz="1400" dirty="0" smtClean="0"/>
                        <a:t>الاجراءات </a:t>
                      </a:r>
                      <a:endParaRPr lang="ar-SA" sz="1400" dirty="0"/>
                    </a:p>
                  </a:txBody>
                  <a:tcPr>
                    <a:solidFill>
                      <a:schemeClr val="tx2">
                        <a:lumMod val="40000"/>
                        <a:lumOff val="60000"/>
                      </a:schemeClr>
                    </a:solidFill>
                  </a:tcPr>
                </a:tc>
                <a:tc>
                  <a:txBody>
                    <a:bodyPr/>
                    <a:lstStyle/>
                    <a:p>
                      <a:pPr algn="ctr" rtl="1"/>
                      <a:r>
                        <a:rPr lang="ar-SA" sz="1400" dirty="0" smtClean="0"/>
                        <a:t>الاستراتيجيات </a:t>
                      </a:r>
                      <a:endParaRPr lang="ar-SA" sz="1400" dirty="0"/>
                    </a:p>
                  </a:txBody>
                  <a:tcPr>
                    <a:solidFill>
                      <a:schemeClr val="tx2">
                        <a:lumMod val="40000"/>
                        <a:lumOff val="60000"/>
                      </a:schemeClr>
                    </a:solidFill>
                  </a:tcPr>
                </a:tc>
                <a:tc>
                  <a:txBody>
                    <a:bodyPr/>
                    <a:lstStyle/>
                    <a:p>
                      <a:pPr algn="ctr" rtl="1"/>
                      <a:r>
                        <a:rPr lang="ar-SA" sz="1400" dirty="0" smtClean="0"/>
                        <a:t>الوسائل </a:t>
                      </a:r>
                      <a:endParaRPr lang="ar-SA" sz="1400" dirty="0"/>
                    </a:p>
                  </a:txBody>
                  <a:tcPr>
                    <a:solidFill>
                      <a:schemeClr val="tx2">
                        <a:lumMod val="40000"/>
                        <a:lumOff val="60000"/>
                      </a:schemeClr>
                    </a:solidFill>
                  </a:tcPr>
                </a:tc>
                <a:tc>
                  <a:txBody>
                    <a:bodyPr/>
                    <a:lstStyle/>
                    <a:p>
                      <a:pPr algn="ctr" rtl="1"/>
                      <a:r>
                        <a:rPr lang="ar-SA" sz="1600" dirty="0" smtClean="0"/>
                        <a:t>التقويم </a:t>
                      </a:r>
                      <a:endParaRPr lang="ar-SA" sz="1600" dirty="0"/>
                    </a:p>
                  </a:txBody>
                  <a:tcPr>
                    <a:solidFill>
                      <a:schemeClr val="tx2">
                        <a:lumMod val="40000"/>
                        <a:lumOff val="60000"/>
                      </a:schemeClr>
                    </a:solidFill>
                  </a:tcPr>
                </a:tc>
              </a:tr>
              <a:tr h="5014365">
                <a:tc>
                  <a:txBody>
                    <a:bodyPr/>
                    <a:lstStyle/>
                    <a:p>
                      <a:pPr rtl="1"/>
                      <a:endParaRPr lang="ar-SA" sz="1600" dirty="0"/>
                    </a:p>
                  </a:txBody>
                  <a:tcPr>
                    <a:solidFill>
                      <a:schemeClr val="accent3">
                        <a:lumMod val="60000"/>
                        <a:lumOff val="40000"/>
                      </a:schemeClr>
                    </a:solidFill>
                  </a:tcPr>
                </a:tc>
                <a:tc>
                  <a:txBody>
                    <a:bodyPr/>
                    <a:lstStyle/>
                    <a:p>
                      <a:pPr algn="ctr" rtl="1"/>
                      <a:r>
                        <a:rPr lang="ar-SA" sz="1800" dirty="0" smtClean="0"/>
                        <a:t> </a:t>
                      </a:r>
                      <a:endParaRPr lang="ar-SA" sz="1800" dirty="0"/>
                    </a:p>
                  </a:txBody>
                  <a:tcPr>
                    <a:solidFill>
                      <a:schemeClr val="accent3">
                        <a:lumMod val="60000"/>
                        <a:lumOff val="40000"/>
                      </a:schemeClr>
                    </a:solidFill>
                  </a:tcPr>
                </a:tc>
                <a:tc>
                  <a:txBody>
                    <a:bodyPr/>
                    <a:lstStyle/>
                    <a:p>
                      <a:pPr algn="ctr" rtl="1"/>
                      <a:r>
                        <a:rPr lang="ar-SA" sz="1400" baseline="0" dirty="0" smtClean="0"/>
                        <a:t>11– تتعرف على الحروف الهجائية منفصلة بصوتها وأسمائها </a:t>
                      </a:r>
                    </a:p>
                    <a:p>
                      <a:pPr algn="ctr" rtl="1"/>
                      <a:r>
                        <a:rPr lang="ar-SA" sz="1400" baseline="0" dirty="0" smtClean="0"/>
                        <a:t>7- تحاكي المعلمة في النطق الصحيح للحرف </a:t>
                      </a:r>
                    </a:p>
                    <a:p>
                      <a:pPr algn="ctr" rtl="1"/>
                      <a:r>
                        <a:rPr lang="ar-SA" sz="1400" baseline="0" dirty="0" smtClean="0"/>
                        <a:t>8- تسمي الصورة التي تبدأ بالحرف </a:t>
                      </a:r>
                    </a:p>
                    <a:p>
                      <a:pPr algn="ctr" rtl="1"/>
                      <a:r>
                        <a:rPr lang="ar-SA" sz="1400" baseline="0" dirty="0" smtClean="0"/>
                        <a:t>9- تنطق الحرف بصوته الطويل </a:t>
                      </a:r>
                      <a:r>
                        <a:rPr lang="ar-SA" sz="1400" baseline="0" dirty="0" err="1" smtClean="0"/>
                        <a:t>والقصير </a:t>
                      </a:r>
                      <a:r>
                        <a:rPr lang="ar-SA" sz="1400" baseline="0" dirty="0" smtClean="0"/>
                        <a:t>( الحركات </a:t>
                      </a:r>
                      <a:r>
                        <a:rPr lang="ar-SA" sz="1400" baseline="0" dirty="0" err="1" smtClean="0"/>
                        <a:t>والمدود</a:t>
                      </a:r>
                      <a:r>
                        <a:rPr lang="ar-SA" sz="1400" baseline="0" dirty="0" smtClean="0"/>
                        <a:t> </a:t>
                      </a:r>
                      <a:r>
                        <a:rPr lang="ar-SA" sz="1400" baseline="0" dirty="0" err="1" smtClean="0"/>
                        <a:t>)</a:t>
                      </a:r>
                      <a:r>
                        <a:rPr lang="ar-SA" sz="1400" baseline="0" dirty="0" smtClean="0"/>
                        <a:t> </a:t>
                      </a:r>
                    </a:p>
                    <a:p>
                      <a:pPr algn="ctr" rtl="1"/>
                      <a:r>
                        <a:rPr lang="ar-SA" sz="1400" baseline="0" dirty="0" smtClean="0"/>
                        <a:t>10- تلون الحرف المجوف تلويناً جميلاً</a:t>
                      </a:r>
                    </a:p>
                    <a:p>
                      <a:pPr algn="ctr" rtl="1"/>
                      <a:r>
                        <a:rPr lang="ar-SA" sz="1400" baseline="0" dirty="0" err="1" smtClean="0"/>
                        <a:t>11 </a:t>
                      </a:r>
                      <a:r>
                        <a:rPr lang="ar-SA" sz="1400" baseline="0" dirty="0" smtClean="0"/>
                        <a:t>– تنسخ الحرف في مواضعه المختلفة </a:t>
                      </a:r>
                    </a:p>
                    <a:p>
                      <a:pPr algn="ctr" rtl="1"/>
                      <a:r>
                        <a:rPr lang="ar-SA" sz="1400" baseline="0" dirty="0" err="1" smtClean="0"/>
                        <a:t>12 </a:t>
                      </a:r>
                      <a:r>
                        <a:rPr lang="ar-SA" sz="1400" baseline="0" dirty="0" smtClean="0"/>
                        <a:t>– تحرص على الاتقان والجمال والترتيب والجودة عند أدائها لعملها </a:t>
                      </a:r>
                    </a:p>
                    <a:p>
                      <a:pPr algn="ctr" rtl="1"/>
                      <a:r>
                        <a:rPr lang="ar-SA" sz="1400" baseline="0" dirty="0" err="1" smtClean="0"/>
                        <a:t>13 </a:t>
                      </a:r>
                      <a:r>
                        <a:rPr lang="ar-SA" sz="1400" baseline="0" dirty="0" smtClean="0"/>
                        <a:t>– تتعود تحمل المسؤولية وتأدية عملها بمفردها </a:t>
                      </a:r>
                    </a:p>
                  </a:txBody>
                  <a:tcPr>
                    <a:solidFill>
                      <a:schemeClr val="accent3">
                        <a:lumMod val="60000"/>
                        <a:lumOff val="40000"/>
                      </a:schemeClr>
                    </a:solidFill>
                  </a:tcPr>
                </a:tc>
                <a:tc>
                  <a:txBody>
                    <a:bodyPr/>
                    <a:lstStyle/>
                    <a:p>
                      <a:pPr algn="ctr" rtl="1">
                        <a:buFont typeface="Arial" pitchFamily="34" charset="0"/>
                        <a:buChar char="•"/>
                      </a:pPr>
                      <a:r>
                        <a:rPr lang="ar-SA" sz="1600" dirty="0" smtClean="0"/>
                        <a:t>عرض المكون على السبورة </a:t>
                      </a:r>
                    </a:p>
                    <a:p>
                      <a:pPr algn="ctr" rtl="1">
                        <a:buFont typeface="Arial" pitchFamily="34" charset="0"/>
                        <a:buChar char="•"/>
                      </a:pPr>
                      <a:r>
                        <a:rPr lang="ar-SA" sz="1600" dirty="0" smtClean="0"/>
                        <a:t>تسمية الصورة التي</a:t>
                      </a:r>
                      <a:r>
                        <a:rPr lang="ar-SA" sz="1600" baseline="0" dirty="0" smtClean="0"/>
                        <a:t> تبدأ بالحرف</a:t>
                      </a:r>
                    </a:p>
                    <a:p>
                      <a:pPr algn="ctr" rtl="1">
                        <a:buFont typeface="Arial" pitchFamily="34" charset="0"/>
                        <a:buChar char="•"/>
                      </a:pPr>
                      <a:r>
                        <a:rPr lang="ar-SA" sz="1600" baseline="0" dirty="0" smtClean="0"/>
                        <a:t>قراءة الحرف قراءة نموذجية ثم </a:t>
                      </a:r>
                      <a:r>
                        <a:rPr lang="ar-SA" sz="1600" baseline="0" dirty="0" err="1" smtClean="0"/>
                        <a:t>زمرية</a:t>
                      </a:r>
                      <a:r>
                        <a:rPr lang="ar-SA" sz="1600" baseline="0" dirty="0" smtClean="0"/>
                        <a:t> </a:t>
                      </a:r>
                    </a:p>
                    <a:p>
                      <a:pPr algn="ctr" rtl="1">
                        <a:buFont typeface="Arial" pitchFamily="34" charset="0"/>
                        <a:buChar char="•"/>
                      </a:pPr>
                      <a:r>
                        <a:rPr lang="ar-SA" sz="1600" baseline="0" dirty="0" smtClean="0"/>
                        <a:t>المناقشة في لون الحرف حتى تميز بين الألوان </a:t>
                      </a:r>
                    </a:p>
                    <a:p>
                      <a:pPr algn="ctr" rtl="1">
                        <a:buFont typeface="Arial" pitchFamily="34" charset="0"/>
                        <a:buChar char="•"/>
                      </a:pPr>
                      <a:r>
                        <a:rPr lang="ar-SA" sz="1600" baseline="0" dirty="0" smtClean="0"/>
                        <a:t>عرض الحرف في بطاقات أمام</a:t>
                      </a:r>
                    </a:p>
                    <a:p>
                      <a:pPr algn="ctr" rtl="1">
                        <a:buFont typeface="Arial" pitchFamily="34" charset="0"/>
                        <a:buNone/>
                      </a:pPr>
                      <a:r>
                        <a:rPr lang="ar-SA" sz="1600" baseline="0" dirty="0" smtClean="0"/>
                        <a:t>التلميذات </a:t>
                      </a:r>
                    </a:p>
                    <a:p>
                      <a:pPr algn="ctr" rtl="1">
                        <a:buFont typeface="Arial" pitchFamily="34" charset="0"/>
                        <a:buChar char="•"/>
                      </a:pPr>
                      <a:r>
                        <a:rPr lang="ar-SA" sz="1600" baseline="0" dirty="0" smtClean="0"/>
                        <a:t>كتابته مفرداً على السبورة بخط واضح </a:t>
                      </a:r>
                    </a:p>
                    <a:p>
                      <a:pPr algn="ctr" rtl="1">
                        <a:buFont typeface="Arial" pitchFamily="34" charset="0"/>
                        <a:buChar char="•"/>
                      </a:pPr>
                      <a:r>
                        <a:rPr lang="ar-SA" sz="1600" baseline="0" dirty="0" smtClean="0"/>
                        <a:t>التوضيح للتلميذات  بأن الحرف له صوت وله اسم </a:t>
                      </a:r>
                    </a:p>
                    <a:p>
                      <a:pPr algn="ctr" rtl="1">
                        <a:buFont typeface="Arial" pitchFamily="34" charset="0"/>
                        <a:buChar char="•"/>
                      </a:pPr>
                      <a:r>
                        <a:rPr lang="ar-SA" sz="1600" baseline="0" dirty="0" smtClean="0"/>
                        <a:t> سرد قصة الحرف بالحركات </a:t>
                      </a:r>
                      <a:r>
                        <a:rPr lang="ar-SA" sz="1600" baseline="0" dirty="0" err="1" smtClean="0"/>
                        <a:t>والمدود</a:t>
                      </a:r>
                      <a:r>
                        <a:rPr lang="ar-SA" sz="1600" baseline="0" dirty="0" smtClean="0"/>
                        <a:t> وشرحها على الحرف </a:t>
                      </a:r>
                    </a:p>
                    <a:p>
                      <a:pPr algn="ctr" rtl="1">
                        <a:buFont typeface="Arial" pitchFamily="34" charset="0"/>
                        <a:buChar char="•"/>
                      </a:pPr>
                      <a:endParaRPr lang="ar-SA" sz="1600" baseline="0" dirty="0" smtClean="0"/>
                    </a:p>
                    <a:p>
                      <a:pPr algn="ctr" rtl="1">
                        <a:buFont typeface="Arial" pitchFamily="34" charset="0"/>
                        <a:buChar char="•"/>
                      </a:pPr>
                      <a:r>
                        <a:rPr lang="ar-SA" sz="1600" baseline="0" dirty="0" smtClean="0"/>
                        <a:t> ثم عرض نموذج ورقة العمل على السبورة وشرح كيفية كتابة الحرف بالحركات </a:t>
                      </a:r>
                      <a:r>
                        <a:rPr lang="ar-SA" sz="1600" baseline="0" dirty="0" err="1" smtClean="0"/>
                        <a:t>والمدود</a:t>
                      </a:r>
                      <a:r>
                        <a:rPr lang="ar-SA" sz="1600" baseline="0" dirty="0" smtClean="0"/>
                        <a:t> وفي أوضاعه المختلفة </a:t>
                      </a:r>
                    </a:p>
                    <a:p>
                      <a:pPr algn="ctr" rtl="1">
                        <a:buFont typeface="Arial" pitchFamily="34" charset="0"/>
                        <a:buChar char="•"/>
                      </a:pPr>
                      <a:endParaRPr lang="ar-SA" sz="1600" dirty="0" smtClean="0"/>
                    </a:p>
                    <a:p>
                      <a:pPr algn="ctr" rtl="1"/>
                      <a:endParaRPr lang="ar-SA" sz="1600" dirty="0"/>
                    </a:p>
                  </a:txBody>
                  <a:tcPr/>
                </a:tc>
                <a:tc>
                  <a:txBody>
                    <a:bodyPr/>
                    <a:lstStyle/>
                    <a:p>
                      <a:pPr algn="ctr" rtl="1"/>
                      <a:r>
                        <a:rPr lang="ar-SA" sz="1800" dirty="0" smtClean="0"/>
                        <a:t>أعواد المثلجات </a:t>
                      </a:r>
                    </a:p>
                    <a:p>
                      <a:pPr algn="ctr" rtl="1"/>
                      <a:r>
                        <a:rPr lang="ar-SA" sz="1800" dirty="0" smtClean="0"/>
                        <a:t>أو الرؤوس المرقمة </a:t>
                      </a:r>
                      <a:endParaRPr lang="ar-SA" sz="1800" dirty="0"/>
                    </a:p>
                    <a:p>
                      <a:pPr algn="ctr" rtl="1"/>
                      <a:endParaRPr lang="ar-SA" sz="1600" baseline="0" dirty="0" smtClean="0"/>
                    </a:p>
                    <a:p>
                      <a:pPr algn="ctr" rtl="1"/>
                      <a:endParaRPr lang="ar-SA" sz="1600" baseline="0" dirty="0" smtClean="0"/>
                    </a:p>
                    <a:p>
                      <a:pPr algn="ctr" rtl="1"/>
                      <a:r>
                        <a:rPr lang="ar-SA" sz="1800" baseline="0" dirty="0" smtClean="0"/>
                        <a:t>رمي الكرة </a:t>
                      </a:r>
                    </a:p>
                    <a:p>
                      <a:pPr algn="ctr" rtl="1"/>
                      <a:endParaRPr lang="ar-SA" sz="1600" dirty="0" smtClean="0"/>
                    </a:p>
                    <a:p>
                      <a:pPr algn="ctr" rtl="1"/>
                      <a:endParaRPr lang="ar-SA" sz="1600" dirty="0" smtClean="0"/>
                    </a:p>
                    <a:p>
                      <a:pPr algn="ctr" rtl="1"/>
                      <a:endParaRPr lang="ar-SA" sz="1600" dirty="0" smtClean="0"/>
                    </a:p>
                    <a:p>
                      <a:pPr algn="ctr" rtl="1"/>
                      <a:endParaRPr lang="ar-SA" sz="1600" baseline="0" dirty="0" smtClean="0"/>
                    </a:p>
                  </a:txBody>
                  <a:tcPr/>
                </a:tc>
                <a:tc>
                  <a:txBody>
                    <a:bodyPr/>
                    <a:lstStyle/>
                    <a:p>
                      <a:pPr algn="ctr" rtl="1"/>
                      <a:r>
                        <a:rPr lang="ar-SA" sz="1800" dirty="0" smtClean="0"/>
                        <a:t>الكتاب المدرسي </a:t>
                      </a:r>
                    </a:p>
                    <a:p>
                      <a:pPr algn="ctr" rtl="1"/>
                      <a:endParaRPr lang="ar-SA" sz="1800" dirty="0" smtClean="0"/>
                    </a:p>
                    <a:p>
                      <a:pPr algn="ctr" rtl="1"/>
                      <a:r>
                        <a:rPr lang="ar-SA" sz="1800" dirty="0" smtClean="0"/>
                        <a:t>الحاسوب </a:t>
                      </a:r>
                    </a:p>
                    <a:p>
                      <a:pPr algn="ctr" rtl="1"/>
                      <a:r>
                        <a:rPr lang="ar-SA" sz="1800" dirty="0" smtClean="0"/>
                        <a:t>جهاز العرض </a:t>
                      </a:r>
                    </a:p>
                    <a:p>
                      <a:pPr algn="ctr" rtl="1"/>
                      <a:endParaRPr lang="ar-SA" sz="1800" dirty="0"/>
                    </a:p>
                    <a:p>
                      <a:pPr algn="ctr" rtl="1"/>
                      <a:r>
                        <a:rPr lang="ar-SA" sz="1800" dirty="0" smtClean="0"/>
                        <a:t>كرسي </a:t>
                      </a:r>
                    </a:p>
                    <a:p>
                      <a:pPr algn="ctr" rtl="1"/>
                      <a:endParaRPr lang="ar-SA" sz="1800" dirty="0" smtClean="0"/>
                    </a:p>
                    <a:p>
                      <a:pPr algn="ctr" rtl="1"/>
                      <a:r>
                        <a:rPr lang="ar-SA" sz="1800" dirty="0" smtClean="0"/>
                        <a:t>كرة</a:t>
                      </a:r>
                      <a:r>
                        <a:rPr lang="ar-SA" sz="1800" baseline="0" dirty="0" smtClean="0"/>
                        <a:t> </a:t>
                      </a:r>
                    </a:p>
                    <a:p>
                      <a:pPr algn="ctr" rtl="1"/>
                      <a:endParaRPr lang="ar-SA" sz="1800" baseline="0" dirty="0" smtClean="0"/>
                    </a:p>
                    <a:p>
                      <a:pPr algn="ctr" rtl="1"/>
                      <a:endParaRPr lang="ar-SA" sz="1800" baseline="0" dirty="0" smtClean="0"/>
                    </a:p>
                    <a:p>
                      <a:pPr algn="ctr" rtl="1"/>
                      <a:endParaRPr lang="ar-SA" sz="1800" baseline="0" dirty="0" smtClean="0"/>
                    </a:p>
                    <a:p>
                      <a:pPr algn="ctr" rtl="1"/>
                      <a:endParaRPr lang="ar-SA" sz="1600" baseline="0" dirty="0" smtClean="0"/>
                    </a:p>
                    <a:p>
                      <a:pPr algn="ctr" rtl="1"/>
                      <a:r>
                        <a:rPr lang="ar-SA" sz="1800" dirty="0" smtClean="0"/>
                        <a:t>دمية </a:t>
                      </a:r>
                    </a:p>
                    <a:p>
                      <a:pPr algn="ctr" rtl="1"/>
                      <a:r>
                        <a:rPr lang="ar-SA" sz="1800" dirty="0" smtClean="0"/>
                        <a:t>بطاقات</a:t>
                      </a:r>
                      <a:endParaRPr lang="ar-SA" sz="1600" dirty="0" smtClean="0"/>
                    </a:p>
                  </a:txBody>
                  <a:tcPr/>
                </a:tc>
                <a:tc>
                  <a:txBody>
                    <a:bodyPr/>
                    <a:lstStyle/>
                    <a:p>
                      <a:pPr algn="ctr" rtl="1"/>
                      <a:r>
                        <a:rPr lang="ar-SA" sz="1400" dirty="0" smtClean="0"/>
                        <a:t>إجابة التلميذة على الأسئلة إجابة</a:t>
                      </a:r>
                      <a:r>
                        <a:rPr lang="ar-SA" sz="1400" baseline="0" dirty="0" smtClean="0"/>
                        <a:t> صحيحة </a:t>
                      </a:r>
                    </a:p>
                    <a:p>
                      <a:pPr algn="ctr" rtl="1"/>
                      <a:r>
                        <a:rPr lang="ar-SA" sz="1400" baseline="0" dirty="0" smtClean="0"/>
                        <a:t>( </a:t>
                      </a:r>
                      <a:r>
                        <a:rPr lang="ar-SA" sz="1400" baseline="0" dirty="0" err="1" smtClean="0"/>
                        <a:t>بالمناقشة )</a:t>
                      </a:r>
                      <a:endParaRPr lang="ar-SA" sz="1400" baseline="0" dirty="0" smtClean="0"/>
                    </a:p>
                    <a:p>
                      <a:pPr algn="ctr" rtl="1"/>
                      <a:endParaRPr lang="ar-SA" sz="1400" baseline="0"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ar-SA" sz="1400" dirty="0" smtClean="0"/>
                        <a:t>بالملاحظة لكتابة التلميذة للحرف كتابة صحيحة ومتابعة ذلك في أوراق العمل </a:t>
                      </a:r>
                      <a:endParaRPr lang="ar-SA" sz="1600" dirty="0" smtClean="0"/>
                    </a:p>
                    <a:p>
                      <a:pPr algn="ctr" rtl="1"/>
                      <a:endParaRPr lang="ar-SA" sz="1600" dirty="0" smtClean="0"/>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07504"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sp>
        <p:nvSpPr>
          <p:cNvPr id="13" name="مربع نص 12"/>
          <p:cNvSpPr txBox="1"/>
          <p:nvPr/>
        </p:nvSpPr>
        <p:spPr>
          <a:xfrm>
            <a:off x="5148064" y="188640"/>
            <a:ext cx="3744416" cy="95410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800" dirty="0" err="1" smtClean="0">
                <a:solidFill>
                  <a:srgbClr val="0070C0"/>
                </a:solidFill>
              </a:rPr>
              <a:t>الموضوع </a:t>
            </a:r>
            <a:r>
              <a:rPr lang="ar-SA" sz="2800" dirty="0" smtClean="0">
                <a:solidFill>
                  <a:srgbClr val="0070C0"/>
                </a:solidFill>
              </a:rPr>
              <a:t>: طريقة تدريس كتاب التهيئة والاستعداد </a:t>
            </a:r>
            <a:endParaRPr lang="ar-SA" sz="2800" dirty="0">
              <a:solidFill>
                <a:srgbClr val="0070C0"/>
              </a:solidFill>
            </a:endParaRPr>
          </a:p>
        </p:txBody>
      </p:sp>
      <p:graphicFrame>
        <p:nvGraphicFramePr>
          <p:cNvPr id="6" name="رسم تخطيطي 5"/>
          <p:cNvGraphicFramePr/>
          <p:nvPr/>
        </p:nvGraphicFramePr>
        <p:xfrm>
          <a:off x="971600" y="1613024"/>
          <a:ext cx="7416824" cy="4480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07504"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sp>
        <p:nvSpPr>
          <p:cNvPr id="13" name="مربع نص 12"/>
          <p:cNvSpPr txBox="1"/>
          <p:nvPr/>
        </p:nvSpPr>
        <p:spPr>
          <a:xfrm>
            <a:off x="5148064" y="188640"/>
            <a:ext cx="3744416" cy="95410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800" dirty="0" err="1" smtClean="0">
                <a:solidFill>
                  <a:srgbClr val="0070C0"/>
                </a:solidFill>
              </a:rPr>
              <a:t>الموضوع </a:t>
            </a:r>
            <a:r>
              <a:rPr lang="ar-SA" sz="2800" dirty="0" smtClean="0">
                <a:solidFill>
                  <a:srgbClr val="0070C0"/>
                </a:solidFill>
              </a:rPr>
              <a:t>: طريقة تدريس كتاب التهيئة والاستعداد </a:t>
            </a:r>
            <a:endParaRPr lang="ar-SA" sz="2800" dirty="0">
              <a:solidFill>
                <a:srgbClr val="0070C0"/>
              </a:solidFill>
            </a:endParaRPr>
          </a:p>
        </p:txBody>
      </p:sp>
      <p:sp>
        <p:nvSpPr>
          <p:cNvPr id="10" name="مربع نص 9"/>
          <p:cNvSpPr txBox="1"/>
          <p:nvPr/>
        </p:nvSpPr>
        <p:spPr>
          <a:xfrm>
            <a:off x="683568" y="1628800"/>
            <a:ext cx="8064896" cy="4401205"/>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4000" dirty="0" smtClean="0">
                <a:latin typeface="Arabic Typesetting" pitchFamily="66" charset="-78"/>
                <a:cs typeface="Arabic Typesetting" pitchFamily="66" charset="-78"/>
              </a:rPr>
              <a:t>كتاب التهيئة والاستعداد هو القاعدة الصلبة التي تنطلق منها المعلمة إلى كتاب التلميذة لمعرفة قدرات التلميذات </a:t>
            </a:r>
            <a:r>
              <a:rPr lang="ar-SA" sz="4000" dirty="0" err="1" smtClean="0">
                <a:latin typeface="Arabic Typesetting" pitchFamily="66" charset="-78"/>
                <a:cs typeface="Arabic Typesetting" pitchFamily="66" charset="-78"/>
              </a:rPr>
              <a:t>العقلية </a:t>
            </a:r>
            <a:r>
              <a:rPr lang="ar-SA" sz="4000" dirty="0" smtClean="0">
                <a:latin typeface="Arabic Typesetting" pitchFamily="66" charset="-78"/>
                <a:cs typeface="Arabic Typesetting" pitchFamily="66" charset="-78"/>
              </a:rPr>
              <a:t>،والحركية، </a:t>
            </a:r>
            <a:r>
              <a:rPr lang="ar-SA" sz="4000" dirty="0" err="1" smtClean="0">
                <a:latin typeface="Arabic Typesetting" pitchFamily="66" charset="-78"/>
                <a:cs typeface="Arabic Typesetting" pitchFamily="66" charset="-78"/>
              </a:rPr>
              <a:t>والسمعية </a:t>
            </a:r>
            <a:r>
              <a:rPr lang="ar-SA" sz="4000" dirty="0" smtClean="0">
                <a:latin typeface="Arabic Typesetting" pitchFamily="66" charset="-78"/>
                <a:cs typeface="Arabic Typesetting" pitchFamily="66" charset="-78"/>
              </a:rPr>
              <a:t>، </a:t>
            </a:r>
            <a:r>
              <a:rPr lang="ar-SA" sz="4000" dirty="0" err="1" smtClean="0">
                <a:latin typeface="Arabic Typesetting" pitchFamily="66" charset="-78"/>
                <a:cs typeface="Arabic Typesetting" pitchFamily="66" charset="-78"/>
              </a:rPr>
              <a:t>والبصرية </a:t>
            </a:r>
            <a:r>
              <a:rPr lang="ar-SA" sz="4000" dirty="0" smtClean="0">
                <a:latin typeface="Arabic Typesetting" pitchFamily="66" charset="-78"/>
                <a:cs typeface="Arabic Typesetting" pitchFamily="66" charset="-78"/>
              </a:rPr>
              <a:t>، والصوتية بالإضافة إلى العديد من الجوانب التي تؤهل التلميذة لخوض غمار الوحدات الدراسية كما يجب</a:t>
            </a:r>
          </a:p>
          <a:p>
            <a:pPr algn="ctr"/>
            <a:r>
              <a:rPr lang="ar-SA" sz="4000" dirty="0" smtClean="0">
                <a:latin typeface="Arabic Typesetting" pitchFamily="66" charset="-78"/>
                <a:cs typeface="Arabic Typesetting" pitchFamily="66" charset="-78"/>
              </a:rPr>
              <a:t>ويعد تقويما تشخيصيا للتلميذة لذا على المعلمة منذ البداية متابعة تلميذاتها ورصد نتائج أنشطتهن </a:t>
            </a:r>
          </a:p>
          <a:p>
            <a:pPr algn="ctr"/>
            <a:r>
              <a:rPr lang="ar-SA" sz="4000" dirty="0" smtClean="0">
                <a:latin typeface="Arabic Typesetting" pitchFamily="66" charset="-78"/>
                <a:cs typeface="Arabic Typesetting" pitchFamily="66" charset="-78"/>
              </a:rPr>
              <a:t>وتدوين ملاحظاتها عن التلميذات خاصة اللاتي يحتجن </a:t>
            </a:r>
            <a:r>
              <a:rPr lang="ar-SA" sz="4000" dirty="0" err="1" smtClean="0">
                <a:latin typeface="Arabic Typesetting" pitchFamily="66" charset="-78"/>
                <a:cs typeface="Arabic Typesetting" pitchFamily="66" charset="-78"/>
              </a:rPr>
              <a:t>للمتابعة .</a:t>
            </a:r>
            <a:endParaRPr lang="ar-SA" sz="4000" dirty="0">
              <a:latin typeface="Arabic Typesetting" pitchFamily="66" charset="-78"/>
              <a:cs typeface="Arabic Typesetting" pitchFamily="66" charset="-78"/>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07504"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sp>
        <p:nvSpPr>
          <p:cNvPr id="13" name="مربع نص 12"/>
          <p:cNvSpPr txBox="1"/>
          <p:nvPr/>
        </p:nvSpPr>
        <p:spPr>
          <a:xfrm>
            <a:off x="5148064" y="188640"/>
            <a:ext cx="3744416" cy="95410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800" dirty="0" err="1" smtClean="0">
                <a:solidFill>
                  <a:srgbClr val="0070C0"/>
                </a:solidFill>
              </a:rPr>
              <a:t>الموضوع </a:t>
            </a:r>
            <a:r>
              <a:rPr lang="ar-SA" sz="2800" dirty="0" smtClean="0">
                <a:solidFill>
                  <a:srgbClr val="0070C0"/>
                </a:solidFill>
              </a:rPr>
              <a:t>: طريقة تدريس كتاب التهيئة والاستعداد </a:t>
            </a:r>
            <a:endParaRPr lang="ar-SA" sz="2800" dirty="0">
              <a:solidFill>
                <a:srgbClr val="0070C0"/>
              </a:solidFill>
            </a:endParaRPr>
          </a:p>
        </p:txBody>
      </p:sp>
      <p:sp>
        <p:nvSpPr>
          <p:cNvPr id="10" name="مربع نص 9"/>
          <p:cNvSpPr txBox="1"/>
          <p:nvPr/>
        </p:nvSpPr>
        <p:spPr>
          <a:xfrm>
            <a:off x="395536" y="1412776"/>
            <a:ext cx="8352928" cy="4824536"/>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pPr algn="ctr"/>
            <a:r>
              <a:rPr lang="ar-SA" sz="3600" dirty="0" smtClean="0">
                <a:solidFill>
                  <a:srgbClr val="FF0000"/>
                </a:solidFill>
                <a:latin typeface="Arabic Typesetting" pitchFamily="66" charset="-78"/>
                <a:cs typeface="Arabic Typesetting" pitchFamily="66" charset="-78"/>
              </a:rPr>
              <a:t>بعض التوجيهات التي تساعد المعلمة على تهيئة </a:t>
            </a:r>
            <a:r>
              <a:rPr lang="ar-SA" sz="3600" dirty="0" err="1" smtClean="0">
                <a:solidFill>
                  <a:srgbClr val="FF0000"/>
                </a:solidFill>
                <a:latin typeface="Arabic Typesetting" pitchFamily="66" charset="-78"/>
                <a:cs typeface="Arabic Typesetting" pitchFamily="66" charset="-78"/>
              </a:rPr>
              <a:t>مايناسب</a:t>
            </a:r>
            <a:r>
              <a:rPr lang="ar-SA" sz="3600" dirty="0" smtClean="0">
                <a:solidFill>
                  <a:srgbClr val="FF0000"/>
                </a:solidFill>
                <a:latin typeface="Arabic Typesetting" pitchFamily="66" charset="-78"/>
                <a:cs typeface="Arabic Typesetting" pitchFamily="66" charset="-78"/>
              </a:rPr>
              <a:t> تلميذاتها </a:t>
            </a:r>
          </a:p>
          <a:p>
            <a:pPr algn="ctr"/>
            <a:r>
              <a:rPr lang="ar-SA" sz="3600" dirty="0" smtClean="0">
                <a:solidFill>
                  <a:srgbClr val="FF0000"/>
                </a:solidFill>
                <a:latin typeface="Arabic Typesetting" pitchFamily="66" charset="-78"/>
                <a:cs typeface="Arabic Typesetting" pitchFamily="66" charset="-78"/>
              </a:rPr>
              <a:t>خلال أسبوعي التهيئة والاستعداد </a:t>
            </a:r>
          </a:p>
          <a:p>
            <a:r>
              <a:rPr lang="ar-SA" sz="2800" dirty="0" smtClean="0">
                <a:latin typeface="Arabic Typesetting" pitchFamily="66" charset="-78"/>
                <a:cs typeface="Arabic Typesetting" pitchFamily="66" charset="-78"/>
              </a:rPr>
              <a:t>1- مراعاة تجهيز الوسائل التعليمية و استخدام الوسائل المعينة من </a:t>
            </a:r>
            <a:r>
              <a:rPr lang="ar-SA" sz="2800" dirty="0" err="1" smtClean="0">
                <a:latin typeface="Arabic Typesetting" pitchFamily="66" charset="-78"/>
                <a:cs typeface="Arabic Typesetting" pitchFamily="66" charset="-78"/>
              </a:rPr>
              <a:t>وسائط </a:t>
            </a:r>
            <a:r>
              <a:rPr lang="ar-SA" sz="2800" dirty="0" smtClean="0">
                <a:latin typeface="Arabic Typesetting" pitchFamily="66" charset="-78"/>
                <a:cs typeface="Arabic Typesetting" pitchFamily="66" charset="-78"/>
              </a:rPr>
              <a:t>( </a:t>
            </a:r>
            <a:r>
              <a:rPr lang="ar-SA" sz="2800" dirty="0" err="1" smtClean="0">
                <a:latin typeface="Arabic Typesetting" pitchFamily="66" charset="-78"/>
                <a:cs typeface="Arabic Typesetting" pitchFamily="66" charset="-78"/>
              </a:rPr>
              <a:t>أصوات </a:t>
            </a:r>
            <a:r>
              <a:rPr lang="ar-SA" sz="2800" dirty="0" smtClean="0">
                <a:latin typeface="Arabic Typesetting" pitchFamily="66" charset="-78"/>
                <a:cs typeface="Arabic Typesetting" pitchFamily="66" charset="-78"/>
              </a:rPr>
              <a:t>، </a:t>
            </a:r>
            <a:r>
              <a:rPr lang="ar-SA" sz="2800" dirty="0" err="1" smtClean="0">
                <a:latin typeface="Arabic Typesetting" pitchFamily="66" charset="-78"/>
                <a:cs typeface="Arabic Typesetting" pitchFamily="66" charset="-78"/>
              </a:rPr>
              <a:t>أفلام </a:t>
            </a:r>
            <a:r>
              <a:rPr lang="ar-SA" sz="2800" dirty="0" smtClean="0">
                <a:latin typeface="Arabic Typesetting" pitchFamily="66" charset="-78"/>
                <a:cs typeface="Arabic Typesetting" pitchFamily="66" charset="-78"/>
              </a:rPr>
              <a:t>) وصور بحسب ما يناسب كل </a:t>
            </a:r>
            <a:r>
              <a:rPr lang="ar-SA" sz="2800" dirty="0" err="1" smtClean="0">
                <a:latin typeface="Arabic Typesetting" pitchFamily="66" charset="-78"/>
                <a:cs typeface="Arabic Typesetting" pitchFamily="66" charset="-78"/>
              </a:rPr>
              <a:t>نشاط .</a:t>
            </a:r>
            <a:endParaRPr lang="ar-SA" sz="2800" dirty="0" smtClean="0">
              <a:latin typeface="Arabic Typesetting" pitchFamily="66" charset="-78"/>
              <a:cs typeface="Arabic Typesetting" pitchFamily="66" charset="-78"/>
            </a:endParaRPr>
          </a:p>
          <a:p>
            <a:r>
              <a:rPr lang="ar-SA" sz="2800" dirty="0" smtClean="0">
                <a:latin typeface="Arabic Typesetting" pitchFamily="66" charset="-78"/>
                <a:cs typeface="Arabic Typesetting" pitchFamily="66" charset="-78"/>
              </a:rPr>
              <a:t> 2-الاطلاع على أنشطة الكتاب والإعداد الذهني المسبق وقراءة الملاحظات المدونة أسفل كل نشاط من صفحات كتاب التهيئة والاستعداد قبل دخول المعلمة للصف حتى يساعدها على ترتيب أفكارها وتجهيز الوسائل المعينة لتنفيذ النشاط وفق الأهداف المطلوبة </a:t>
            </a:r>
            <a:r>
              <a:rPr lang="ar-SA" sz="2800" dirty="0" err="1" smtClean="0">
                <a:latin typeface="Arabic Typesetting" pitchFamily="66" charset="-78"/>
                <a:cs typeface="Arabic Typesetting" pitchFamily="66" charset="-78"/>
              </a:rPr>
              <a:t>منه .</a:t>
            </a:r>
            <a:endParaRPr lang="ar-SA" sz="2800" dirty="0" smtClean="0">
              <a:latin typeface="Arabic Typesetting" pitchFamily="66" charset="-78"/>
              <a:cs typeface="Arabic Typesetting" pitchFamily="66" charset="-78"/>
            </a:endParaRPr>
          </a:p>
          <a:p>
            <a:r>
              <a:rPr lang="ar-SA" sz="2800" dirty="0" err="1" smtClean="0">
                <a:latin typeface="Arabic Typesetting" pitchFamily="66" charset="-78"/>
                <a:cs typeface="Arabic Typesetting" pitchFamily="66" charset="-78"/>
              </a:rPr>
              <a:t>٤ </a:t>
            </a:r>
            <a:r>
              <a:rPr lang="ar-SA" sz="2800" dirty="0" smtClean="0">
                <a:latin typeface="Arabic Typesetting" pitchFamily="66" charset="-78"/>
                <a:cs typeface="Arabic Typesetting" pitchFamily="66" charset="-78"/>
              </a:rPr>
              <a:t>-تقديم توجيهات مناسبة للتلميذات قبل البدء بحل الأنشطة وتوضيح المطلوب </a:t>
            </a:r>
            <a:r>
              <a:rPr lang="ar-SA" sz="2800" dirty="0" err="1" smtClean="0">
                <a:latin typeface="Arabic Typesetting" pitchFamily="66" charset="-78"/>
                <a:cs typeface="Arabic Typesetting" pitchFamily="66" charset="-78"/>
              </a:rPr>
              <a:t>منه </a:t>
            </a:r>
            <a:r>
              <a:rPr lang="ar-SA" sz="2800" dirty="0" smtClean="0">
                <a:latin typeface="Arabic Typesetting" pitchFamily="66" charset="-78"/>
                <a:cs typeface="Arabic Typesetting" pitchFamily="66" charset="-78"/>
              </a:rPr>
              <a:t>، ثم تحل كل تلميذة التدريب بمفردها- </a:t>
            </a:r>
            <a:r>
              <a:rPr lang="ar-SA" sz="2800" dirty="0" err="1" smtClean="0">
                <a:latin typeface="Arabic Typesetting" pitchFamily="66" charset="-78"/>
                <a:cs typeface="Arabic Typesetting" pitchFamily="66" charset="-78"/>
              </a:rPr>
              <a:t>خاصة  </a:t>
            </a:r>
            <a:r>
              <a:rPr lang="ar-SA" sz="2800" dirty="0" smtClean="0">
                <a:latin typeface="Arabic Typesetting" pitchFamily="66" charset="-78"/>
                <a:cs typeface="Arabic Typesetting" pitchFamily="66" charset="-78"/>
              </a:rPr>
              <a:t>- </a:t>
            </a:r>
            <a:r>
              <a:rPr lang="ar-SA" sz="2800" dirty="0" err="1" smtClean="0">
                <a:latin typeface="Arabic Typesetting" pitchFamily="66" charset="-78"/>
                <a:cs typeface="Arabic Typesetting" pitchFamily="66" charset="-78"/>
              </a:rPr>
              <a:t>الكتابية </a:t>
            </a:r>
            <a:r>
              <a:rPr lang="ar-SA" sz="2800" dirty="0" smtClean="0">
                <a:latin typeface="Arabic Typesetting" pitchFamily="66" charset="-78"/>
                <a:cs typeface="Arabic Typesetting" pitchFamily="66" charset="-78"/>
              </a:rPr>
              <a:t>- على الكتاب مع إعطاءها وقتا كافيا لتنفيذ النشاط مع تقديم المساعدة لها إذا </a:t>
            </a:r>
            <a:r>
              <a:rPr lang="ar-SA" sz="2800" dirty="0" err="1" smtClean="0">
                <a:latin typeface="Arabic Typesetting" pitchFamily="66" charset="-78"/>
                <a:cs typeface="Arabic Typesetting" pitchFamily="66" charset="-78"/>
              </a:rPr>
              <a:t>احتاجت </a:t>
            </a:r>
            <a:r>
              <a:rPr lang="ar-SA" sz="2800" dirty="0" smtClean="0">
                <a:latin typeface="Arabic Typesetting" pitchFamily="66" charset="-78"/>
                <a:cs typeface="Arabic Typesetting" pitchFamily="66" charset="-78"/>
              </a:rPr>
              <a:t>، وتتجنب المعلمة تقديم الحل على السبورة حتى لا تخل بالفائدة المرجوة من التقويم التشخيصي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07504"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sp>
        <p:nvSpPr>
          <p:cNvPr id="13" name="مربع نص 12"/>
          <p:cNvSpPr txBox="1"/>
          <p:nvPr/>
        </p:nvSpPr>
        <p:spPr>
          <a:xfrm>
            <a:off x="5148064" y="188640"/>
            <a:ext cx="3744416" cy="95410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800" dirty="0" err="1" smtClean="0">
                <a:solidFill>
                  <a:srgbClr val="0070C0"/>
                </a:solidFill>
              </a:rPr>
              <a:t>الموضوع </a:t>
            </a:r>
            <a:r>
              <a:rPr lang="ar-SA" sz="2800" dirty="0" smtClean="0">
                <a:solidFill>
                  <a:srgbClr val="0070C0"/>
                </a:solidFill>
              </a:rPr>
              <a:t>: طريقة تدريس كتاب التهيئة والاستعداد </a:t>
            </a:r>
            <a:endParaRPr lang="ar-SA" sz="2800" dirty="0">
              <a:solidFill>
                <a:srgbClr val="0070C0"/>
              </a:solidFill>
            </a:endParaRPr>
          </a:p>
        </p:txBody>
      </p:sp>
      <p:sp>
        <p:nvSpPr>
          <p:cNvPr id="10" name="مربع نص 9"/>
          <p:cNvSpPr txBox="1"/>
          <p:nvPr/>
        </p:nvSpPr>
        <p:spPr>
          <a:xfrm>
            <a:off x="683568" y="1412776"/>
            <a:ext cx="8064896" cy="4832092"/>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r>
              <a:rPr lang="ar-SA" sz="2800" dirty="0" err="1" smtClean="0">
                <a:latin typeface="Arabic Typesetting" pitchFamily="66" charset="-78"/>
                <a:cs typeface="Arabic Typesetting" pitchFamily="66" charset="-78"/>
              </a:rPr>
              <a:t>٥ </a:t>
            </a:r>
            <a:r>
              <a:rPr lang="ar-SA" sz="2800" dirty="0" smtClean="0">
                <a:latin typeface="Arabic Typesetting" pitchFamily="66" charset="-78"/>
                <a:cs typeface="Arabic Typesetting" pitchFamily="66" charset="-78"/>
              </a:rPr>
              <a:t>-تعزيز أداء الطالبات باستخدام طرق التعزيز </a:t>
            </a:r>
            <a:r>
              <a:rPr lang="ar-SA" sz="2800" dirty="0" err="1" smtClean="0">
                <a:latin typeface="Arabic Typesetting" pitchFamily="66" charset="-78"/>
                <a:cs typeface="Arabic Typesetting" pitchFamily="66" charset="-78"/>
              </a:rPr>
              <a:t>المتنوعة </a:t>
            </a:r>
            <a:r>
              <a:rPr lang="ar-SA" sz="2800" dirty="0" smtClean="0">
                <a:latin typeface="Arabic Typesetting" pitchFamily="66" charset="-78"/>
                <a:cs typeface="Arabic Typesetting" pitchFamily="66" charset="-78"/>
              </a:rPr>
              <a:t>، مع مراعاة توجيه التلميذة التي لم تنفذ المطلوب من النشاط دون وضع إشارات أو علامات على كتابها للحيلولة دون ترك جانب نفسي يشعرها بالصعوبة أو </a:t>
            </a:r>
            <a:r>
              <a:rPr lang="ar-SA" sz="2800" dirty="0" err="1" smtClean="0">
                <a:latin typeface="Arabic Typesetting" pitchFamily="66" charset="-78"/>
                <a:cs typeface="Arabic Typesetting" pitchFamily="66" charset="-78"/>
              </a:rPr>
              <a:t>الفشل .</a:t>
            </a:r>
            <a:endParaRPr lang="ar-SA" sz="2800" dirty="0" smtClean="0">
              <a:latin typeface="Arabic Typesetting" pitchFamily="66" charset="-78"/>
              <a:cs typeface="Arabic Typesetting" pitchFamily="66" charset="-78"/>
            </a:endParaRPr>
          </a:p>
          <a:p>
            <a:r>
              <a:rPr lang="ar-SA" sz="2800" dirty="0" err="1" smtClean="0">
                <a:latin typeface="Arabic Typesetting" pitchFamily="66" charset="-78"/>
                <a:cs typeface="Arabic Typesetting" pitchFamily="66" charset="-78"/>
              </a:rPr>
              <a:t>٦ </a:t>
            </a:r>
            <a:r>
              <a:rPr lang="ar-SA" sz="2800" dirty="0" smtClean="0">
                <a:latin typeface="Arabic Typesetting" pitchFamily="66" charset="-78"/>
                <a:cs typeface="Arabic Typesetting" pitchFamily="66" charset="-78"/>
              </a:rPr>
              <a:t>- الاستعانة بالصوتيات ما أمكن </a:t>
            </a:r>
            <a:r>
              <a:rPr lang="ar-SA" sz="2800" dirty="0" err="1" smtClean="0">
                <a:latin typeface="Arabic Typesetting" pitchFamily="66" charset="-78"/>
                <a:cs typeface="Arabic Typesetting" pitchFamily="66" charset="-78"/>
              </a:rPr>
              <a:t>ذلك </a:t>
            </a:r>
            <a:r>
              <a:rPr lang="ar-SA" sz="2800" dirty="0" smtClean="0">
                <a:latin typeface="Arabic Typesetting" pitchFamily="66" charset="-78"/>
                <a:cs typeface="Arabic Typesetting" pitchFamily="66" charset="-78"/>
              </a:rPr>
              <a:t>( جهاز الحاسب </a:t>
            </a:r>
            <a:r>
              <a:rPr lang="ar-SA" sz="2800" dirty="0" err="1" smtClean="0">
                <a:latin typeface="Arabic Typesetting" pitchFamily="66" charset="-78"/>
                <a:cs typeface="Arabic Typesetting" pitchFamily="66" charset="-78"/>
              </a:rPr>
              <a:t>الآلي </a:t>
            </a:r>
            <a:r>
              <a:rPr lang="ar-SA" sz="2800" dirty="0" smtClean="0">
                <a:latin typeface="Arabic Typesetting" pitchFamily="66" charset="-78"/>
                <a:cs typeface="Arabic Typesetting" pitchFamily="66" charset="-78"/>
              </a:rPr>
              <a:t>) عند تنفيذ </a:t>
            </a:r>
            <a:r>
              <a:rPr lang="ar-SA" sz="2800" dirty="0" err="1" smtClean="0">
                <a:latin typeface="Arabic Typesetting" pitchFamily="66" charset="-78"/>
                <a:cs typeface="Arabic Typesetting" pitchFamily="66" charset="-78"/>
              </a:rPr>
              <a:t>أنشطة </a:t>
            </a:r>
            <a:r>
              <a:rPr lang="ar-SA" sz="2800" dirty="0" smtClean="0">
                <a:latin typeface="Arabic Typesetting" pitchFamily="66" charset="-78"/>
                <a:cs typeface="Arabic Typesetting" pitchFamily="66" charset="-78"/>
              </a:rPr>
              <a:t>(التدريب على تمييز أصوات الآلات أو المعدات أو الحيوانات) ثم محاكاة التلميذات للأصوات بعد الاستماع لها من المصادر </a:t>
            </a:r>
            <a:r>
              <a:rPr lang="ar-SA" sz="2800" dirty="0" err="1" smtClean="0">
                <a:latin typeface="Arabic Typesetting" pitchFamily="66" charset="-78"/>
                <a:cs typeface="Arabic Typesetting" pitchFamily="66" charset="-78"/>
              </a:rPr>
              <a:t>الأخرى .</a:t>
            </a:r>
            <a:endParaRPr lang="ar-SA" sz="2800" dirty="0" smtClean="0">
              <a:latin typeface="Arabic Typesetting" pitchFamily="66" charset="-78"/>
              <a:cs typeface="Arabic Typesetting" pitchFamily="66" charset="-78"/>
            </a:endParaRPr>
          </a:p>
          <a:p>
            <a:r>
              <a:rPr lang="ar-SA" sz="2800" dirty="0" err="1" smtClean="0">
                <a:latin typeface="Arabic Typesetting" pitchFamily="66" charset="-78"/>
                <a:cs typeface="Arabic Typesetting" pitchFamily="66" charset="-78"/>
              </a:rPr>
              <a:t>٧ </a:t>
            </a:r>
            <a:r>
              <a:rPr lang="ar-SA" sz="2800" dirty="0" smtClean="0">
                <a:latin typeface="Arabic Typesetting" pitchFamily="66" charset="-78"/>
                <a:cs typeface="Arabic Typesetting" pitchFamily="66" charset="-78"/>
              </a:rPr>
              <a:t>– تعريف التلميذات أن اللغة المنطوقة تقابلها لغة مكتوبة دون تعريضهن للقراءة </a:t>
            </a:r>
            <a:r>
              <a:rPr lang="ar-SA" sz="2800" dirty="0" err="1" smtClean="0">
                <a:latin typeface="Arabic Typesetting" pitchFamily="66" charset="-78"/>
                <a:cs typeface="Arabic Typesetting" pitchFamily="66" charset="-78"/>
              </a:rPr>
              <a:t>بالتهجي </a:t>
            </a:r>
            <a:r>
              <a:rPr lang="ar-SA" sz="2800" dirty="0" smtClean="0">
                <a:latin typeface="Arabic Typesetting" pitchFamily="66" charset="-78"/>
                <a:cs typeface="Arabic Typesetting" pitchFamily="66" charset="-78"/>
              </a:rPr>
              <a:t>،كما في </a:t>
            </a:r>
            <a:r>
              <a:rPr lang="ar-SA" sz="2800" dirty="0" err="1" smtClean="0">
                <a:latin typeface="Arabic Typesetting" pitchFamily="66" charset="-78"/>
                <a:cs typeface="Arabic Typesetting" pitchFamily="66" charset="-78"/>
              </a:rPr>
              <a:t>نشاط </a:t>
            </a:r>
            <a:r>
              <a:rPr lang="ar-SA" sz="2800" dirty="0" smtClean="0">
                <a:latin typeface="Arabic Typesetting" pitchFamily="66" charset="-78"/>
                <a:cs typeface="Arabic Typesetting" pitchFamily="66" charset="-78"/>
              </a:rPr>
              <a:t>(أستمع و </a:t>
            </a:r>
            <a:r>
              <a:rPr lang="ar-SA" sz="2800" dirty="0" err="1" smtClean="0">
                <a:latin typeface="Arabic Typesetting" pitchFamily="66" charset="-78"/>
                <a:cs typeface="Arabic Typesetting" pitchFamily="66" charset="-78"/>
              </a:rPr>
              <a:t>أنطق </a:t>
            </a:r>
            <a:r>
              <a:rPr lang="ar-SA" sz="2800" dirty="0" smtClean="0">
                <a:latin typeface="Arabic Typesetting" pitchFamily="66" charset="-78"/>
                <a:cs typeface="Arabic Typesetting" pitchFamily="66" charset="-78"/>
              </a:rPr>
              <a:t>) أو من خلال الأنشطة التي تعرض بعض الصور وقد كتب عليها اسم الحيوان </a:t>
            </a:r>
            <a:r>
              <a:rPr lang="ar-SA" sz="2800" dirty="0" err="1" smtClean="0">
                <a:latin typeface="Arabic Typesetting" pitchFamily="66" charset="-78"/>
                <a:cs typeface="Arabic Typesetting" pitchFamily="66" charset="-78"/>
              </a:rPr>
              <a:t>وتقول </a:t>
            </a:r>
            <a:r>
              <a:rPr lang="ar-SA" sz="2800" dirty="0" smtClean="0">
                <a:latin typeface="Arabic Typesetting" pitchFamily="66" charset="-78"/>
                <a:cs typeface="Arabic Typesetting" pitchFamily="66" charset="-78"/>
              </a:rPr>
              <a:t>: هذه بطة وهذا </a:t>
            </a:r>
            <a:r>
              <a:rPr lang="ar-SA" sz="2800" dirty="0" err="1" smtClean="0">
                <a:latin typeface="Arabic Typesetting" pitchFamily="66" charset="-78"/>
                <a:cs typeface="Arabic Typesetting" pitchFamily="66" charset="-78"/>
              </a:rPr>
              <a:t>قلم .</a:t>
            </a:r>
            <a:endParaRPr lang="ar-SA" sz="2800" dirty="0" smtClean="0">
              <a:latin typeface="Arabic Typesetting" pitchFamily="66" charset="-78"/>
              <a:cs typeface="Arabic Typesetting" pitchFamily="66" charset="-78"/>
            </a:endParaRPr>
          </a:p>
          <a:p>
            <a:r>
              <a:rPr lang="ar-SA" sz="2800" dirty="0" err="1" smtClean="0">
                <a:latin typeface="Arabic Typesetting" pitchFamily="66" charset="-78"/>
                <a:cs typeface="Arabic Typesetting" pitchFamily="66" charset="-78"/>
              </a:rPr>
              <a:t>٨ </a:t>
            </a:r>
            <a:r>
              <a:rPr lang="ar-SA" sz="2800" dirty="0" smtClean="0">
                <a:latin typeface="Arabic Typesetting" pitchFamily="66" charset="-78"/>
                <a:cs typeface="Arabic Typesetting" pitchFamily="66" charset="-78"/>
              </a:rPr>
              <a:t>- تحقيق ما يهدف إليه الكتاب من تمييز بصري و سمعي وتمييز بين الأطوال والأحجام والألوان بوسائل </a:t>
            </a:r>
            <a:r>
              <a:rPr lang="ar-SA" sz="2800" dirty="0" err="1" smtClean="0">
                <a:latin typeface="Arabic Typesetting" pitchFamily="66" charset="-78"/>
                <a:cs typeface="Arabic Typesetting" pitchFamily="66" charset="-78"/>
              </a:rPr>
              <a:t>معينة .</a:t>
            </a:r>
            <a:endParaRPr lang="ar-SA" sz="2800" dirty="0" smtClean="0">
              <a:latin typeface="Arabic Typesetting" pitchFamily="66" charset="-78"/>
              <a:cs typeface="Arabic Typesetting" pitchFamily="66" charset="-7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ربع نص 3"/>
          <p:cNvSpPr txBox="1"/>
          <p:nvPr/>
        </p:nvSpPr>
        <p:spPr>
          <a:xfrm>
            <a:off x="107504" y="201414"/>
            <a:ext cx="5184576" cy="923330"/>
          </a:xfrm>
          <a:prstGeom prst="rect">
            <a:avLst/>
          </a:prstGeom>
          <a:noFill/>
        </p:spPr>
        <p:txBody>
          <a:bodyPr wrap="square" rtlCol="1">
            <a:spAutoFit/>
          </a:bodyPr>
          <a:lstStyle/>
          <a:p>
            <a:pPr algn="ctr"/>
            <a:r>
              <a:rPr lang="ar-SA" dirty="0" smtClean="0"/>
              <a:t>تحضير لغتي باستخدام استراتيجيات التعلم النشط </a:t>
            </a:r>
          </a:p>
          <a:p>
            <a:pPr algn="ctr"/>
            <a:r>
              <a:rPr lang="ar-SA" dirty="0" smtClean="0"/>
              <a:t>الصف الأول  الفصل الدراسي الأول   </a:t>
            </a:r>
            <a:r>
              <a:rPr lang="ar-SA" dirty="0" err="1" smtClean="0"/>
              <a:t>لعام / ......................</a:t>
            </a:r>
            <a:endParaRPr lang="ar-SA" dirty="0" smtClean="0"/>
          </a:p>
          <a:p>
            <a:pPr algn="ctr"/>
            <a:endParaRPr lang="ar-SA" dirty="0"/>
          </a:p>
        </p:txBody>
      </p:sp>
      <p:sp>
        <p:nvSpPr>
          <p:cNvPr id="13" name="مربع نص 12"/>
          <p:cNvSpPr txBox="1"/>
          <p:nvPr/>
        </p:nvSpPr>
        <p:spPr>
          <a:xfrm>
            <a:off x="5148064" y="188640"/>
            <a:ext cx="3744416" cy="954107"/>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5"/>
          </a:lnRef>
          <a:fillRef idx="2">
            <a:schemeClr val="accent5"/>
          </a:fillRef>
          <a:effectRef idx="1">
            <a:schemeClr val="accent5"/>
          </a:effectRef>
          <a:fontRef idx="minor">
            <a:schemeClr val="dk1"/>
          </a:fontRef>
        </p:style>
        <p:txBody>
          <a:bodyPr wrap="square" rtlCol="1">
            <a:spAutoFit/>
          </a:bodyPr>
          <a:lstStyle/>
          <a:p>
            <a:pPr algn="ctr"/>
            <a:r>
              <a:rPr lang="ar-SA" sz="2800" dirty="0" err="1" smtClean="0">
                <a:solidFill>
                  <a:srgbClr val="0070C0"/>
                </a:solidFill>
              </a:rPr>
              <a:t>الموضوع </a:t>
            </a:r>
            <a:r>
              <a:rPr lang="ar-SA" sz="2800" dirty="0" smtClean="0">
                <a:solidFill>
                  <a:srgbClr val="0070C0"/>
                </a:solidFill>
              </a:rPr>
              <a:t>: طريقة تدريس كتاب التهيئة والاستعداد </a:t>
            </a:r>
            <a:endParaRPr lang="ar-SA" sz="2800" dirty="0">
              <a:solidFill>
                <a:srgbClr val="0070C0"/>
              </a:solidFill>
            </a:endParaRPr>
          </a:p>
        </p:txBody>
      </p:sp>
      <p:sp>
        <p:nvSpPr>
          <p:cNvPr id="10" name="مربع نص 9"/>
          <p:cNvSpPr txBox="1"/>
          <p:nvPr/>
        </p:nvSpPr>
        <p:spPr>
          <a:xfrm>
            <a:off x="683568" y="1484784"/>
            <a:ext cx="8064896" cy="5078313"/>
          </a:xfrm>
          <a:prstGeom prst="rect">
            <a:avLst/>
          </a:prstGeom>
        </p:spPr>
        <p:style>
          <a:lnRef idx="2">
            <a:schemeClr val="accent1"/>
          </a:lnRef>
          <a:fillRef idx="1">
            <a:schemeClr val="lt1"/>
          </a:fillRef>
          <a:effectRef idx="0">
            <a:schemeClr val="accent1"/>
          </a:effectRef>
          <a:fontRef idx="minor">
            <a:schemeClr val="dk1"/>
          </a:fontRef>
        </p:style>
        <p:txBody>
          <a:bodyPr wrap="square" rtlCol="1">
            <a:spAutoFit/>
          </a:bodyPr>
          <a:lstStyle/>
          <a:p>
            <a:r>
              <a:rPr lang="ar-SA" sz="3200" dirty="0" err="1" smtClean="0">
                <a:latin typeface="Arabic Typesetting" pitchFamily="66" charset="-78"/>
                <a:cs typeface="Arabic Typesetting" pitchFamily="66" charset="-78"/>
              </a:rPr>
              <a:t>٩ </a:t>
            </a:r>
            <a:r>
              <a:rPr lang="ar-SA" sz="3200" dirty="0" smtClean="0">
                <a:latin typeface="Arabic Typesetting" pitchFamily="66" charset="-78"/>
                <a:cs typeface="Arabic Typesetting" pitchFamily="66" charset="-78"/>
              </a:rPr>
              <a:t>- إكساب التلميذات خلال تدريس هذا كتاب قدرا لغويا من الألفاظ والتراكيب التي تنمي استعدادهن للقراءة و </a:t>
            </a:r>
            <a:r>
              <a:rPr lang="ar-SA" sz="3200" dirty="0" err="1" smtClean="0">
                <a:latin typeface="Arabic Typesetting" pitchFamily="66" charset="-78"/>
                <a:cs typeface="Arabic Typesetting" pitchFamily="66" charset="-78"/>
              </a:rPr>
              <a:t>الكتابة .</a:t>
            </a:r>
            <a:endParaRPr lang="ar-SA" sz="3200" dirty="0" smtClean="0">
              <a:latin typeface="Arabic Typesetting" pitchFamily="66" charset="-78"/>
              <a:cs typeface="Arabic Typesetting" pitchFamily="66" charset="-78"/>
            </a:endParaRPr>
          </a:p>
          <a:p>
            <a:r>
              <a:rPr lang="ar-SA" sz="3200" dirty="0" err="1" smtClean="0">
                <a:latin typeface="Arabic Typesetting" pitchFamily="66" charset="-78"/>
                <a:cs typeface="Arabic Typesetting" pitchFamily="66" charset="-78"/>
              </a:rPr>
              <a:t>١٠ </a:t>
            </a:r>
            <a:r>
              <a:rPr lang="ar-SA" sz="3200" dirty="0" smtClean="0">
                <a:latin typeface="Arabic Typesetting" pitchFamily="66" charset="-78"/>
                <a:cs typeface="Arabic Typesetting" pitchFamily="66" charset="-78"/>
              </a:rPr>
              <a:t>- تنفيذ جميع أنشطة كتاب التهيئة في الصف تحت إشراف ومتابعة من المعلمة ولا تكلف التلميذة بأي واجب </a:t>
            </a:r>
            <a:r>
              <a:rPr lang="ar-SA" sz="3200" dirty="0" err="1" smtClean="0">
                <a:latin typeface="Arabic Typesetting" pitchFamily="66" charset="-78"/>
                <a:cs typeface="Arabic Typesetting" pitchFamily="66" charset="-78"/>
              </a:rPr>
              <a:t>مترلي</a:t>
            </a:r>
            <a:r>
              <a:rPr lang="ar-SA" sz="3200" dirty="0" smtClean="0">
                <a:latin typeface="Arabic Typesetting" pitchFamily="66" charset="-78"/>
                <a:cs typeface="Arabic Typesetting" pitchFamily="66" charset="-78"/>
              </a:rPr>
              <a:t> </a:t>
            </a:r>
            <a:r>
              <a:rPr lang="ar-SA" sz="3200" dirty="0" err="1" smtClean="0">
                <a:latin typeface="Arabic Typesetting" pitchFamily="66" charset="-78"/>
                <a:cs typeface="Arabic Typesetting" pitchFamily="66" charset="-78"/>
              </a:rPr>
              <a:t>.</a:t>
            </a:r>
            <a:endParaRPr lang="ar-SA" sz="3200" dirty="0" smtClean="0">
              <a:latin typeface="Arabic Typesetting" pitchFamily="66" charset="-78"/>
              <a:cs typeface="Arabic Typesetting" pitchFamily="66" charset="-78"/>
            </a:endParaRPr>
          </a:p>
          <a:p>
            <a:r>
              <a:rPr lang="ar-SA" sz="3200" dirty="0" err="1" smtClean="0">
                <a:latin typeface="Arabic Typesetting" pitchFamily="66" charset="-78"/>
                <a:cs typeface="Arabic Typesetting" pitchFamily="66" charset="-78"/>
              </a:rPr>
              <a:t>١١ </a:t>
            </a:r>
            <a:r>
              <a:rPr lang="ar-SA" sz="3200" dirty="0" smtClean="0">
                <a:latin typeface="Arabic Typesetting" pitchFamily="66" charset="-78"/>
                <a:cs typeface="Arabic Typesetting" pitchFamily="66" charset="-78"/>
              </a:rPr>
              <a:t>- توفير مكان مناسب داخل الصف لحفظ ُ كتب </a:t>
            </a:r>
            <a:r>
              <a:rPr lang="ar-SA" sz="3200" dirty="0" err="1" smtClean="0">
                <a:latin typeface="Arabic Typesetting" pitchFamily="66" charset="-78"/>
                <a:cs typeface="Arabic Typesetting" pitchFamily="66" charset="-78"/>
              </a:rPr>
              <a:t>التلميذات </a:t>
            </a:r>
            <a:r>
              <a:rPr lang="ar-SA" sz="3200" dirty="0" smtClean="0">
                <a:latin typeface="Arabic Typesetting" pitchFamily="66" charset="-78"/>
                <a:cs typeface="Arabic Typesetting" pitchFamily="66" charset="-78"/>
              </a:rPr>
              <a:t>( التهيئة </a:t>
            </a:r>
            <a:r>
              <a:rPr lang="ar-SA" sz="3200" dirty="0" err="1" smtClean="0">
                <a:latin typeface="Arabic Typesetting" pitchFamily="66" charset="-78"/>
                <a:cs typeface="Arabic Typesetting" pitchFamily="66" charset="-78"/>
              </a:rPr>
              <a:t>والاستعداد </a:t>
            </a:r>
            <a:r>
              <a:rPr lang="ar-SA" sz="3200" dirty="0" smtClean="0">
                <a:latin typeface="Arabic Typesetting" pitchFamily="66" charset="-78"/>
                <a:cs typeface="Arabic Typesetting" pitchFamily="66" charset="-78"/>
              </a:rPr>
              <a:t>) دون تكليفهن بحمله إلى </a:t>
            </a:r>
            <a:r>
              <a:rPr lang="ar-SA" sz="3200" dirty="0" err="1" smtClean="0">
                <a:latin typeface="Arabic Typesetting" pitchFamily="66" charset="-78"/>
                <a:cs typeface="Arabic Typesetting" pitchFamily="66" charset="-78"/>
              </a:rPr>
              <a:t>المترل</a:t>
            </a:r>
            <a:r>
              <a:rPr lang="ar-SA" sz="3200" dirty="0" smtClean="0">
                <a:latin typeface="Arabic Typesetting" pitchFamily="66" charset="-78"/>
                <a:cs typeface="Arabic Typesetting" pitchFamily="66" charset="-78"/>
              </a:rPr>
              <a:t> </a:t>
            </a:r>
            <a:r>
              <a:rPr lang="ar-SA" sz="3200" dirty="0" err="1" smtClean="0">
                <a:latin typeface="Arabic Typesetting" pitchFamily="66" charset="-78"/>
                <a:cs typeface="Arabic Typesetting" pitchFamily="66" charset="-78"/>
              </a:rPr>
              <a:t>.</a:t>
            </a:r>
            <a:endParaRPr lang="ar-SA" sz="3200" dirty="0" smtClean="0">
              <a:latin typeface="Arabic Typesetting" pitchFamily="66" charset="-78"/>
              <a:cs typeface="Arabic Typesetting" pitchFamily="66" charset="-78"/>
            </a:endParaRPr>
          </a:p>
          <a:p>
            <a:r>
              <a:rPr lang="ar-SA" sz="3200" dirty="0" smtClean="0">
                <a:latin typeface="Arabic Typesetting" pitchFamily="66" charset="-78"/>
                <a:cs typeface="Arabic Typesetting" pitchFamily="66" charset="-78"/>
              </a:rPr>
              <a:t>الاطلاع على كل جديد وتطوير أدائها </a:t>
            </a:r>
            <a:r>
              <a:rPr lang="ar-SA" sz="3200" dirty="0" err="1" smtClean="0">
                <a:latin typeface="Arabic Typesetting" pitchFamily="66" charset="-78"/>
                <a:cs typeface="Arabic Typesetting" pitchFamily="66" charset="-78"/>
              </a:rPr>
              <a:t>وتفعيل</a:t>
            </a:r>
            <a:r>
              <a:rPr lang="ar-SA" sz="3200" dirty="0" smtClean="0">
                <a:latin typeface="Arabic Typesetting" pitchFamily="66" charset="-78"/>
                <a:cs typeface="Arabic Typesetting" pitchFamily="66" charset="-78"/>
              </a:rPr>
              <a:t> استخدام الأجهزة الحديثة فيما يخدم العملية التربوية والتعليمية ويسهل تقديمها ويجذب اهتمام التلميذات لها.</a:t>
            </a:r>
          </a:p>
          <a:p>
            <a:pPr algn="ctr"/>
            <a:r>
              <a:rPr lang="ar-SA" sz="3600" b="1" u="sng" dirty="0" err="1" smtClean="0">
                <a:solidFill>
                  <a:srgbClr val="FF0000"/>
                </a:solidFill>
                <a:latin typeface="Arabic Typesetting" pitchFamily="66" charset="-78"/>
                <a:cs typeface="Arabic Typesetting" pitchFamily="66" charset="-78"/>
              </a:rPr>
              <a:t>المرجع </a:t>
            </a:r>
            <a:r>
              <a:rPr lang="ar-SA" sz="3600" b="1" u="sng" dirty="0" smtClean="0">
                <a:solidFill>
                  <a:srgbClr val="FF0000"/>
                </a:solidFill>
                <a:latin typeface="Arabic Typesetting" pitchFamily="66" charset="-78"/>
                <a:cs typeface="Arabic Typesetting" pitchFamily="66" charset="-78"/>
              </a:rPr>
              <a:t>/</a:t>
            </a:r>
            <a:r>
              <a:rPr lang="ar-SA" sz="3200" dirty="0" smtClean="0">
                <a:latin typeface="Arabic Typesetting" pitchFamily="66" charset="-78"/>
                <a:cs typeface="Arabic Typesetting" pitchFamily="66" charset="-78"/>
              </a:rPr>
              <a:t>  المشرفتان </a:t>
            </a:r>
            <a:r>
              <a:rPr lang="ar-SA" sz="3200" dirty="0" smtClean="0">
                <a:latin typeface="Arabic Typesetting" pitchFamily="66" charset="-78"/>
                <a:cs typeface="Arabic Typesetting" pitchFamily="66" charset="-78"/>
              </a:rPr>
              <a:t>التربويتان بموقع لغتي فريق تأليف مقررات اللغة العربية </a:t>
            </a:r>
          </a:p>
          <a:p>
            <a:pPr algn="ctr"/>
            <a:r>
              <a:rPr lang="ar-SA" sz="3200" dirty="0" smtClean="0">
                <a:latin typeface="Arabic Typesetting" pitchFamily="66" charset="-78"/>
                <a:cs typeface="Arabic Typesetting" pitchFamily="66" charset="-78"/>
              </a:rPr>
              <a:t>سلوى صالح </a:t>
            </a:r>
            <a:r>
              <a:rPr lang="ar-SA" sz="3200" dirty="0" err="1" smtClean="0">
                <a:latin typeface="Arabic Typesetting" pitchFamily="66" charset="-78"/>
                <a:cs typeface="Arabic Typesetting" pitchFamily="66" charset="-78"/>
              </a:rPr>
              <a:t>أشقر </a:t>
            </a:r>
            <a:r>
              <a:rPr lang="ar-SA" sz="3200" dirty="0" smtClean="0">
                <a:latin typeface="Arabic Typesetting" pitchFamily="66" charset="-78"/>
                <a:cs typeface="Arabic Typesetting" pitchFamily="66" charset="-78"/>
              </a:rPr>
              <a:t>- مشاعل سعود </a:t>
            </a:r>
            <a:r>
              <a:rPr lang="ar-SA" sz="3200" dirty="0" err="1" smtClean="0">
                <a:latin typeface="Arabic Typesetting" pitchFamily="66" charset="-78"/>
                <a:cs typeface="Arabic Typesetting" pitchFamily="66" charset="-78"/>
              </a:rPr>
              <a:t>الشبيلي</a:t>
            </a:r>
            <a:endParaRPr lang="ar-SA" sz="3200" dirty="0" smtClean="0">
              <a:latin typeface="Arabic Typesetting" pitchFamily="66" charset="-78"/>
              <a:cs typeface="Arabic Typesetting" pitchFamily="66"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2366</TotalTime>
  <Words>1413</Words>
  <Application>Microsoft Office PowerPoint</Application>
  <PresentationFormat>عرض على الشاشة (3:4)‏</PresentationFormat>
  <Paragraphs>262</Paragraphs>
  <Slides>9</Slides>
  <Notes>0</Notes>
  <HiddenSlides>0</HiddenSlides>
  <MMClips>0</MMClips>
  <ScaleCrop>false</ScaleCrop>
  <HeadingPairs>
    <vt:vector size="4" baseType="variant">
      <vt:variant>
        <vt:lpstr>سمة</vt:lpstr>
      </vt:variant>
      <vt:variant>
        <vt:i4>1</vt:i4>
      </vt:variant>
      <vt:variant>
        <vt:lpstr>عناوين الشرائح</vt:lpstr>
      </vt:variant>
      <vt:variant>
        <vt:i4>9</vt:i4>
      </vt:variant>
    </vt:vector>
  </HeadingPairs>
  <TitlesOfParts>
    <vt:vector size="10" baseType="lpstr">
      <vt:lpstr>سمة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TOSHIBA</dc:creator>
  <cp:lastModifiedBy>TOSHIBA</cp:lastModifiedBy>
  <cp:revision>124</cp:revision>
  <dcterms:created xsi:type="dcterms:W3CDTF">2015-01-27T06:36:24Z</dcterms:created>
  <dcterms:modified xsi:type="dcterms:W3CDTF">2015-08-20T03:24:54Z</dcterms:modified>
</cp:coreProperties>
</file>