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notesMasterIdLst>
    <p:notesMasterId r:id="rId20"/>
  </p:notesMasterIdLst>
  <p:sldIdLst>
    <p:sldId id="256" r:id="rId2"/>
    <p:sldId id="257" r:id="rId3"/>
    <p:sldId id="258" r:id="rId4"/>
    <p:sldId id="260" r:id="rId5"/>
    <p:sldId id="263" r:id="rId6"/>
    <p:sldId id="264" r:id="rId7"/>
    <p:sldId id="265" r:id="rId8"/>
    <p:sldId id="261" r:id="rId9"/>
    <p:sldId id="274" r:id="rId10"/>
    <p:sldId id="262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ar-SA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70" d="100"/>
          <a:sy n="70" d="100"/>
        </p:scale>
        <p:origin x="-116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رأس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07B40CB5-128A-4DDA-A3ED-437A2C81ED4B}" type="datetimeFigureOut">
              <a:rPr lang="ar-SA" smtClean="0"/>
              <a:pPr/>
              <a:t>05/11/35</a:t>
            </a:fld>
            <a:endParaRPr lang="ar-SA"/>
          </a:p>
        </p:txBody>
      </p:sp>
      <p:sp>
        <p:nvSpPr>
          <p:cNvPr id="4" name="عنصر نائب لصورة الشريحة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ar-SA"/>
          </a:p>
        </p:txBody>
      </p:sp>
      <p:sp>
        <p:nvSpPr>
          <p:cNvPr id="5" name="عنصر نائب للملاحظات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6B3DEE0B-2A4F-4F2C-94CB-2A3B33CCB554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3DEE0B-2A4F-4F2C-94CB-2A3B33CCB554}" type="slidenum">
              <a:rPr lang="ar-SA" smtClean="0"/>
              <a:pPr/>
              <a:t>12</a:t>
            </a:fld>
            <a:endParaRPr lang="ar-SA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3DEE0B-2A4F-4F2C-94CB-2A3B33CCB554}" type="slidenum">
              <a:rPr lang="ar-SA" smtClean="0"/>
              <a:pPr/>
              <a:t>13</a:t>
            </a:fld>
            <a:endParaRPr lang="ar-SA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3DEE0B-2A4F-4F2C-94CB-2A3B33CCB554}" type="slidenum">
              <a:rPr lang="ar-SA" smtClean="0"/>
              <a:pPr/>
              <a:t>14</a:t>
            </a:fld>
            <a:endParaRPr lang="ar-SA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3DEE0B-2A4F-4F2C-94CB-2A3B33CCB554}" type="slidenum">
              <a:rPr lang="ar-SA" smtClean="0"/>
              <a:pPr/>
              <a:t>15</a:t>
            </a:fld>
            <a:endParaRPr lang="ar-SA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3DEE0B-2A4F-4F2C-94CB-2A3B33CCB554}" type="slidenum">
              <a:rPr lang="ar-SA" smtClean="0"/>
              <a:pPr/>
              <a:t>16</a:t>
            </a:fld>
            <a:endParaRPr lang="ar-SA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3DEE0B-2A4F-4F2C-94CB-2A3B33CCB554}" type="slidenum">
              <a:rPr lang="ar-SA" smtClean="0"/>
              <a:pPr/>
              <a:t>17</a:t>
            </a:fld>
            <a:endParaRPr lang="ar-SA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صورة الشريحة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عنصر نائب للملاحظات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ar-SA" dirty="0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3DEE0B-2A4F-4F2C-94CB-2A3B33CCB554}" type="slidenum">
              <a:rPr lang="ar-SA" smtClean="0"/>
              <a:pPr/>
              <a:t>18</a:t>
            </a:fld>
            <a:endParaRPr lang="ar-SA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شريحة عنو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وان فرعي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ar-SA" smtClean="0"/>
              <a:t>انقر لتحرير نمط العنوان الثانوي الرئيسي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73C7CA-14C6-4469-8DD4-B4134EC12C52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عنوان ونص عمود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0A4A05-BFA9-4E35-9090-8C08728DCFE4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عنوان ونص عموديا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عمودي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عنوان العمودي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A963A3-72E8-4847-AAB3-0F5B05B37024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عنوان ومحتو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B9BD19-601C-40B4-A07F-609555D297C4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عنوان المقط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DF0143-EB3A-4CAF-A777-E44553B0C0C5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محتويي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938DA6-ADBE-4F39-AA9D-8AC0DBC7DDF1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مقارن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4" name="عنصر نائب للمحتوى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5" name="عنصر نائب للنص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6" name="عنصر نائب للمحتوى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7" name="عنصر نائب للتاريخ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8A4ECB-474E-425A-B493-97403D62BE30}" type="datetime1">
              <a:rPr lang="ar-SA" smtClean="0"/>
              <a:t>05/11/35</a:t>
            </a:fld>
            <a:endParaRPr lang="ar-SA"/>
          </a:p>
        </p:txBody>
      </p:sp>
      <p:sp>
        <p:nvSpPr>
          <p:cNvPr id="8" name="عنصر نائب للتذييل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:شرقية المالكي</a:t>
            </a:r>
            <a:endParaRPr lang="ar-SA"/>
          </a:p>
        </p:txBody>
      </p:sp>
      <p:sp>
        <p:nvSpPr>
          <p:cNvPr id="9" name="عنصر نائب لرقم الشريحة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عنوان فق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تاريخ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FB48FC-FBF6-4088-B2D8-5A97180881F1}" type="datetime1">
              <a:rPr lang="ar-SA" smtClean="0"/>
              <a:t>05/11/35</a:t>
            </a:fld>
            <a:endParaRPr lang="ar-SA"/>
          </a:p>
        </p:txBody>
      </p:sp>
      <p:sp>
        <p:nvSpPr>
          <p:cNvPr id="4" name="عنصر نائب للتذييل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:شرقية المالكي</a:t>
            </a:r>
            <a:endParaRPr lang="ar-SA"/>
          </a:p>
        </p:txBody>
      </p:sp>
      <p:sp>
        <p:nvSpPr>
          <p:cNvPr id="5" name="عنصر نائب لرقم الشريحة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فار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تاريخ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519F9-2E23-470D-9B05-335A17A8F3C9}" type="datetime1">
              <a:rPr lang="ar-SA" smtClean="0"/>
              <a:t>05/11/35</a:t>
            </a:fld>
            <a:endParaRPr lang="ar-SA"/>
          </a:p>
        </p:txBody>
      </p:sp>
      <p:sp>
        <p:nvSpPr>
          <p:cNvPr id="3" name="عنصر نائب للتذييل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:شرقية المالكي</a:t>
            </a:r>
            <a:endParaRPr lang="ar-SA"/>
          </a:p>
        </p:txBody>
      </p:sp>
      <p:sp>
        <p:nvSpPr>
          <p:cNvPr id="4" name="عنصر نائب لرقم الشريحة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محتوى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محتوى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9173BC-68A9-45A6-8448-42A44F3B10AB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صورة ذو تسمية توضيحي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وان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صورة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SA"/>
          </a:p>
        </p:txBody>
      </p:sp>
      <p:sp>
        <p:nvSpPr>
          <p:cNvPr id="4" name="عنصر نائب للنص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ar-SA" smtClean="0"/>
              <a:t>انقر لتحرير أنماط النص الرئيسي</a:t>
            </a:r>
          </a:p>
        </p:txBody>
      </p:sp>
      <p:sp>
        <p:nvSpPr>
          <p:cNvPr id="5" name="عنصر نائب للتاريخ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578641-376F-41B7-B7F8-57FCE65D3BD8}" type="datetime1">
              <a:rPr lang="ar-SA" smtClean="0"/>
              <a:t>05/11/35</a:t>
            </a:fld>
            <a:endParaRPr lang="ar-SA"/>
          </a:p>
        </p:txBody>
      </p:sp>
      <p:sp>
        <p:nvSpPr>
          <p:cNvPr id="6" name="عنصر نائب للتذييل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ar-SA" smtClean="0"/>
              <a:t>تصميم المعلمة :شرقية المالكي</a:t>
            </a:r>
            <a:endParaRPr lang="ar-SA"/>
          </a:p>
        </p:txBody>
      </p:sp>
      <p:sp>
        <p:nvSpPr>
          <p:cNvPr id="7" name="عنصر نائب لرقم الشريحة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عنصر نائب للعنوان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ar-SA" smtClean="0"/>
              <a:t>انقر لتحرير نمط العنوان الرئيسي</a:t>
            </a:r>
            <a:endParaRPr lang="ar-SA"/>
          </a:p>
        </p:txBody>
      </p:sp>
      <p:sp>
        <p:nvSpPr>
          <p:cNvPr id="3" name="عنصر نائب للنص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ar-SA" smtClean="0"/>
              <a:t>انقر لتحرير أنماط النص الرئيسي</a:t>
            </a:r>
          </a:p>
          <a:p>
            <a:pPr lvl="1"/>
            <a:r>
              <a:rPr lang="ar-SA" smtClean="0"/>
              <a:t>المستوى الثاني</a:t>
            </a:r>
          </a:p>
          <a:p>
            <a:pPr lvl="2"/>
            <a:r>
              <a:rPr lang="ar-SA" smtClean="0"/>
              <a:t>المستوى الثالث</a:t>
            </a:r>
          </a:p>
          <a:p>
            <a:pPr lvl="3"/>
            <a:r>
              <a:rPr lang="ar-SA" smtClean="0"/>
              <a:t>المستوى الرابع</a:t>
            </a:r>
          </a:p>
          <a:p>
            <a:pPr lvl="4"/>
            <a:r>
              <a:rPr lang="ar-SA" smtClean="0"/>
              <a:t>المستوى الخامس</a:t>
            </a:r>
            <a:endParaRPr lang="ar-SA"/>
          </a:p>
        </p:txBody>
      </p:sp>
      <p:sp>
        <p:nvSpPr>
          <p:cNvPr id="4" name="عنصر نائب للتاريخ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1DFE12-D3CA-4991-B560-66F4470EE903}" type="datetime1">
              <a:rPr lang="ar-SA" smtClean="0"/>
              <a:t>05/11/35</a:t>
            </a:fld>
            <a:endParaRPr lang="ar-SA"/>
          </a:p>
        </p:txBody>
      </p:sp>
      <p:sp>
        <p:nvSpPr>
          <p:cNvPr id="5" name="عنصر نائب للتذييل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ar-SA" smtClean="0"/>
              <a:t>تصميم المعلمة :شرقية المالكي</a:t>
            </a:r>
            <a:endParaRPr lang="ar-SA"/>
          </a:p>
        </p:txBody>
      </p:sp>
      <p:sp>
        <p:nvSpPr>
          <p:cNvPr id="6" name="عنصر نائب لرقم الشريحة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34F065-1154-456A-91E3-76DE8E75E17B}" type="slidenum">
              <a:rPr lang="ar-SA" smtClean="0"/>
              <a:pPr/>
              <a:t>‹#›</a:t>
            </a:fld>
            <a:endParaRPr lang="ar-S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SA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3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6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gif"/><Relationship Id="rId4" Type="http://schemas.openxmlformats.org/officeDocument/2006/relationships/image" Target="../media/image6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.jpe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6.gif"/><Relationship Id="rId10" Type="http://schemas.openxmlformats.org/officeDocument/2006/relationships/image" Target="../media/image24.jpeg"/><Relationship Id="rId4" Type="http://schemas.openxmlformats.org/officeDocument/2006/relationships/image" Target="../media/image2.png"/><Relationship Id="rId9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.jpe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6.gif"/><Relationship Id="rId10" Type="http://schemas.openxmlformats.org/officeDocument/2006/relationships/image" Target="../media/image28.jpeg"/><Relationship Id="rId4" Type="http://schemas.openxmlformats.org/officeDocument/2006/relationships/image" Target="../media/image2.png"/><Relationship Id="rId9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1.jpe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gif"/><Relationship Id="rId5" Type="http://schemas.openxmlformats.org/officeDocument/2006/relationships/image" Target="../media/image6.gif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audio" Target="../media/audio1.wav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11" Type="http://schemas.openxmlformats.org/officeDocument/2006/relationships/image" Target="../media/image32.png"/><Relationship Id="rId5" Type="http://schemas.openxmlformats.org/officeDocument/2006/relationships/audio" Target="../media/audio3.wav"/><Relationship Id="rId10" Type="http://schemas.openxmlformats.org/officeDocument/2006/relationships/image" Target="../media/image31.jpeg"/><Relationship Id="rId4" Type="http://schemas.openxmlformats.org/officeDocument/2006/relationships/audio" Target="../media/audio2.wav"/><Relationship Id="rId9" Type="http://schemas.openxmlformats.org/officeDocument/2006/relationships/image" Target="../media/image4.gi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gif"/><Relationship Id="rId3" Type="http://schemas.openxmlformats.org/officeDocument/2006/relationships/audio" Target="../media/audio1.wav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.jpeg"/><Relationship Id="rId11" Type="http://schemas.openxmlformats.org/officeDocument/2006/relationships/image" Target="../media/image33.jpeg"/><Relationship Id="rId5" Type="http://schemas.openxmlformats.org/officeDocument/2006/relationships/audio" Target="../media/audio3.wav"/><Relationship Id="rId10" Type="http://schemas.openxmlformats.org/officeDocument/2006/relationships/image" Target="../media/image32.png"/><Relationship Id="rId4" Type="http://schemas.openxmlformats.org/officeDocument/2006/relationships/audio" Target="../media/audio2.wav"/><Relationship Id="rId9" Type="http://schemas.openxmlformats.org/officeDocument/2006/relationships/image" Target="../media/image4.gif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audio" Target="../media/audio1.wav"/><Relationship Id="rId7" Type="http://schemas.openxmlformats.org/officeDocument/2006/relationships/image" Target="../media/image6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10" Type="http://schemas.openxmlformats.org/officeDocument/2006/relationships/image" Target="../media/image27.png"/><Relationship Id="rId4" Type="http://schemas.openxmlformats.org/officeDocument/2006/relationships/audio" Target="../media/audio3.wav"/><Relationship Id="rId9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gif"/><Relationship Id="rId3" Type="http://schemas.openxmlformats.org/officeDocument/2006/relationships/audio" Target="../media/audio1.wav"/><Relationship Id="rId7" Type="http://schemas.openxmlformats.org/officeDocument/2006/relationships/image" Target="../media/image6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10" Type="http://schemas.openxmlformats.org/officeDocument/2006/relationships/image" Target="../media/image36.jpeg"/><Relationship Id="rId4" Type="http://schemas.openxmlformats.org/officeDocument/2006/relationships/audio" Target="../media/audio3.wav"/><Relationship Id="rId9" Type="http://schemas.openxmlformats.org/officeDocument/2006/relationships/image" Target="../media/image3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gif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islamweb.net/hadith/RawyDetails.php?RawyID=5543" TargetMode="External"/><Relationship Id="rId5" Type="http://schemas.openxmlformats.org/officeDocument/2006/relationships/image" Target="../media/image4.gif"/><Relationship Id="rId4" Type="http://schemas.openxmlformats.org/officeDocument/2006/relationships/image" Target="../media/image6.gi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png"/><Relationship Id="rId5" Type="http://schemas.openxmlformats.org/officeDocument/2006/relationships/image" Target="../media/image4.gif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2.png"/><Relationship Id="rId7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4.gif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4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4.gif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2.png"/><Relationship Id="rId7" Type="http://schemas.openxmlformats.org/officeDocument/2006/relationships/image" Target="../media/image1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4.gif"/><Relationship Id="rId4" Type="http://schemas.openxmlformats.org/officeDocument/2006/relationships/image" Target="../media/image6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png"/><Relationship Id="rId4" Type="http://schemas.openxmlformats.org/officeDocument/2006/relationships/image" Target="../media/image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4" name="صورة 13" descr="anima10_imagesia-com_hj8m_large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7950" y="1571612"/>
            <a:ext cx="1143000" cy="1143000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20" name="مربع نص 19"/>
          <p:cNvSpPr txBox="1"/>
          <p:nvPr/>
        </p:nvSpPr>
        <p:spPr>
          <a:xfrm>
            <a:off x="5857884" y="2571744"/>
            <a:ext cx="2571768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الدرس الخامس :</a:t>
            </a:r>
            <a:endParaRPr lang="ar-SA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1" name="مربع نص 20"/>
          <p:cNvSpPr txBox="1"/>
          <p:nvPr/>
        </p:nvSpPr>
        <p:spPr>
          <a:xfrm>
            <a:off x="2714612" y="3857628"/>
            <a:ext cx="4000528" cy="1200329"/>
          </a:xfrm>
          <a:prstGeom prst="rect">
            <a:avLst/>
          </a:prstGeom>
          <a:noFill/>
        </p:spPr>
        <p:txBody>
          <a:bodyPr wrap="square" rtlCol="1">
            <a:prstTxWarp prst="textDoubleWave1">
              <a:avLst/>
            </a:prstTxWarp>
            <a:spAutoFit/>
          </a:bodyPr>
          <a:lstStyle/>
          <a:p>
            <a:r>
              <a:rPr lang="ar-SA" sz="72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الوضوء</a:t>
            </a:r>
            <a:endParaRPr lang="ar-SA" sz="72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عنصر نائب لرقم الشريحة 2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</a:t>
            </a:fld>
            <a:endParaRPr lang="ar-SA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7" name="صورة 16" descr="mmu1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214290"/>
            <a:ext cx="3857642" cy="847725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5572132" y="285728"/>
            <a:ext cx="3071834" cy="707886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pPr algn="ctr"/>
            <a:r>
              <a:rPr lang="ar-SA" sz="4000" b="1" dirty="0" smtClean="0">
                <a:solidFill>
                  <a:srgbClr val="C00000"/>
                </a:solidFill>
              </a:rPr>
              <a:t>التقويم</a:t>
            </a:r>
            <a:endParaRPr lang="ar-SA" sz="4000" b="1" dirty="0">
              <a:solidFill>
                <a:srgbClr val="C0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142976" y="0"/>
            <a:ext cx="307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800" b="1" dirty="0" smtClean="0"/>
              <a:t>كتاب الطالبة صفحة 28</a:t>
            </a:r>
            <a:endParaRPr lang="ar-SA" sz="2800" b="1" dirty="0"/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1071538" y="1071546"/>
            <a:ext cx="707231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latin typeface="Calibri" pitchFamily="34" charset="0"/>
              </a:rPr>
              <a:t>س1</a:t>
            </a:r>
            <a:r>
              <a:rPr lang="ar-EG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latin typeface="Calibri" pitchFamily="34" charset="0"/>
              </a:rPr>
              <a:t>- 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ضعي </a:t>
            </a:r>
            <a:r>
              <a:rPr lang="ar-SA" sz="32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علامة 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(√ )عل</a:t>
            </a:r>
            <a:r>
              <a:rPr lang="ar-EG" sz="32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ى</a:t>
            </a:r>
            <a:r>
              <a:rPr lang="ar-SA" sz="32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 </a:t>
            </a:r>
            <a:r>
              <a:rPr lang="ar-SA" sz="3200" b="1" dirty="0" err="1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ال</a:t>
            </a:r>
            <a:r>
              <a:rPr lang="ar-EG" sz="32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إ</a:t>
            </a:r>
            <a:r>
              <a:rPr lang="ar-SA" sz="3200" b="1" dirty="0" err="1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جابة</a:t>
            </a:r>
            <a:r>
              <a:rPr lang="ar-SA" sz="32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 الصحيحة:</a:t>
            </a:r>
            <a:endParaRPr lang="en-US" sz="3200" dirty="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22" name="Text Box 46"/>
          <p:cNvSpPr txBox="1">
            <a:spLocks noChangeArrowheads="1"/>
          </p:cNvSpPr>
          <p:nvPr/>
        </p:nvSpPr>
        <p:spPr bwMode="auto">
          <a:xfrm>
            <a:off x="2138156" y="1714488"/>
            <a:ext cx="50754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600" b="1" dirty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rPr>
              <a:t>يجب الوضوء في الحالات </a:t>
            </a:r>
            <a:r>
              <a:rPr lang="ar-SA" sz="3600" b="1" dirty="0" smtClean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rPr>
              <a:t>التالية</a:t>
            </a:r>
            <a:r>
              <a:rPr lang="ar-EG" sz="3600" b="1" dirty="0" smtClean="0">
                <a:ln>
                  <a:solidFill>
                    <a:srgbClr val="C00000"/>
                  </a:solidFill>
                </a:ln>
                <a:solidFill>
                  <a:srgbClr val="FFFF00"/>
                </a:solidFill>
              </a:rPr>
              <a:t>:</a:t>
            </a:r>
            <a:endParaRPr lang="en-US" sz="3600" b="1" dirty="0">
              <a:ln>
                <a:solidFill>
                  <a:srgbClr val="C00000"/>
                </a:solidFill>
              </a:ln>
              <a:solidFill>
                <a:srgbClr val="FFFF00"/>
              </a:solidFill>
            </a:endParaRPr>
          </a:p>
        </p:txBody>
      </p:sp>
      <p:sp>
        <p:nvSpPr>
          <p:cNvPr id="23" name="Text Box 51"/>
          <p:cNvSpPr txBox="1">
            <a:spLocks noChangeArrowheads="1"/>
          </p:cNvSpPr>
          <p:nvPr/>
        </p:nvSpPr>
        <p:spPr bwMode="auto">
          <a:xfrm>
            <a:off x="7715272" y="2357430"/>
            <a:ext cx="1014413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>
                <a:solidFill>
                  <a:schemeClr val="accent1"/>
                </a:solidFill>
              </a:rPr>
              <a:t>الدعاء</a:t>
            </a:r>
            <a:endParaRPr lang="en-US" sz="3200" b="1" dirty="0">
              <a:solidFill>
                <a:schemeClr val="accent1"/>
              </a:solidFill>
            </a:endParaRPr>
          </a:p>
        </p:txBody>
      </p:sp>
      <p:sp>
        <p:nvSpPr>
          <p:cNvPr id="24" name="Text Box 56"/>
          <p:cNvSpPr txBox="1">
            <a:spLocks noChangeArrowheads="1"/>
          </p:cNvSpPr>
          <p:nvPr/>
        </p:nvSpPr>
        <p:spPr bwMode="auto">
          <a:xfrm>
            <a:off x="3857620" y="2500306"/>
            <a:ext cx="2006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>
                <a:solidFill>
                  <a:schemeClr val="accent1"/>
                </a:solidFill>
              </a:rPr>
              <a:t>الوقوف بعرفة</a:t>
            </a:r>
            <a:endParaRPr lang="en-US" sz="3200" b="1" dirty="0">
              <a:solidFill>
                <a:schemeClr val="accent1"/>
              </a:solidFill>
            </a:endParaRPr>
          </a:p>
        </p:txBody>
      </p:sp>
      <p:sp>
        <p:nvSpPr>
          <p:cNvPr id="25" name="Text Box 61"/>
          <p:cNvSpPr txBox="1">
            <a:spLocks noChangeArrowheads="1"/>
          </p:cNvSpPr>
          <p:nvPr/>
        </p:nvSpPr>
        <p:spPr bwMode="auto">
          <a:xfrm>
            <a:off x="1300163" y="2438400"/>
            <a:ext cx="11620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>
                <a:solidFill>
                  <a:schemeClr val="accent1"/>
                </a:solidFill>
              </a:rPr>
              <a:t>الطواف</a:t>
            </a:r>
            <a:endParaRPr lang="en-US" sz="3200" b="1">
              <a:solidFill>
                <a:schemeClr val="accent1"/>
              </a:solidFill>
            </a:endParaRPr>
          </a:p>
        </p:txBody>
      </p:sp>
      <p:sp>
        <p:nvSpPr>
          <p:cNvPr id="26" name="Text Box 66"/>
          <p:cNvSpPr txBox="1">
            <a:spLocks noChangeArrowheads="1"/>
          </p:cNvSpPr>
          <p:nvPr/>
        </p:nvSpPr>
        <p:spPr bwMode="auto">
          <a:xfrm>
            <a:off x="6929454" y="4214818"/>
            <a:ext cx="19700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>
                <a:solidFill>
                  <a:schemeClr val="accent1"/>
                </a:solidFill>
              </a:rPr>
              <a:t>دخول المسجد</a:t>
            </a:r>
            <a:endParaRPr lang="en-US" sz="3200" b="1" dirty="0">
              <a:solidFill>
                <a:schemeClr val="accent1"/>
              </a:solidFill>
            </a:endParaRPr>
          </a:p>
        </p:txBody>
      </p:sp>
      <p:sp>
        <p:nvSpPr>
          <p:cNvPr id="27" name="Text Box 71"/>
          <p:cNvSpPr txBox="1">
            <a:spLocks noChangeArrowheads="1"/>
          </p:cNvSpPr>
          <p:nvPr/>
        </p:nvSpPr>
        <p:spPr bwMode="auto">
          <a:xfrm>
            <a:off x="4429124" y="4214818"/>
            <a:ext cx="10429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>
                <a:solidFill>
                  <a:schemeClr val="accent1"/>
                </a:solidFill>
              </a:rPr>
              <a:t>الصلاة</a:t>
            </a:r>
            <a:endParaRPr lang="en-US" sz="3200" b="1" dirty="0">
              <a:solidFill>
                <a:schemeClr val="accent1"/>
              </a:solidFill>
            </a:endParaRPr>
          </a:p>
        </p:txBody>
      </p:sp>
      <p:sp>
        <p:nvSpPr>
          <p:cNvPr id="28" name="Text Box 76"/>
          <p:cNvSpPr txBox="1">
            <a:spLocks noChangeArrowheads="1"/>
          </p:cNvSpPr>
          <p:nvPr/>
        </p:nvSpPr>
        <p:spPr bwMode="auto">
          <a:xfrm>
            <a:off x="857250" y="4191000"/>
            <a:ext cx="201771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>
                <a:solidFill>
                  <a:schemeClr val="accent1"/>
                </a:solidFill>
              </a:rPr>
              <a:t>مس المصحف</a:t>
            </a:r>
            <a:endParaRPr lang="en-US" sz="3200" b="1">
              <a:solidFill>
                <a:schemeClr val="accent1"/>
              </a:solidFill>
            </a:endParaRPr>
          </a:p>
        </p:txBody>
      </p:sp>
      <p:sp>
        <p:nvSpPr>
          <p:cNvPr id="29" name="Heptagon 1"/>
          <p:cNvSpPr/>
          <p:nvPr/>
        </p:nvSpPr>
        <p:spPr>
          <a:xfrm>
            <a:off x="7643834" y="3143248"/>
            <a:ext cx="928688" cy="619127"/>
          </a:xfrm>
          <a:prstGeom prst="heptago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Heptagon 1"/>
          <p:cNvSpPr/>
          <p:nvPr/>
        </p:nvSpPr>
        <p:spPr>
          <a:xfrm>
            <a:off x="4500562" y="3214686"/>
            <a:ext cx="928688" cy="642938"/>
          </a:xfrm>
          <a:prstGeom prst="heptago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Heptagon 1"/>
          <p:cNvSpPr/>
          <p:nvPr/>
        </p:nvSpPr>
        <p:spPr>
          <a:xfrm>
            <a:off x="1447800" y="3200400"/>
            <a:ext cx="928688" cy="642938"/>
          </a:xfrm>
          <a:prstGeom prst="heptago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Heptagon 1"/>
          <p:cNvSpPr/>
          <p:nvPr/>
        </p:nvSpPr>
        <p:spPr>
          <a:xfrm>
            <a:off x="4572000" y="4857760"/>
            <a:ext cx="928688" cy="642937"/>
          </a:xfrm>
          <a:prstGeom prst="heptago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Heptagon 1"/>
          <p:cNvSpPr/>
          <p:nvPr/>
        </p:nvSpPr>
        <p:spPr>
          <a:xfrm>
            <a:off x="1447800" y="4919663"/>
            <a:ext cx="928688" cy="642937"/>
          </a:xfrm>
          <a:prstGeom prst="heptago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TextBox 6"/>
          <p:cNvSpPr txBox="1"/>
          <p:nvPr/>
        </p:nvSpPr>
        <p:spPr>
          <a:xfrm>
            <a:off x="1566858" y="3286124"/>
            <a:ext cx="642942" cy="58477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dirty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6600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√</a:t>
            </a:r>
          </a:p>
        </p:txBody>
      </p:sp>
      <p:sp>
        <p:nvSpPr>
          <p:cNvPr id="35" name="TextBox 6"/>
          <p:cNvSpPr txBox="1"/>
          <p:nvPr/>
        </p:nvSpPr>
        <p:spPr>
          <a:xfrm>
            <a:off x="4714876" y="4929198"/>
            <a:ext cx="642942" cy="58477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dirty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6600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√</a:t>
            </a:r>
          </a:p>
        </p:txBody>
      </p:sp>
      <p:sp>
        <p:nvSpPr>
          <p:cNvPr id="36" name="TextBox 6"/>
          <p:cNvSpPr txBox="1"/>
          <p:nvPr/>
        </p:nvSpPr>
        <p:spPr>
          <a:xfrm>
            <a:off x="1447800" y="4977825"/>
            <a:ext cx="642942" cy="584775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dirty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6600CC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√</a:t>
            </a:r>
          </a:p>
        </p:txBody>
      </p:sp>
      <p:sp>
        <p:nvSpPr>
          <p:cNvPr id="37" name="Heptagon 1"/>
          <p:cNvSpPr/>
          <p:nvPr/>
        </p:nvSpPr>
        <p:spPr>
          <a:xfrm>
            <a:off x="7786710" y="4857760"/>
            <a:ext cx="928688" cy="642938"/>
          </a:xfrm>
          <a:prstGeom prst="heptagon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1" anchor="ctr"/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endParaRPr lang="ar-EG" sz="3600" b="1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8" name="عنصر نائب لرقم الشريحة 3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10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35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7" name="صورة 16" descr="mmu1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2066" y="214290"/>
            <a:ext cx="3857642" cy="847725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5572132" y="285728"/>
            <a:ext cx="3071834" cy="707886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pPr algn="ctr"/>
            <a:r>
              <a:rPr lang="ar-SA" sz="4000" b="1" dirty="0" smtClean="0">
                <a:solidFill>
                  <a:srgbClr val="C00000"/>
                </a:solidFill>
              </a:rPr>
              <a:t>التقويم</a:t>
            </a:r>
            <a:endParaRPr lang="ar-SA" sz="4000" b="1" dirty="0">
              <a:solidFill>
                <a:srgbClr val="C0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142976" y="0"/>
            <a:ext cx="307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800" b="1" dirty="0" smtClean="0"/>
              <a:t>كتاب الطالبة صفحة 28</a:t>
            </a:r>
            <a:endParaRPr lang="ar-SA" sz="2800" b="1" dirty="0"/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1071538" y="1071546"/>
            <a:ext cx="807246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latin typeface="Calibri" pitchFamily="34" charset="0"/>
              </a:rPr>
              <a:t>س2</a:t>
            </a:r>
            <a:r>
              <a:rPr lang="ar-EG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latin typeface="Calibri" pitchFamily="34" charset="0"/>
              </a:rPr>
              <a:t>- 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ضعي </a:t>
            </a:r>
            <a:r>
              <a:rPr lang="ar-SA" sz="32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علامة 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(√ )أمام </a:t>
            </a:r>
            <a:r>
              <a:rPr lang="ar-SA" sz="3200" b="1" dirty="0" err="1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ال</a:t>
            </a:r>
            <a:r>
              <a:rPr lang="ar-EG" sz="32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إ</a:t>
            </a:r>
            <a:r>
              <a:rPr lang="ar-SA" sz="3200" b="1" dirty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جابة 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الصحيحة </a:t>
            </a:r>
            <a:r>
              <a:rPr lang="ar-SA" sz="3200" b="1" dirty="0" err="1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و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 علامة (</a:t>
            </a:r>
            <a:r>
              <a:rPr lang="en-US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x 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</a:rPr>
              <a:t>) أمام العبارة الخاطئة:</a:t>
            </a:r>
            <a:endParaRPr lang="en-US" sz="3200" dirty="0">
              <a:ln>
                <a:solidFill>
                  <a:srgbClr val="C00000"/>
                </a:solidFill>
              </a:ln>
              <a:solidFill>
                <a:schemeClr val="bg1"/>
              </a:solidFill>
              <a:latin typeface="Calibri" pitchFamily="34" charset="0"/>
            </a:endParaRPr>
          </a:p>
        </p:txBody>
      </p:sp>
      <p:sp>
        <p:nvSpPr>
          <p:cNvPr id="44" name="Text Box 51"/>
          <p:cNvSpPr txBox="1">
            <a:spLocks noChangeArrowheads="1"/>
          </p:cNvSpPr>
          <p:nvPr/>
        </p:nvSpPr>
        <p:spPr bwMode="auto">
          <a:xfrm>
            <a:off x="2052638" y="2571744"/>
            <a:ext cx="7091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>
              <a:buFont typeface="Wingdings" pitchFamily="2" charset="2"/>
              <a:buChar char="Ø"/>
            </a:pPr>
            <a:r>
              <a:rPr lang="ar-EG" sz="3200" b="1" dirty="0">
                <a:solidFill>
                  <a:srgbClr val="333399"/>
                </a:solidFill>
              </a:rPr>
              <a:t> </a:t>
            </a:r>
            <a:r>
              <a:rPr lang="ar-SA" sz="3200" b="1" dirty="0">
                <a:solidFill>
                  <a:srgbClr val="333399"/>
                </a:solidFill>
              </a:rPr>
              <a:t>يستحب للمسلم أن يكون عل</a:t>
            </a:r>
            <a:r>
              <a:rPr lang="ar-EG" sz="3200" b="1" dirty="0">
                <a:solidFill>
                  <a:srgbClr val="333399"/>
                </a:solidFill>
              </a:rPr>
              <a:t>ى</a:t>
            </a:r>
            <a:r>
              <a:rPr lang="ar-SA" sz="3200" b="1" dirty="0">
                <a:solidFill>
                  <a:srgbClr val="333399"/>
                </a:solidFill>
              </a:rPr>
              <a:t> وضوء دائماً</a:t>
            </a:r>
            <a:r>
              <a:rPr lang="ar-EG" sz="3200" b="1" dirty="0">
                <a:solidFill>
                  <a:srgbClr val="333399"/>
                </a:solidFill>
              </a:rPr>
              <a:t>. </a:t>
            </a:r>
            <a:r>
              <a:rPr lang="ar-SA" sz="3200" b="1" dirty="0">
                <a:solidFill>
                  <a:srgbClr val="333399"/>
                </a:solidFill>
              </a:rPr>
              <a:t> (   )</a:t>
            </a:r>
            <a:endParaRPr lang="en-US" sz="3200" b="1" dirty="0">
              <a:solidFill>
                <a:srgbClr val="333399"/>
              </a:solidFill>
            </a:endParaRPr>
          </a:p>
        </p:txBody>
      </p:sp>
      <p:sp>
        <p:nvSpPr>
          <p:cNvPr id="45" name="Text Box 76"/>
          <p:cNvSpPr txBox="1">
            <a:spLocks noChangeArrowheads="1"/>
          </p:cNvSpPr>
          <p:nvPr/>
        </p:nvSpPr>
        <p:spPr bwMode="auto">
          <a:xfrm>
            <a:off x="2112962" y="4143380"/>
            <a:ext cx="7031038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>
              <a:buFont typeface="Wingdings" pitchFamily="2" charset="2"/>
              <a:buChar char="Ø"/>
            </a:pPr>
            <a:r>
              <a:rPr lang="ar-EG" sz="3200" b="1" dirty="0">
                <a:solidFill>
                  <a:srgbClr val="333399"/>
                </a:solidFill>
              </a:rPr>
              <a:t> </a:t>
            </a:r>
            <a:r>
              <a:rPr lang="ar-SA" sz="3200" b="1" dirty="0">
                <a:solidFill>
                  <a:srgbClr val="333399"/>
                </a:solidFill>
              </a:rPr>
              <a:t>من شروط الوضوء التسمية</a:t>
            </a:r>
            <a:r>
              <a:rPr lang="ar-EG" sz="3200" b="1" dirty="0">
                <a:solidFill>
                  <a:srgbClr val="333399"/>
                </a:solidFill>
              </a:rPr>
              <a:t>.</a:t>
            </a:r>
            <a:r>
              <a:rPr lang="ar-SA" sz="3200" b="1" dirty="0">
                <a:solidFill>
                  <a:srgbClr val="333399"/>
                </a:solidFill>
              </a:rPr>
              <a:t>  </a:t>
            </a:r>
            <a:r>
              <a:rPr lang="ar-EG" sz="3200" b="1" dirty="0">
                <a:solidFill>
                  <a:srgbClr val="333399"/>
                </a:solidFill>
              </a:rPr>
              <a:t>                </a:t>
            </a:r>
            <a:r>
              <a:rPr lang="ar-SA" sz="3200" b="1" dirty="0">
                <a:solidFill>
                  <a:srgbClr val="333399"/>
                </a:solidFill>
              </a:rPr>
              <a:t>(   )</a:t>
            </a:r>
            <a:endParaRPr lang="en-US" sz="3200" b="1" dirty="0">
              <a:solidFill>
                <a:srgbClr val="333399"/>
              </a:solidFill>
            </a:endParaRPr>
          </a:p>
        </p:txBody>
      </p:sp>
      <p:sp>
        <p:nvSpPr>
          <p:cNvPr id="46" name="TextBox 6"/>
          <p:cNvSpPr txBox="1"/>
          <p:nvPr/>
        </p:nvSpPr>
        <p:spPr>
          <a:xfrm>
            <a:off x="2214546" y="2571744"/>
            <a:ext cx="642938" cy="584200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32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cs typeface="+mn-cs"/>
              </a:rPr>
              <a:t>√</a:t>
            </a:r>
          </a:p>
        </p:txBody>
      </p:sp>
      <p:sp>
        <p:nvSpPr>
          <p:cNvPr id="47" name="مربع نص 46"/>
          <p:cNvSpPr txBox="1">
            <a:spLocks noChangeArrowheads="1"/>
          </p:cNvSpPr>
          <p:nvPr/>
        </p:nvSpPr>
        <p:spPr bwMode="auto">
          <a:xfrm>
            <a:off x="2357422" y="4286256"/>
            <a:ext cx="45720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endParaRPr lang="ar-EG" sz="24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8" name="عنصر نائب لرقم الشريحة 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11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7" name="صورة 16" descr="mmu10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066" y="214290"/>
            <a:ext cx="3857642" cy="847725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5572132" y="285728"/>
            <a:ext cx="3071834" cy="707886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pPr algn="ctr"/>
            <a:r>
              <a:rPr lang="ar-SA" sz="4000" b="1" dirty="0" smtClean="0">
                <a:solidFill>
                  <a:srgbClr val="C00000"/>
                </a:solidFill>
              </a:rPr>
              <a:t>التقويم</a:t>
            </a:r>
            <a:endParaRPr lang="ar-SA" sz="4000" b="1" dirty="0">
              <a:solidFill>
                <a:srgbClr val="C0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142976" y="0"/>
            <a:ext cx="307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800" b="1" dirty="0" smtClean="0"/>
              <a:t>كتاب الطالبة صفحة 29</a:t>
            </a:r>
            <a:endParaRPr lang="ar-SA" sz="2800" b="1" dirty="0"/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714348" y="1071547"/>
            <a:ext cx="84296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latin typeface="Calibri" pitchFamily="34" charset="0"/>
              </a:rPr>
              <a:t>س3 أميز ما يصح الوضوء به بوضع علامة (</a:t>
            </a:r>
            <a:r>
              <a:rPr lang="ar-EG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√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ar-SA" sz="3200" b="1" dirty="0" err="1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ما لا يصح بوضع علامة (</a:t>
            </a:r>
            <a:r>
              <a:rPr lang="en-US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ar-EG" sz="3200" b="1" dirty="0" smtClean="0">
              <a:ln>
                <a:solidFill>
                  <a:srgbClr val="C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" name="Picture 6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358082" y="2643182"/>
            <a:ext cx="1320875" cy="144897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5" name="مستطيل 14"/>
          <p:cNvSpPr/>
          <p:nvPr/>
        </p:nvSpPr>
        <p:spPr>
          <a:xfrm>
            <a:off x="5336282" y="3000372"/>
            <a:ext cx="10278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ar-SA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ar-SA" sz="5400" dirty="0">
              <a:solidFill>
                <a:srgbClr val="333399"/>
              </a:solidFill>
            </a:endParaRPr>
          </a:p>
        </p:txBody>
      </p:sp>
      <p:pic>
        <p:nvPicPr>
          <p:cNvPr id="16" name="Picture 6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86116" y="2643182"/>
            <a:ext cx="1135064" cy="152400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مستطيل 19"/>
          <p:cNvSpPr/>
          <p:nvPr/>
        </p:nvSpPr>
        <p:spPr>
          <a:xfrm>
            <a:off x="1428728" y="2928934"/>
            <a:ext cx="10278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ar-SA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ar-SA" sz="5400" dirty="0">
              <a:solidFill>
                <a:srgbClr val="333399"/>
              </a:solidFill>
            </a:endParaRPr>
          </a:p>
        </p:txBody>
      </p:sp>
      <p:pic>
        <p:nvPicPr>
          <p:cNvPr id="22" name="Picture 32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768" y="5143512"/>
            <a:ext cx="1529604" cy="1249363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صورة 22" descr="مصنع_وسائط_النقل_لتصنع_هياكل_السيارات_تانكي_صرف_صحي_لشركة_سجم_للخدمات-i137642215737710069.jp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500298" y="4643446"/>
            <a:ext cx="2476493" cy="1871662"/>
          </a:xfrm>
          <a:prstGeom prst="rect">
            <a:avLst/>
          </a:prstGeom>
        </p:spPr>
      </p:pic>
      <p:sp>
        <p:nvSpPr>
          <p:cNvPr id="24" name="مستطيل 23"/>
          <p:cNvSpPr/>
          <p:nvPr/>
        </p:nvSpPr>
        <p:spPr>
          <a:xfrm>
            <a:off x="1357290" y="5143512"/>
            <a:ext cx="10278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ar-SA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ar-SA" sz="5400" dirty="0">
              <a:solidFill>
                <a:srgbClr val="333399"/>
              </a:solidFill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5439781" y="5214950"/>
            <a:ext cx="9012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8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latin typeface="Calibri" pitchFamily="34" charset="0"/>
              </a:rPr>
              <a:t>(</a:t>
            </a:r>
            <a:r>
              <a:rPr lang="ar-EG" sz="48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√</a:t>
            </a:r>
            <a:r>
              <a:rPr lang="ar-SA" sz="48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ar-SA" sz="4800" dirty="0">
              <a:solidFill>
                <a:srgbClr val="333399"/>
              </a:solidFill>
            </a:endParaRPr>
          </a:p>
        </p:txBody>
      </p:sp>
      <p:sp>
        <p:nvSpPr>
          <p:cNvPr id="26" name="عنصر نائب لرقم الشريحة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12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7" name="صورة 16" descr="mmu10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066" y="214290"/>
            <a:ext cx="3857642" cy="847725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5572132" y="285728"/>
            <a:ext cx="3071834" cy="707886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pPr algn="ctr"/>
            <a:r>
              <a:rPr lang="ar-SA" sz="4000" b="1" dirty="0" smtClean="0">
                <a:solidFill>
                  <a:srgbClr val="C00000"/>
                </a:solidFill>
              </a:rPr>
              <a:t>التقويم</a:t>
            </a:r>
            <a:endParaRPr lang="ar-SA" sz="4000" b="1" dirty="0">
              <a:solidFill>
                <a:srgbClr val="C0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142976" y="0"/>
            <a:ext cx="307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800" b="1" dirty="0" smtClean="0"/>
              <a:t>كتاب الطالبة صفحة 29</a:t>
            </a:r>
            <a:endParaRPr lang="ar-SA" sz="2800" b="1" dirty="0"/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714348" y="1071547"/>
            <a:ext cx="84296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latin typeface="Calibri" pitchFamily="34" charset="0"/>
              </a:rPr>
              <a:t>س3 أميز ما يصح الوضوء به بوضع علامة (</a:t>
            </a:r>
            <a:r>
              <a:rPr lang="ar-EG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√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ar-SA" sz="3200" b="1" dirty="0" err="1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ما لا يصح بوضع علامة (</a:t>
            </a:r>
            <a:r>
              <a:rPr lang="en-US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ar-EG" sz="3200" b="1" dirty="0" smtClean="0">
              <a:ln>
                <a:solidFill>
                  <a:srgbClr val="C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336282" y="3000372"/>
            <a:ext cx="10278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ar-EG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√</a:t>
            </a:r>
            <a:r>
              <a:rPr lang="ar-SA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ar-SA" sz="5400" dirty="0">
              <a:solidFill>
                <a:srgbClr val="333399"/>
              </a:solidFill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1428728" y="2928934"/>
            <a:ext cx="10278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ar-EG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√</a:t>
            </a:r>
            <a:r>
              <a:rPr lang="ar-SA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ar-SA" sz="5400" dirty="0">
              <a:solidFill>
                <a:srgbClr val="333399"/>
              </a:solidFill>
            </a:endParaRPr>
          </a:p>
        </p:txBody>
      </p:sp>
      <p:sp>
        <p:nvSpPr>
          <p:cNvPr id="24" name="مستطيل 23"/>
          <p:cNvSpPr/>
          <p:nvPr/>
        </p:nvSpPr>
        <p:spPr>
          <a:xfrm>
            <a:off x="1394160" y="5143512"/>
            <a:ext cx="99097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ar-EG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√</a:t>
            </a:r>
            <a:r>
              <a:rPr lang="ar-SA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ar-SA" sz="5400" dirty="0">
              <a:solidFill>
                <a:srgbClr val="333399"/>
              </a:solidFill>
            </a:endParaRPr>
          </a:p>
        </p:txBody>
      </p:sp>
      <p:sp>
        <p:nvSpPr>
          <p:cNvPr id="25" name="مستطيل 24"/>
          <p:cNvSpPr/>
          <p:nvPr/>
        </p:nvSpPr>
        <p:spPr>
          <a:xfrm>
            <a:off x="5406119" y="5214950"/>
            <a:ext cx="93487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48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latin typeface="Calibri" pitchFamily="34" charset="0"/>
              </a:rPr>
              <a:t>(</a:t>
            </a:r>
            <a:r>
              <a:rPr lang="en-US" sz="48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ar-SA" sz="48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ar-SA" sz="4800" dirty="0">
              <a:solidFill>
                <a:srgbClr val="333399"/>
              </a:solidFill>
            </a:endParaRPr>
          </a:p>
        </p:txBody>
      </p:sp>
      <p:pic>
        <p:nvPicPr>
          <p:cNvPr id="26" name="Picture 7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488" y="4929198"/>
            <a:ext cx="1553968" cy="1190625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" name="Picture 5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488" y="2857496"/>
            <a:ext cx="1526167" cy="121892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" name="Picture 70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86644" y="4714884"/>
            <a:ext cx="1381180" cy="1353111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9" name="Picture 48" descr="21798823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15206" y="2857496"/>
            <a:ext cx="1446213" cy="121920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0" name="عنصر نائب لرقم الشريحة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13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7" name="صورة 16" descr="mmu10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2066" y="214290"/>
            <a:ext cx="3857642" cy="847725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5572132" y="285728"/>
            <a:ext cx="3071834" cy="707886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pPr algn="ctr"/>
            <a:r>
              <a:rPr lang="ar-SA" sz="4000" b="1" dirty="0" smtClean="0">
                <a:solidFill>
                  <a:srgbClr val="C00000"/>
                </a:solidFill>
              </a:rPr>
              <a:t>التقويم</a:t>
            </a:r>
            <a:endParaRPr lang="ar-SA" sz="4000" b="1" dirty="0">
              <a:solidFill>
                <a:srgbClr val="C00000"/>
              </a:solidFill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142976" y="0"/>
            <a:ext cx="307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800" b="1" dirty="0" smtClean="0"/>
              <a:t>كتاب الطالبة صفحة 29</a:t>
            </a:r>
            <a:endParaRPr lang="ar-SA" sz="2800" b="1" dirty="0"/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714348" y="1071547"/>
            <a:ext cx="842965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latin typeface="Calibri" pitchFamily="34" charset="0"/>
              </a:rPr>
              <a:t>س3 أميز ما يصح الوضوء به بوضع علامة (</a:t>
            </a:r>
            <a:r>
              <a:rPr lang="ar-EG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√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), </a:t>
            </a:r>
            <a:r>
              <a:rPr lang="ar-SA" sz="3200" b="1" dirty="0" err="1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و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ما لا يصح بوضع علامة (</a:t>
            </a:r>
            <a:r>
              <a:rPr lang="en-US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X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).</a:t>
            </a:r>
            <a:endParaRPr lang="ar-EG" sz="3200" b="1" dirty="0" smtClean="0">
              <a:ln>
                <a:solidFill>
                  <a:srgbClr val="C00000"/>
                </a:solidFill>
              </a:ln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مستطيل 14"/>
          <p:cNvSpPr/>
          <p:nvPr/>
        </p:nvSpPr>
        <p:spPr>
          <a:xfrm>
            <a:off x="5336282" y="3000372"/>
            <a:ext cx="10278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ar-EG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√</a:t>
            </a:r>
            <a:r>
              <a:rPr lang="ar-SA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ar-SA" sz="5400" dirty="0">
              <a:solidFill>
                <a:srgbClr val="333399"/>
              </a:solidFill>
            </a:endParaRPr>
          </a:p>
        </p:txBody>
      </p:sp>
      <p:sp>
        <p:nvSpPr>
          <p:cNvPr id="20" name="مستطيل 19"/>
          <p:cNvSpPr/>
          <p:nvPr/>
        </p:nvSpPr>
        <p:spPr>
          <a:xfrm>
            <a:off x="1428728" y="2928934"/>
            <a:ext cx="102784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ar-EG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√</a:t>
            </a:r>
            <a:r>
              <a:rPr lang="ar-SA" sz="54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endParaRPr lang="ar-SA" sz="5400" dirty="0">
              <a:solidFill>
                <a:srgbClr val="333399"/>
              </a:solidFill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7" cstate="print">
            <a:lum bright="-18000" contrast="36000"/>
          </a:blip>
          <a:srcRect/>
          <a:stretch>
            <a:fillRect/>
          </a:stretch>
        </p:blipFill>
        <p:spPr bwMode="auto">
          <a:xfrm rot="5400000">
            <a:off x="2922822" y="2792162"/>
            <a:ext cx="1317132" cy="144780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3" name="صورة 22" descr="pluies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58016" y="2643182"/>
            <a:ext cx="1571636" cy="1516483"/>
          </a:xfrm>
          <a:prstGeom prst="rect">
            <a:avLst/>
          </a:prstGeom>
        </p:spPr>
      </p:pic>
      <p:sp>
        <p:nvSpPr>
          <p:cNvPr id="30" name="عنصر نائب لرقم الشريحة 2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14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7" name="صورة 16" descr="mmu10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2066" y="214290"/>
            <a:ext cx="3857642" cy="847725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1142976" y="0"/>
            <a:ext cx="307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800" b="1" dirty="0" smtClean="0"/>
              <a:t>كتاب النشاط صفحة 14</a:t>
            </a:r>
            <a:endParaRPr lang="ar-SA" sz="2800" b="1" dirty="0"/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714348" y="1071547"/>
            <a:ext cx="84296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latin typeface="Calibri" pitchFamily="34" charset="0"/>
              </a:rPr>
              <a:t>أميز بين الأشياء التي تمنع وصول الماء إلى أعضاء الوضوء , فألونها باللون الأحمر, </a:t>
            </a:r>
            <a:r>
              <a:rPr lang="ar-SA" sz="3200" b="1" dirty="0" err="1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latin typeface="Calibri" pitchFamily="34" charset="0"/>
              </a:rPr>
              <a:t>و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latin typeface="Calibri" pitchFamily="34" charset="0"/>
              </a:rPr>
              <a:t> الأشياء التي لا تمنع وصول الماء , فألونها باللون الأزرق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ar-EG" sz="3200" b="1" dirty="0" smtClean="0">
              <a:ln>
                <a:solidFill>
                  <a:srgbClr val="C00000"/>
                </a:solidFill>
              </a:ln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429388" y="428604"/>
            <a:ext cx="12009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Calibri" pitchFamily="34" charset="0"/>
              </a:rPr>
              <a:t>نشاط8</a:t>
            </a:r>
            <a:endParaRPr lang="ar-SA" sz="3600" dirty="0">
              <a:solidFill>
                <a:srgbClr val="FF0000"/>
              </a:solidFill>
            </a:endParaRPr>
          </a:p>
        </p:txBody>
      </p:sp>
      <p:pic>
        <p:nvPicPr>
          <p:cNvPr id="16" name="Picture 14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410200" y="3886200"/>
            <a:ext cx="1985963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1905000" y="3810000"/>
            <a:ext cx="2057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Oval 13"/>
          <p:cNvSpPr/>
          <p:nvPr/>
        </p:nvSpPr>
        <p:spPr>
          <a:xfrm>
            <a:off x="5791200" y="5791200"/>
            <a:ext cx="914400" cy="838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Oval 15"/>
          <p:cNvSpPr/>
          <p:nvPr/>
        </p:nvSpPr>
        <p:spPr>
          <a:xfrm>
            <a:off x="2362200" y="5715000"/>
            <a:ext cx="914400" cy="838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15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5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7" name="صورة 16" descr="mmu10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072066" y="214290"/>
            <a:ext cx="3857642" cy="847725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1142976" y="0"/>
            <a:ext cx="307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800" b="1" dirty="0" smtClean="0"/>
              <a:t>كتاب النشاط صفحة 14</a:t>
            </a:r>
            <a:endParaRPr lang="ar-SA" sz="2800" b="1" dirty="0"/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714348" y="1071547"/>
            <a:ext cx="84296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latin typeface="Calibri" pitchFamily="34" charset="0"/>
              </a:rPr>
              <a:t>أميز بين الأشياء التي تمنع وصول الماء إلى أعضاء الوضوء , فألونها باللون الأحمر, </a:t>
            </a:r>
            <a:r>
              <a:rPr lang="ar-SA" sz="3200" b="1" dirty="0" err="1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latin typeface="Calibri" pitchFamily="34" charset="0"/>
              </a:rPr>
              <a:t>و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latin typeface="Calibri" pitchFamily="34" charset="0"/>
              </a:rPr>
              <a:t> الأشياء التي لا تمنع وصول الماء , فألونها باللون الأزرق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ar-EG" sz="3200" b="1" dirty="0" smtClean="0">
              <a:ln>
                <a:solidFill>
                  <a:srgbClr val="C00000"/>
                </a:solidFill>
              </a:ln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429388" y="428604"/>
            <a:ext cx="12009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Calibri" pitchFamily="34" charset="0"/>
              </a:rPr>
              <a:t>نشاط8</a:t>
            </a:r>
            <a:endParaRPr lang="ar-SA" sz="3600" dirty="0">
              <a:solidFill>
                <a:srgbClr val="FF0000"/>
              </a:solidFill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1905000" y="3810000"/>
            <a:ext cx="2057400" cy="190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Oval 13"/>
          <p:cNvSpPr/>
          <p:nvPr/>
        </p:nvSpPr>
        <p:spPr>
          <a:xfrm>
            <a:off x="5791200" y="5791200"/>
            <a:ext cx="914400" cy="838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6" name="Oval 15"/>
          <p:cNvSpPr/>
          <p:nvPr/>
        </p:nvSpPr>
        <p:spPr>
          <a:xfrm>
            <a:off x="2362200" y="5715000"/>
            <a:ext cx="914400" cy="838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15" name="صورة 14" descr="172922250179526456.jp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572132" y="3786190"/>
            <a:ext cx="1885951" cy="1714512"/>
          </a:xfrm>
          <a:prstGeom prst="rect">
            <a:avLst/>
          </a:prstGeom>
        </p:spPr>
      </p:pic>
      <p:sp>
        <p:nvSpPr>
          <p:cNvPr id="20" name="عنصر نائب لرقم الشريحة 1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16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5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7" name="صورة 16" descr="mmu10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2066" y="214290"/>
            <a:ext cx="3857642" cy="847725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1142976" y="0"/>
            <a:ext cx="307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800" b="1" dirty="0" smtClean="0"/>
              <a:t>كتاب النشاط صفحة 14</a:t>
            </a:r>
            <a:endParaRPr lang="ar-SA" sz="2800" b="1" dirty="0"/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714348" y="1071547"/>
            <a:ext cx="84296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latin typeface="Calibri" pitchFamily="34" charset="0"/>
              </a:rPr>
              <a:t>أميز بين الأشياء التي تمنع وصول الماء إلى أعضاء الوضوء , فألونها باللون الأحمر, </a:t>
            </a:r>
            <a:r>
              <a:rPr lang="ar-SA" sz="3200" b="1" dirty="0" err="1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latin typeface="Calibri" pitchFamily="34" charset="0"/>
              </a:rPr>
              <a:t>و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latin typeface="Calibri" pitchFamily="34" charset="0"/>
              </a:rPr>
              <a:t> الأشياء التي لا تمنع وصول الماء , فألونها باللون الأزرق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ar-EG" sz="3200" b="1" dirty="0" smtClean="0">
              <a:ln>
                <a:solidFill>
                  <a:srgbClr val="C00000"/>
                </a:solidFill>
              </a:ln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429388" y="428604"/>
            <a:ext cx="12009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Calibri" pitchFamily="34" charset="0"/>
              </a:rPr>
              <a:t>نشاط8</a:t>
            </a:r>
            <a:endParaRPr lang="ar-SA" sz="3600" dirty="0">
              <a:solidFill>
                <a:srgbClr val="FF00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1905000" y="5715000"/>
            <a:ext cx="914400" cy="838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0" name="Picture 24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181600" y="3810000"/>
            <a:ext cx="2133600" cy="1905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2" name="Picture 7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297956" y="3733800"/>
            <a:ext cx="1750044" cy="1828800"/>
          </a:xfrm>
          <a:prstGeom prst="round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Oval 13"/>
          <p:cNvSpPr/>
          <p:nvPr/>
        </p:nvSpPr>
        <p:spPr>
          <a:xfrm>
            <a:off x="5791200" y="5791200"/>
            <a:ext cx="914400" cy="838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17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5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2649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5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2649"/>
                                      </p:to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7" name="صورة 16" descr="mmu10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72066" y="214290"/>
            <a:ext cx="3857642" cy="847725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11" name="مربع نص 10"/>
          <p:cNvSpPr txBox="1"/>
          <p:nvPr/>
        </p:nvSpPr>
        <p:spPr>
          <a:xfrm>
            <a:off x="1142976" y="0"/>
            <a:ext cx="307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800" b="1" dirty="0" smtClean="0"/>
              <a:t>كتاب النشاط صفحة 14</a:t>
            </a:r>
            <a:endParaRPr lang="ar-SA" sz="2800" b="1" dirty="0"/>
          </a:p>
        </p:txBody>
      </p:sp>
      <p:sp>
        <p:nvSpPr>
          <p:cNvPr id="21" name="TextBox 1"/>
          <p:cNvSpPr txBox="1">
            <a:spLocks noChangeArrowheads="1"/>
          </p:cNvSpPr>
          <p:nvPr/>
        </p:nvSpPr>
        <p:spPr bwMode="auto">
          <a:xfrm>
            <a:off x="714348" y="1071547"/>
            <a:ext cx="842965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latin typeface="Calibri" pitchFamily="34" charset="0"/>
              </a:rPr>
              <a:t>أميز بين الأشياء التي تمنع وصول الماء إلى أعضاء الوضوء , فألونها باللون الأحمر, </a:t>
            </a:r>
            <a:r>
              <a:rPr lang="ar-SA" sz="3200" b="1" dirty="0" err="1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latin typeface="Calibri" pitchFamily="34" charset="0"/>
              </a:rPr>
              <a:t>و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latin typeface="Calibri" pitchFamily="34" charset="0"/>
              </a:rPr>
              <a:t> الأشياء التي لا تمنع وصول الماء , فألونها باللون الأزرق</a:t>
            </a:r>
            <a:r>
              <a:rPr lang="ar-SA" sz="3200" b="1" dirty="0" smtClean="0">
                <a:ln>
                  <a:solidFill>
                    <a:srgbClr val="C00000"/>
                  </a:solidFill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endParaRPr lang="ar-EG" sz="3200" b="1" dirty="0" smtClean="0">
              <a:ln>
                <a:solidFill>
                  <a:srgbClr val="C00000"/>
                </a:solidFill>
              </a:ln>
              <a:solidFill>
                <a:srgbClr val="33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مستطيل 13"/>
          <p:cNvSpPr/>
          <p:nvPr/>
        </p:nvSpPr>
        <p:spPr>
          <a:xfrm>
            <a:off x="6429388" y="428604"/>
            <a:ext cx="120097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ar-SA" sz="3600" b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Calibri" pitchFamily="34" charset="0"/>
              </a:rPr>
              <a:t>نشاط8</a:t>
            </a:r>
            <a:endParaRPr lang="ar-SA" sz="3600" dirty="0">
              <a:solidFill>
                <a:srgbClr val="FF0000"/>
              </a:solidFill>
            </a:endParaRPr>
          </a:p>
        </p:txBody>
      </p:sp>
      <p:sp>
        <p:nvSpPr>
          <p:cNvPr id="23" name="Oval 13"/>
          <p:cNvSpPr/>
          <p:nvPr/>
        </p:nvSpPr>
        <p:spPr>
          <a:xfrm>
            <a:off x="5791200" y="5791200"/>
            <a:ext cx="914400" cy="838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5" name="Oval 15"/>
          <p:cNvSpPr/>
          <p:nvPr/>
        </p:nvSpPr>
        <p:spPr>
          <a:xfrm>
            <a:off x="1905000" y="5715000"/>
            <a:ext cx="914400" cy="838200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066800" y="3886200"/>
            <a:ext cx="2209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صورة 24" descr="376-403-thickbox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5143504" y="3571876"/>
            <a:ext cx="1928826" cy="1928826"/>
          </a:xfrm>
          <a:prstGeom prst="rect">
            <a:avLst/>
          </a:prstGeom>
        </p:spPr>
      </p:pic>
      <p:sp>
        <p:nvSpPr>
          <p:cNvPr id="26" name="عنصر نائب لرقم الشريحة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18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5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2649"/>
                                      </p:to>
                                    </p:animClr>
                                    <p:set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ND5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A2649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pplause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pic>
        <p:nvPicPr>
          <p:cNvPr id="9" name="صورة 8" descr="g1ew9jkoc46w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29520" y="1857364"/>
            <a:ext cx="762000" cy="2019300"/>
          </a:xfrm>
          <a:prstGeom prst="rect">
            <a:avLst/>
          </a:prstGeom>
        </p:spPr>
      </p:pic>
      <p:sp>
        <p:nvSpPr>
          <p:cNvPr id="10" name="مربع نص 9"/>
          <p:cNvSpPr txBox="1"/>
          <p:nvPr/>
        </p:nvSpPr>
        <p:spPr>
          <a:xfrm>
            <a:off x="1142976" y="1857364"/>
            <a:ext cx="6143668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r>
              <a:rPr lang="ar-SA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إذا أردتِ الصلاة , فبأي شيءٍ تتهيأ لها ؟</a:t>
            </a:r>
            <a:endParaRPr lang="ar-SA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مربع نص 10"/>
          <p:cNvSpPr txBox="1"/>
          <p:nvPr/>
        </p:nvSpPr>
        <p:spPr>
          <a:xfrm>
            <a:off x="1285852" y="2928934"/>
            <a:ext cx="5857916" cy="369332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dirty="0" smtClean="0"/>
              <a:t>......................................................</a:t>
            </a:r>
            <a:endParaRPr lang="ar-SA" dirty="0"/>
          </a:p>
        </p:txBody>
      </p:sp>
      <p:sp>
        <p:nvSpPr>
          <p:cNvPr id="12" name="مربع نص 11"/>
          <p:cNvSpPr txBox="1"/>
          <p:nvPr/>
        </p:nvSpPr>
        <p:spPr>
          <a:xfrm>
            <a:off x="2928926" y="2571744"/>
            <a:ext cx="2643206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الوضوء</a:t>
            </a:r>
            <a:endParaRPr lang="ar-SA" sz="4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2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7" name="صورة 16" descr="mmu1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214290"/>
            <a:ext cx="2857510" cy="847725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5857884" y="500042"/>
            <a:ext cx="307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800" b="1" dirty="0" smtClean="0"/>
              <a:t>فضل الوضوء</a:t>
            </a:r>
            <a:endParaRPr lang="ar-SA" sz="2800" b="1" dirty="0"/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1214414" y="2143116"/>
            <a:ext cx="7620997" cy="31700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rtl="1">
              <a:defRPr/>
            </a:pPr>
            <a:r>
              <a:rPr lang="ar-EG" sz="4000" b="1" dirty="0"/>
              <a:t>”</a:t>
            </a:r>
            <a:r>
              <a:rPr lang="ar-SA" sz="4000" b="1" dirty="0"/>
              <a:t>عنْ </a:t>
            </a:r>
            <a:r>
              <a:rPr lang="ar-SA" sz="4000" b="1" dirty="0">
                <a:hlinkClick r:id="rId6" tooltip="معلومات الرواة"/>
              </a:rPr>
              <a:t>عُثْمَانَ بْنِ عَفَّانَ </a:t>
            </a:r>
            <a:r>
              <a:rPr lang="ar-SA" sz="4000" b="1" dirty="0">
                <a:latin typeface="Times New Roman" pitchFamily="18" charset="0"/>
                <a:cs typeface="Times New Roman" pitchFamily="18" charset="0"/>
              </a:rPr>
              <a:t>رَضِيَ اللَّهُ </a:t>
            </a:r>
            <a:r>
              <a:rPr lang="ar-SA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ar-SA" sz="4000" b="1" dirty="0">
                <a:latin typeface="Times New Roman" pitchFamily="18" charset="0"/>
                <a:cs typeface="Times New Roman" pitchFamily="18" charset="0"/>
              </a:rPr>
              <a:t>عَنْهُ،</a:t>
            </a:r>
            <a:r>
              <a:rPr lang="ar-SA" sz="4000" b="1" dirty="0">
                <a:latin typeface="+mj-lt"/>
              </a:rPr>
              <a:t> </a:t>
            </a:r>
          </a:p>
          <a:p>
            <a:pPr algn="ctr" rtl="1">
              <a:defRPr/>
            </a:pPr>
            <a:r>
              <a:rPr lang="ar-SA" sz="4000" b="1" dirty="0"/>
              <a:t>قَالَ: قَالَ رَسُولُ اللَّهِ </a:t>
            </a:r>
            <a:r>
              <a:rPr lang="ar-SA" sz="4000" b="1" dirty="0">
                <a:latin typeface="Times New Roman" pitchFamily="18" charset="0"/>
                <a:cs typeface="Times New Roman" pitchFamily="18" charset="0"/>
              </a:rPr>
              <a:t>صَلَّى اللَّهُ عَلَيْهِ وَسَلَّمَ</a:t>
            </a:r>
            <a:r>
              <a:rPr lang="ar-SA" sz="4000" b="1" dirty="0">
                <a:cs typeface="Diwani Bent" pitchFamily="2" charset="-78"/>
              </a:rPr>
              <a:t>:</a:t>
            </a:r>
            <a:endParaRPr lang="ar-SA" sz="4000" b="1" dirty="0"/>
          </a:p>
          <a:p>
            <a:pPr algn="ctr" rtl="1">
              <a:defRPr/>
            </a:pPr>
            <a:r>
              <a:rPr lang="ar-SA" sz="4000" b="1" dirty="0"/>
              <a:t> " مَنْ تَوَضَّأَ، فَأَحْسَنَ الْوُضُوءَ خَرَجَتْ خَطَايَاهُ</a:t>
            </a:r>
          </a:p>
          <a:p>
            <a:pPr algn="ctr" rtl="1">
              <a:defRPr/>
            </a:pPr>
            <a:r>
              <a:rPr lang="ar-SA" sz="4000" b="1" dirty="0"/>
              <a:t> مِنْ جَسَدِهِ حَتَّى تَخْرُجَ مِنْ تَحْتِ أَظْفَارِهِ</a:t>
            </a:r>
            <a:r>
              <a:rPr lang="ar-EG" sz="4000" b="1" dirty="0"/>
              <a:t>”</a:t>
            </a:r>
            <a:r>
              <a:rPr lang="ar-SA" sz="4000" b="1" dirty="0"/>
              <a:t>.</a:t>
            </a:r>
            <a:br>
              <a:rPr lang="ar-SA" sz="4000" b="1" dirty="0"/>
            </a:br>
            <a:endParaRPr lang="en-US" sz="4000" b="1" dirty="0"/>
          </a:p>
        </p:txBody>
      </p:sp>
      <p:sp>
        <p:nvSpPr>
          <p:cNvPr id="11" name="عنصر نائب لرقم الشريحة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3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7" name="صورة 16" descr="mmu1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214290"/>
            <a:ext cx="2857510" cy="847725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6072166" y="428604"/>
            <a:ext cx="307183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حكم الوضوء</a:t>
            </a:r>
            <a:endParaRPr lang="ar-SA" sz="36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000232" y="142852"/>
            <a:ext cx="408940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600" b="1" dirty="0">
                <a:solidFill>
                  <a:srgbClr val="0000FF"/>
                </a:solidFill>
              </a:rPr>
              <a:t>يجب الوضوء لثلاثة أمور</a:t>
            </a:r>
            <a:r>
              <a:rPr lang="ar-EG" sz="3600" b="1" dirty="0">
                <a:solidFill>
                  <a:srgbClr val="0000FF"/>
                </a:solidFill>
              </a:rPr>
              <a:t>: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8429652" y="1571612"/>
            <a:ext cx="7143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3600" b="1" dirty="0" smtClean="0"/>
              <a:t>1-</a:t>
            </a:r>
            <a:endParaRPr lang="en-US" sz="3600" b="1" dirty="0"/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7429520" y="1643050"/>
            <a:ext cx="11557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/>
              <a:t>الصلاة.</a:t>
            </a:r>
            <a:endParaRPr lang="en-US" sz="3200" b="1" dirty="0"/>
          </a:p>
        </p:txBody>
      </p:sp>
      <p:pic>
        <p:nvPicPr>
          <p:cNvPr id="14" name="Picture 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72132" y="1285860"/>
            <a:ext cx="1727200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71538" y="1571612"/>
            <a:ext cx="2697162" cy="2019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4857752" y="1714488"/>
            <a:ext cx="7858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/>
              <a:t>2-</a:t>
            </a:r>
            <a:endParaRPr lang="en-US" sz="3600" b="1" dirty="0"/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3857620" y="1785926"/>
            <a:ext cx="1274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/>
              <a:t>الطواف.</a:t>
            </a:r>
            <a:endParaRPr lang="en-US" sz="3200" b="1" dirty="0"/>
          </a:p>
        </p:txBody>
      </p:sp>
      <p:pic>
        <p:nvPicPr>
          <p:cNvPr id="21" name="Picture 1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86116" y="4429132"/>
            <a:ext cx="2228850" cy="171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7500958" y="4929198"/>
            <a:ext cx="5982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600" b="1" dirty="0" smtClean="0"/>
              <a:t>3-</a:t>
            </a:r>
            <a:endParaRPr lang="en-US" sz="3600" b="1" dirty="0"/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5500694" y="5000636"/>
            <a:ext cx="213042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/>
              <a:t>مس المصحف.</a:t>
            </a:r>
            <a:endParaRPr lang="en-US" sz="3200" b="1" dirty="0"/>
          </a:p>
        </p:txBody>
      </p:sp>
      <p:sp>
        <p:nvSpPr>
          <p:cNvPr id="24" name="عنصر نائب لرقم الشريحة 2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4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20" grpId="0"/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7" name="صورة 16" descr="mmu1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214290"/>
            <a:ext cx="2857510" cy="847725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6072166" y="428604"/>
            <a:ext cx="307183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حكم الوضوء</a:t>
            </a:r>
            <a:endParaRPr lang="ar-SA" sz="36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011272" y="142852"/>
            <a:ext cx="407836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600" b="1" dirty="0" smtClean="0">
                <a:solidFill>
                  <a:srgbClr val="0000FF"/>
                </a:solidFill>
              </a:rPr>
              <a:t>يسن </a:t>
            </a:r>
            <a:r>
              <a:rPr lang="ar-SA" sz="3600" b="1" dirty="0">
                <a:solidFill>
                  <a:srgbClr val="0000FF"/>
                </a:solidFill>
              </a:rPr>
              <a:t>الوضوء لثلاثة أمور</a:t>
            </a:r>
            <a:r>
              <a:rPr lang="ar-EG" sz="3600" b="1" dirty="0">
                <a:solidFill>
                  <a:srgbClr val="0000FF"/>
                </a:solidFill>
              </a:rPr>
              <a:t>: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8429652" y="1571612"/>
            <a:ext cx="7143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3600" b="1" dirty="0" smtClean="0"/>
              <a:t>1-</a:t>
            </a:r>
            <a:endParaRPr lang="en-US" sz="3600" b="1" dirty="0"/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7334565" y="1643050"/>
            <a:ext cx="12506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 smtClean="0"/>
              <a:t>ذكر الله.</a:t>
            </a:r>
            <a:endParaRPr lang="en-US" sz="3200" b="1" dirty="0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4857752" y="1714488"/>
            <a:ext cx="7858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/>
              <a:t>2-</a:t>
            </a:r>
            <a:endParaRPr lang="en-US" sz="3600" b="1" dirty="0"/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4202325" y="1785926"/>
            <a:ext cx="93006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 smtClean="0"/>
              <a:t>النوم.</a:t>
            </a:r>
            <a:endParaRPr lang="en-US" sz="3200" b="1" dirty="0"/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7500958" y="4929198"/>
            <a:ext cx="5982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600" b="1" dirty="0" smtClean="0"/>
              <a:t>3-</a:t>
            </a:r>
            <a:endParaRPr lang="en-US" sz="3600" b="1" dirty="0"/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5728047" y="5000636"/>
            <a:ext cx="190308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 smtClean="0"/>
              <a:t>على كل حال.</a:t>
            </a:r>
            <a:endParaRPr lang="en-US" sz="3200" b="1" dirty="0"/>
          </a:p>
        </p:txBody>
      </p:sp>
      <p:pic>
        <p:nvPicPr>
          <p:cNvPr id="24" name="صورة 23" descr="33lkqv9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1538" y="3857628"/>
            <a:ext cx="4572032" cy="2643206"/>
          </a:xfrm>
          <a:prstGeom prst="rect">
            <a:avLst/>
          </a:prstGeom>
        </p:spPr>
      </p:pic>
      <p:pic>
        <p:nvPicPr>
          <p:cNvPr id="25" name="صورة 24" descr="2013-11-01_979130621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29256" y="1285860"/>
            <a:ext cx="2008082" cy="2214578"/>
          </a:xfrm>
          <a:prstGeom prst="rect">
            <a:avLst/>
          </a:prstGeom>
        </p:spPr>
      </p:pic>
      <p:pic>
        <p:nvPicPr>
          <p:cNvPr id="26" name="صورة 25" descr="uyt5uyt876uyt876uyt87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1604" y="1357298"/>
            <a:ext cx="2714644" cy="1857388"/>
          </a:xfrm>
          <a:prstGeom prst="rect">
            <a:avLst/>
          </a:prstGeom>
        </p:spPr>
      </p:pic>
      <p:sp>
        <p:nvSpPr>
          <p:cNvPr id="27" name="عنصر نائب لرقم الشريحة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5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20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7" name="صورة 16" descr="mmu1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214290"/>
            <a:ext cx="2857510" cy="847725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6072166" y="428604"/>
            <a:ext cx="307183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شروط الوضوء</a:t>
            </a:r>
            <a:endParaRPr lang="ar-SA" sz="36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143108" y="0"/>
            <a:ext cx="3929281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600" b="1" dirty="0" smtClean="0">
                <a:solidFill>
                  <a:srgbClr val="0000FF"/>
                </a:solidFill>
              </a:rPr>
              <a:t>الوضوء عبادة له شروط </a:t>
            </a:r>
          </a:p>
          <a:p>
            <a:pPr algn="ctr" rtl="1"/>
            <a:r>
              <a:rPr lang="ar-SA" sz="3600" b="1" dirty="0" smtClean="0">
                <a:solidFill>
                  <a:srgbClr val="0000FF"/>
                </a:solidFill>
              </a:rPr>
              <a:t>لا يصح إلا </a:t>
            </a:r>
            <a:r>
              <a:rPr lang="ar-SA" sz="3600" b="1" dirty="0" err="1" smtClean="0">
                <a:solidFill>
                  <a:srgbClr val="0000FF"/>
                </a:solidFill>
              </a:rPr>
              <a:t>بها</a:t>
            </a:r>
            <a:r>
              <a:rPr lang="ar-EG" sz="3600" b="1" dirty="0" smtClean="0">
                <a:solidFill>
                  <a:srgbClr val="0000FF"/>
                </a:solidFill>
              </a:rPr>
              <a:t>: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8429652" y="1571612"/>
            <a:ext cx="7143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3600" b="1" dirty="0" smtClean="0"/>
              <a:t>1-</a:t>
            </a:r>
            <a:endParaRPr lang="en-US" sz="3600" b="1" dirty="0"/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7592659" y="1643050"/>
            <a:ext cx="99257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 smtClean="0"/>
              <a:t>النية .</a:t>
            </a:r>
            <a:endParaRPr lang="en-US" sz="3200" b="1" dirty="0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4857752" y="1714488"/>
            <a:ext cx="7858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/>
              <a:t>2-</a:t>
            </a:r>
            <a:endParaRPr lang="en-US" sz="3600" b="1" dirty="0"/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3259769" y="1785926"/>
            <a:ext cx="187262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 smtClean="0"/>
              <a:t>طهارة الماء.</a:t>
            </a:r>
            <a:endParaRPr lang="en-US" sz="3200" b="1" dirty="0"/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7500958" y="4929198"/>
            <a:ext cx="5982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600" b="1" dirty="0" smtClean="0"/>
              <a:t>3-</a:t>
            </a:r>
            <a:endParaRPr lang="en-US" sz="3600" b="1" dirty="0"/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2372984" y="5000636"/>
            <a:ext cx="525817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 smtClean="0"/>
              <a:t>إزالة ما يمنع وصول الماء إلى البشرة.</a:t>
            </a:r>
            <a:endParaRPr lang="en-US" sz="3200" b="1" dirty="0"/>
          </a:p>
        </p:txBody>
      </p:sp>
      <p:pic>
        <p:nvPicPr>
          <p:cNvPr id="21" name="Picture 2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714480" y="1500174"/>
            <a:ext cx="16002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صورة 26" descr="قلوبب.gif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86446" y="1643050"/>
            <a:ext cx="1690691" cy="1857388"/>
          </a:xfrm>
          <a:prstGeom prst="rect">
            <a:avLst/>
          </a:prstGeom>
        </p:spPr>
      </p:pic>
      <p:sp>
        <p:nvSpPr>
          <p:cNvPr id="28" name="عنصر نائب لرقم الشريحة 2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6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1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4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0" presetID="24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3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5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6" presetID="24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9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1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4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2" grpId="1"/>
      <p:bldP spid="12" grpId="2"/>
      <p:bldP spid="13" grpId="0"/>
      <p:bldP spid="13" grpId="1"/>
      <p:bldP spid="13" grpId="2"/>
      <p:bldP spid="16" grpId="0"/>
      <p:bldP spid="16" grpId="1"/>
      <p:bldP spid="20" grpId="0"/>
      <p:bldP spid="20" grpId="1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7" name="صورة 16" descr="mmu10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2198" y="214290"/>
            <a:ext cx="2857510" cy="847725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6072166" y="428604"/>
            <a:ext cx="3071834" cy="646331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3600" b="1" dirty="0" smtClean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شروط الوضوء</a:t>
            </a:r>
            <a:endParaRPr lang="ar-SA" sz="36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1633380" y="0"/>
            <a:ext cx="44390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600" b="1" dirty="0" smtClean="0">
                <a:solidFill>
                  <a:srgbClr val="0000FF"/>
                </a:solidFill>
              </a:rPr>
              <a:t>ما يمنع الوصول إلى البشرة</a:t>
            </a:r>
            <a:r>
              <a:rPr lang="ar-EG" sz="3600" b="1" dirty="0" smtClean="0">
                <a:solidFill>
                  <a:srgbClr val="0000FF"/>
                </a:solidFill>
              </a:rPr>
              <a:t>:</a:t>
            </a:r>
            <a:endParaRPr lang="en-US" sz="3600" b="1" dirty="0">
              <a:solidFill>
                <a:srgbClr val="0000FF"/>
              </a:solidFill>
            </a:endParaRP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8429652" y="1571612"/>
            <a:ext cx="71434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rtl="1"/>
            <a:r>
              <a:rPr lang="ar-SA" sz="3600" b="1" dirty="0" smtClean="0"/>
              <a:t>1-</a:t>
            </a:r>
            <a:endParaRPr lang="en-US" sz="3600" b="1" dirty="0"/>
          </a:p>
        </p:txBody>
      </p:sp>
      <p:sp>
        <p:nvSpPr>
          <p:cNvPr id="13" name="Text Box 8"/>
          <p:cNvSpPr txBox="1">
            <a:spLocks noChangeArrowheads="1"/>
          </p:cNvSpPr>
          <p:nvPr/>
        </p:nvSpPr>
        <p:spPr bwMode="auto">
          <a:xfrm>
            <a:off x="7289698" y="1643050"/>
            <a:ext cx="129554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 smtClean="0"/>
              <a:t> العجين.</a:t>
            </a:r>
            <a:endParaRPr lang="en-US" sz="3200" b="1" dirty="0"/>
          </a:p>
        </p:txBody>
      </p:sp>
      <p:sp>
        <p:nvSpPr>
          <p:cNvPr id="16" name="Text Box 7"/>
          <p:cNvSpPr txBox="1">
            <a:spLocks noChangeArrowheads="1"/>
          </p:cNvSpPr>
          <p:nvPr/>
        </p:nvSpPr>
        <p:spPr bwMode="auto">
          <a:xfrm>
            <a:off x="4857752" y="1714488"/>
            <a:ext cx="7858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rtl="1"/>
            <a:r>
              <a:rPr lang="ar-SA" sz="3600" b="1" dirty="0" smtClean="0"/>
              <a:t>2-</a:t>
            </a:r>
            <a:endParaRPr lang="en-US" sz="3600" b="1" dirty="0"/>
          </a:p>
        </p:txBody>
      </p:sp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3832050" y="1785926"/>
            <a:ext cx="13003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 err="1" smtClean="0"/>
              <a:t>المناكير</a:t>
            </a:r>
            <a:r>
              <a:rPr lang="ar-SA" sz="3200" b="1" dirty="0" smtClean="0"/>
              <a:t>.</a:t>
            </a:r>
            <a:endParaRPr lang="en-US" sz="3200" b="1" dirty="0"/>
          </a:p>
        </p:txBody>
      </p:sp>
      <p:sp>
        <p:nvSpPr>
          <p:cNvPr id="22" name="Text Box 11"/>
          <p:cNvSpPr txBox="1">
            <a:spLocks noChangeArrowheads="1"/>
          </p:cNvSpPr>
          <p:nvPr/>
        </p:nvSpPr>
        <p:spPr bwMode="auto">
          <a:xfrm>
            <a:off x="7500958" y="4929198"/>
            <a:ext cx="5982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600" b="1" dirty="0" smtClean="0"/>
              <a:t>3-</a:t>
            </a:r>
            <a:endParaRPr lang="en-US" sz="3600" b="1" dirty="0"/>
          </a:p>
        </p:txBody>
      </p:sp>
      <p:sp>
        <p:nvSpPr>
          <p:cNvPr id="23" name="Text Box 12"/>
          <p:cNvSpPr txBox="1">
            <a:spLocks noChangeArrowheads="1"/>
          </p:cNvSpPr>
          <p:nvPr/>
        </p:nvSpPr>
        <p:spPr bwMode="auto">
          <a:xfrm>
            <a:off x="6447833" y="5000636"/>
            <a:ext cx="118333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r" rtl="1"/>
            <a:r>
              <a:rPr lang="ar-SA" sz="3200" b="1" dirty="0" smtClean="0"/>
              <a:t>الألوان.</a:t>
            </a:r>
            <a:endParaRPr lang="en-US" sz="3200" b="1" dirty="0"/>
          </a:p>
        </p:txBody>
      </p:sp>
      <p:pic>
        <p:nvPicPr>
          <p:cNvPr id="15" name="صورة 14" descr="samp-4-a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9256" y="1643050"/>
            <a:ext cx="2024060" cy="2000264"/>
          </a:xfrm>
          <a:prstGeom prst="rect">
            <a:avLst/>
          </a:prstGeom>
        </p:spPr>
      </p:pic>
      <p:pic>
        <p:nvPicPr>
          <p:cNvPr id="21" name="صورة 20" descr="179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00496" y="4429132"/>
            <a:ext cx="2330762" cy="1849422"/>
          </a:xfrm>
          <a:prstGeom prst="rect">
            <a:avLst/>
          </a:prstGeom>
        </p:spPr>
      </p:pic>
      <p:pic>
        <p:nvPicPr>
          <p:cNvPr id="25" name="صورة 24" descr="beautiful-black-and-white-boy-cute-Favim.com-714197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71604" y="1428736"/>
            <a:ext cx="2238374" cy="1952622"/>
          </a:xfrm>
          <a:prstGeom prst="rect">
            <a:avLst/>
          </a:prstGeom>
        </p:spPr>
      </p:pic>
      <p:sp>
        <p:nvSpPr>
          <p:cNvPr id="26" name="عنصر نائب لرقم الشريحة 2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7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0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6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8" dur="1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3" dur="1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4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6" dur="1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6" grpId="0"/>
      <p:bldP spid="20" grpId="0"/>
      <p:bldP spid="22" grpId="0"/>
      <p:bldP spid="2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1142976" y="0"/>
            <a:ext cx="307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800" b="1" dirty="0" smtClean="0"/>
              <a:t>كتاب الطالبة صفحة 27</a:t>
            </a:r>
            <a:endParaRPr lang="ar-SA" sz="2800" b="1" dirty="0"/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847725" y="1547813"/>
            <a:ext cx="7215188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EG" sz="3200" b="1" dirty="0" smtClean="0"/>
              <a:t> </a:t>
            </a:r>
            <a:r>
              <a:rPr lang="ar-SA" sz="3200" b="1" dirty="0">
                <a:solidFill>
                  <a:srgbClr val="C00000"/>
                </a:solidFill>
              </a:rPr>
              <a:t>بعد أن تعرفت عل</a:t>
            </a:r>
            <a:r>
              <a:rPr lang="ar-EG" sz="3200" b="1" dirty="0">
                <a:solidFill>
                  <a:srgbClr val="C00000"/>
                </a:solidFill>
              </a:rPr>
              <a:t>ى</a:t>
            </a:r>
            <a:r>
              <a:rPr lang="ar-SA" sz="3200" b="1" dirty="0">
                <a:solidFill>
                  <a:srgbClr val="C00000"/>
                </a:solidFill>
              </a:rPr>
              <a:t> شروط الوضوء، يمكنني الآن أن أحدد المعن</a:t>
            </a:r>
            <a:r>
              <a:rPr lang="ar-EG" sz="3200" b="1" dirty="0">
                <a:solidFill>
                  <a:srgbClr val="C00000"/>
                </a:solidFill>
              </a:rPr>
              <a:t>ى</a:t>
            </a:r>
            <a:r>
              <a:rPr lang="ar-SA" sz="3200" b="1" dirty="0">
                <a:solidFill>
                  <a:srgbClr val="C00000"/>
                </a:solidFill>
              </a:rPr>
              <a:t> الصحيح لشروط الوضوء</a:t>
            </a:r>
            <a:r>
              <a:rPr lang="ar-EG" sz="3200" b="1" dirty="0">
                <a:solidFill>
                  <a:srgbClr val="C00000"/>
                </a:solidFill>
              </a:rPr>
              <a:t> مما يأتي:</a:t>
            </a:r>
            <a:endParaRPr lang="en-US" sz="3200" b="1" dirty="0">
              <a:solidFill>
                <a:srgbClr val="C00000"/>
              </a:solidFill>
            </a:endParaRPr>
          </a:p>
          <a:p>
            <a:pPr algn="r" rtl="1"/>
            <a:endParaRPr lang="en-US" sz="3200" b="1" dirty="0">
              <a:latin typeface="Calibri" pitchFamily="34" charset="0"/>
            </a:endParaRPr>
          </a:p>
          <a:p>
            <a:pPr algn="r" rtl="1">
              <a:lnSpc>
                <a:spcPct val="150000"/>
              </a:lnSpc>
            </a:pPr>
            <a:r>
              <a:rPr lang="ar-EG" sz="3200" b="1" dirty="0">
                <a:latin typeface="Calibri" pitchFamily="34" charset="0"/>
              </a:rPr>
              <a:t>(   ) </a:t>
            </a:r>
            <a:r>
              <a:rPr lang="ar-SA" sz="3200" b="1" dirty="0"/>
              <a:t>هي الأشياء التي يجب غسلها في الوضوء</a:t>
            </a:r>
            <a:r>
              <a:rPr lang="en-US" sz="3200" b="1" dirty="0">
                <a:latin typeface="Calibri" pitchFamily="34" charset="0"/>
              </a:rPr>
              <a:t>.</a:t>
            </a:r>
          </a:p>
          <a:p>
            <a:pPr algn="r" rtl="1">
              <a:lnSpc>
                <a:spcPct val="150000"/>
              </a:lnSpc>
            </a:pPr>
            <a:r>
              <a:rPr lang="ar-EG" sz="3200" b="1" dirty="0"/>
              <a:t>(   ) </a:t>
            </a:r>
            <a:r>
              <a:rPr lang="ar-SA" sz="3200" b="1" dirty="0"/>
              <a:t>هي الأشياء التي </a:t>
            </a:r>
            <a:r>
              <a:rPr lang="ar-SA" sz="3200" b="1" dirty="0" smtClean="0"/>
              <a:t>أستعد </a:t>
            </a:r>
            <a:r>
              <a:rPr lang="ar-SA" sz="3200" b="1" dirty="0" err="1" smtClean="0"/>
              <a:t>بها</a:t>
            </a:r>
            <a:r>
              <a:rPr lang="ar-SA" sz="3200" b="1" dirty="0" smtClean="0"/>
              <a:t> </a:t>
            </a:r>
            <a:r>
              <a:rPr lang="ar-SA" sz="3200" b="1" dirty="0"/>
              <a:t>للوضوء قبله، ولا يكون</a:t>
            </a:r>
            <a:r>
              <a:rPr lang="ar-EG" sz="3200" b="1" dirty="0"/>
              <a:t> </a:t>
            </a:r>
            <a:r>
              <a:rPr lang="ar-SA" sz="3200" b="1" dirty="0"/>
              <a:t>وضوئي صحيحا</a:t>
            </a:r>
            <a:r>
              <a:rPr lang="ar-EG" sz="3200" b="1" dirty="0"/>
              <a:t>ً</a:t>
            </a:r>
            <a:r>
              <a:rPr lang="ar-SA" sz="3200" b="1" dirty="0"/>
              <a:t> بدونها</a:t>
            </a:r>
            <a:r>
              <a:rPr lang="en-US" sz="3200" b="1" dirty="0"/>
              <a:t>.</a:t>
            </a:r>
            <a:endParaRPr lang="en-US" sz="3200" b="1" dirty="0">
              <a:latin typeface="Calibri" pitchFamily="34" charset="0"/>
            </a:endParaRPr>
          </a:p>
        </p:txBody>
      </p:sp>
      <p:sp>
        <p:nvSpPr>
          <p:cNvPr id="12" name="TextBox 6"/>
          <p:cNvSpPr txBox="1"/>
          <p:nvPr/>
        </p:nvSpPr>
        <p:spPr>
          <a:xfrm>
            <a:off x="7153275" y="3864114"/>
            <a:ext cx="928694" cy="707886"/>
          </a:xfrm>
          <a:prstGeom prst="rect">
            <a:avLst/>
          </a:prstGeom>
          <a:noFill/>
        </p:spPr>
        <p:txBody>
          <a:bodyPr rtlCol="1">
            <a:spAutoFit/>
          </a:bodyPr>
          <a:lstStyle/>
          <a:p>
            <a:pPr algn="ctr" rtl="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ar-EG" sz="4000" b="1" dirty="0">
                <a:ln w="18415" cmpd="sng">
                  <a:solidFill>
                    <a:srgbClr val="0000FF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+mn-lt"/>
                <a:cs typeface="+mn-cs"/>
              </a:rPr>
              <a:t>√</a:t>
            </a:r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8</a:t>
            </a:fld>
            <a:endParaRPr lang="ar-SA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صورة 4" descr="Beige-Pared-315x85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صورة 7" descr="Pqv46636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285968"/>
            <a:ext cx="1243587" cy="4572032"/>
          </a:xfrm>
          <a:prstGeom prst="rect">
            <a:avLst/>
          </a:prstGeom>
        </p:spPr>
      </p:pic>
      <p:pic>
        <p:nvPicPr>
          <p:cNvPr id="18" name="صورة 17" descr="star16z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20" y="928670"/>
            <a:ext cx="857250" cy="2286000"/>
          </a:xfrm>
          <a:prstGeom prst="rect">
            <a:avLst/>
          </a:prstGeom>
        </p:spPr>
      </p:pic>
      <p:pic>
        <p:nvPicPr>
          <p:cNvPr id="19" name="صورة 18" descr="star16z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4282" y="0"/>
            <a:ext cx="857250" cy="2286000"/>
          </a:xfrm>
          <a:prstGeom prst="rect">
            <a:avLst/>
          </a:prstGeom>
        </p:spPr>
      </p:pic>
      <p:sp>
        <p:nvSpPr>
          <p:cNvPr id="9" name="مربع نص 8"/>
          <p:cNvSpPr txBox="1"/>
          <p:nvPr/>
        </p:nvSpPr>
        <p:spPr>
          <a:xfrm>
            <a:off x="1142976" y="0"/>
            <a:ext cx="3071834" cy="52322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l"/>
            <a:r>
              <a:rPr lang="ar-SA" sz="2800" b="1" dirty="0" smtClean="0"/>
              <a:t>كتاب النشاط صفحة 14</a:t>
            </a:r>
            <a:endParaRPr lang="ar-SA" sz="2800" b="1" dirty="0"/>
          </a:p>
        </p:txBody>
      </p:sp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928812" y="928670"/>
            <a:ext cx="72151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rtl="1"/>
            <a:r>
              <a:rPr lang="ar-SA" sz="3200" b="1" dirty="0" smtClean="0">
                <a:solidFill>
                  <a:srgbClr val="C00000"/>
                </a:solidFill>
              </a:rPr>
              <a:t>اكتشفي الأخطاء في الصور التالية:</a:t>
            </a:r>
            <a:endParaRPr lang="en-US" sz="3200" b="1" dirty="0">
              <a:solidFill>
                <a:srgbClr val="C00000"/>
              </a:solidFill>
            </a:endParaRPr>
          </a:p>
        </p:txBody>
      </p:sp>
      <p:sp>
        <p:nvSpPr>
          <p:cNvPr id="13" name="عنصر نائب لرقم الشريحة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34F065-1154-456A-91E3-76DE8E75E17B}" type="slidenum">
              <a:rPr lang="ar-SA" smtClean="0"/>
              <a:pPr/>
              <a:t>9</a:t>
            </a:fld>
            <a:endParaRPr lang="ar-SA"/>
          </a:p>
        </p:txBody>
      </p:sp>
      <p:sp>
        <p:nvSpPr>
          <p:cNvPr id="15" name="مربع نص 14"/>
          <p:cNvSpPr txBox="1"/>
          <p:nvPr/>
        </p:nvSpPr>
        <p:spPr>
          <a:xfrm>
            <a:off x="7000892" y="142852"/>
            <a:ext cx="1714512" cy="523220"/>
          </a:xfrm>
          <a:prstGeom prst="rect">
            <a:avLst/>
          </a:prstGeom>
          <a:noFill/>
        </p:spPr>
        <p:txBody>
          <a:bodyPr wrap="square" rtlCol="1">
            <a:prstTxWarp prst="textCurveDown">
              <a:avLst/>
            </a:prstTxWarp>
            <a:spAutoFit/>
          </a:bodyPr>
          <a:lstStyle/>
          <a:p>
            <a:r>
              <a:rPr lang="ar-SA" sz="2800" b="1" dirty="0" smtClean="0">
                <a:solidFill>
                  <a:srgbClr val="333399"/>
                </a:solidFill>
                <a:effectLst>
                  <a:glow rad="63500">
                    <a:schemeClr val="accent5">
                      <a:satMod val="175000"/>
                      <a:alpha val="40000"/>
                    </a:schemeClr>
                  </a:glow>
                </a:effectLst>
              </a:rPr>
              <a:t>نشاط7</a:t>
            </a:r>
            <a:endParaRPr lang="ar-SA" sz="2800" b="1" dirty="0">
              <a:solidFill>
                <a:srgbClr val="333399"/>
              </a:solidFill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a:endParaRPr>
          </a:p>
        </p:txBody>
      </p:sp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5">
            <a:lum bright="-18000" contrast="42000"/>
          </a:blip>
          <a:srcRect/>
          <a:stretch>
            <a:fillRect/>
          </a:stretch>
        </p:blipFill>
        <p:spPr bwMode="auto">
          <a:xfrm>
            <a:off x="6400800" y="1500175"/>
            <a:ext cx="274320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6">
            <a:lum bright="-18000" contrast="42000"/>
          </a:blip>
          <a:srcRect/>
          <a:stretch>
            <a:fillRect/>
          </a:stretch>
        </p:blipFill>
        <p:spPr bwMode="auto">
          <a:xfrm>
            <a:off x="3643306" y="1428736"/>
            <a:ext cx="2706688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7">
            <a:lum bright="-18000" contrast="42000"/>
          </a:blip>
          <a:srcRect/>
          <a:stretch>
            <a:fillRect/>
          </a:stretch>
        </p:blipFill>
        <p:spPr bwMode="auto">
          <a:xfrm>
            <a:off x="1000100" y="1428736"/>
            <a:ext cx="2549525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مربع نص 20"/>
          <p:cNvSpPr txBox="1"/>
          <p:nvPr/>
        </p:nvSpPr>
        <p:spPr>
          <a:xfrm>
            <a:off x="6858016" y="4000504"/>
            <a:ext cx="21431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/>
              <a:t>الإسراف في الماء</a:t>
            </a:r>
            <a:endParaRPr lang="ar-SA" sz="2400" b="1" dirty="0"/>
          </a:p>
        </p:txBody>
      </p:sp>
      <p:sp>
        <p:nvSpPr>
          <p:cNvPr id="22" name="مربع نص 21"/>
          <p:cNvSpPr txBox="1"/>
          <p:nvPr/>
        </p:nvSpPr>
        <p:spPr>
          <a:xfrm>
            <a:off x="4000496" y="4000504"/>
            <a:ext cx="2143140" cy="461665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dirty="0" smtClean="0"/>
              <a:t>لم يخلع الجورب</a:t>
            </a:r>
            <a:endParaRPr lang="ar-SA" sz="2400" b="1" dirty="0"/>
          </a:p>
        </p:txBody>
      </p:sp>
      <p:sp>
        <p:nvSpPr>
          <p:cNvPr id="23" name="مربع نص 22"/>
          <p:cNvSpPr txBox="1"/>
          <p:nvPr/>
        </p:nvSpPr>
        <p:spPr>
          <a:xfrm>
            <a:off x="1214414" y="3929066"/>
            <a:ext cx="2143140" cy="830997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ar-SA" sz="2400" b="1" smtClean="0"/>
              <a:t>لم يزل </a:t>
            </a:r>
            <a:r>
              <a:rPr lang="ar-SA" sz="2400" b="1" dirty="0" smtClean="0"/>
              <a:t>ما يمنع الوصول </a:t>
            </a:r>
            <a:r>
              <a:rPr lang="ar-SA" sz="2400" b="1" smtClean="0"/>
              <a:t>إلى البشرة</a:t>
            </a:r>
            <a:endParaRPr lang="ar-SA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</p:bldLst>
  </p:timing>
</p:sld>
</file>

<file path=ppt/theme/theme1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سمة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556</Words>
  <PresentationFormat>عرض على الشاشة (3:4)‏</PresentationFormat>
  <Paragraphs>131</Paragraphs>
  <Slides>18</Slides>
  <Notes>7</Notes>
  <HiddenSlides>0</HiddenSlides>
  <MMClips>0</MMClips>
  <ScaleCrop>false</ScaleCrop>
  <HeadingPairs>
    <vt:vector size="4" baseType="variant">
      <vt:variant>
        <vt:lpstr>سمة</vt:lpstr>
      </vt:variant>
      <vt:variant>
        <vt:i4>1</vt:i4>
      </vt:variant>
      <vt:variant>
        <vt:lpstr>عناوين الشرائح</vt:lpstr>
      </vt:variant>
      <vt:variant>
        <vt:i4>18</vt:i4>
      </vt:variant>
    </vt:vector>
  </HeadingPairs>
  <TitlesOfParts>
    <vt:vector size="19" baseType="lpstr">
      <vt:lpstr>سمة Office</vt:lpstr>
      <vt:lpstr>الشريحة 1</vt:lpstr>
      <vt:lpstr>الشريحة 2</vt:lpstr>
      <vt:lpstr>الشريحة 3</vt:lpstr>
      <vt:lpstr>الشريحة 4</vt:lpstr>
      <vt:lpstr>الشريحة 5</vt:lpstr>
      <vt:lpstr>الشريحة 6</vt:lpstr>
      <vt:lpstr>الشريحة 7</vt:lpstr>
      <vt:lpstr>الشريحة 8</vt:lpstr>
      <vt:lpstr>الشريحة 9</vt:lpstr>
      <vt:lpstr>الشريحة 10</vt:lpstr>
      <vt:lpstr>الشريحة 11</vt:lpstr>
      <vt:lpstr>الشريحة 12</vt:lpstr>
      <vt:lpstr>الشريحة 13</vt:lpstr>
      <vt:lpstr>الشريحة 14</vt:lpstr>
      <vt:lpstr>الشريحة 15</vt:lpstr>
      <vt:lpstr>الشريحة 16</vt:lpstr>
      <vt:lpstr>الشريحة 17</vt:lpstr>
      <vt:lpstr>الشريحة 18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الشريحة 1</dc:title>
  <dc:creator>win7</dc:creator>
  <cp:lastModifiedBy>win7</cp:lastModifiedBy>
  <cp:revision>19</cp:revision>
  <dcterms:created xsi:type="dcterms:W3CDTF">2014-08-07T09:31:54Z</dcterms:created>
  <dcterms:modified xsi:type="dcterms:W3CDTF">2014-08-30T05:39:29Z</dcterms:modified>
</cp:coreProperties>
</file>