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9" r:id="rId10"/>
    <p:sldId id="280" r:id="rId11"/>
    <p:sldId id="284" r:id="rId12"/>
    <p:sldId id="285" r:id="rId13"/>
    <p:sldId id="286" r:id="rId14"/>
    <p:sldId id="281" r:id="rId15"/>
    <p:sldId id="287" r:id="rId16"/>
    <p:sldId id="282" r:id="rId17"/>
    <p:sldId id="283" r:id="rId18"/>
    <p:sldId id="288" r:id="rId19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66"/>
    <a:srgbClr val="000099"/>
    <a:srgbClr val="A50021"/>
    <a:srgbClr val="CC6600"/>
    <a:srgbClr val="0033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368" autoAdjust="0"/>
    <p:restoredTop sz="94660"/>
  </p:normalViewPr>
  <p:slideViewPr>
    <p:cSldViewPr>
      <p:cViewPr varScale="1">
        <p:scale>
          <a:sx n="66" d="100"/>
          <a:sy n="66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817E9C-5639-4475-AFF3-2D9A70E941B0}" type="datetimeFigureOut">
              <a:rPr lang="ar-SA"/>
              <a:pPr>
                <a:defRPr/>
              </a:pPr>
              <a:t>25/01/1438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2EECF8-9572-492D-837C-BF8B2ED81A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AB8C92-FD71-49A2-AF28-8078F096044E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87164E-AB6C-48A5-B08B-498ECD04A31A}" type="slidenum">
              <a:rPr lang="ar-SA" smtClean="0"/>
              <a:pPr/>
              <a:t>9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BFF9C-0145-400D-9D24-69437E428D78}" type="slidenum">
              <a:rPr lang="ar-SA" smtClean="0"/>
              <a:pPr/>
              <a:t>17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48A946-F20A-4AE7-BEE9-377ED7A839C9}" type="slidenum">
              <a:rPr lang="ar-SA" smtClean="0"/>
              <a:pPr/>
              <a:t>18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54D8-F818-4181-AF4F-7ADED1478F99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DEA6-BDA8-40C1-B2E6-9DDF6B2513D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8E3C-EBBD-4E8C-B72E-6B888218ED0B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4D08-49A0-4E6D-844A-9CC3D14C1AB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AA75-390B-4270-B222-6C4E254411E4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AF15-DBCF-4C7F-81EF-2B2B21ACA8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68B1-0CB1-41FA-8F21-31E5124C33BB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8540-176A-42B9-906F-FDAEBBD930F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E0E0-505D-4C9D-A16F-479A06CE2D13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45BE-8AEA-4ACC-A732-39F4B7ACC09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7FA5-117A-407F-86F3-EDEDD78B477F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0D24-FF8E-4BC9-914C-B53D79EDA21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638-A69A-4F38-867A-30D0121E66EF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C663-3B94-4CE7-9E01-906C9E45DE3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3B25-6229-4F49-A13E-763E0E9B19F0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323A-212C-47BD-B40C-E9D744050F9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F5C2-6C84-4B4C-89C8-80076A1491C3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D8EE-3F03-484A-996A-35567DE0817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BE45-27A9-48DC-9F53-E76140FFA3E3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0ACC-AEB0-493E-A530-DFE1B0AEBE5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6952-86D2-4832-AE26-8594475C7685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E9D1-FB9B-4215-B5B3-AF4A19B676E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ipe dir="u"/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4000" t="-10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560D7-ABCC-4F7F-9CAD-3C2A9029C6C2}" type="datetimeFigureOut">
              <a:rPr lang="ar-EG"/>
              <a:pPr>
                <a:defRPr/>
              </a:pPr>
              <a:t>25/01/1438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E7FBD-3EC7-4F62-8244-E5FBFD00478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  <p:sndAc>
      <p:stSnd>
        <p:snd r:embed="rId13" name="type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audio" Target="../media/audio15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5.wav"/><Relationship Id="rId7" Type="http://schemas.openxmlformats.org/officeDocument/2006/relationships/audio" Target="../media/audio4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8.wav"/><Relationship Id="rId5" Type="http://schemas.openxmlformats.org/officeDocument/2006/relationships/audio" Target="../media/audio47.wav"/><Relationship Id="rId4" Type="http://schemas.openxmlformats.org/officeDocument/2006/relationships/audio" Target="../media/audio4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6.wav"/><Relationship Id="rId7" Type="http://schemas.openxmlformats.org/officeDocument/2006/relationships/audio" Target="../media/audio5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5" Type="http://schemas.openxmlformats.org/officeDocument/2006/relationships/audio" Target="../media/audio48.wav"/><Relationship Id="rId4" Type="http://schemas.openxmlformats.org/officeDocument/2006/relationships/audio" Target="../media/audio50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6.wav"/><Relationship Id="rId7" Type="http://schemas.openxmlformats.org/officeDocument/2006/relationships/audio" Target="../media/audio5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4.wav"/><Relationship Id="rId5" Type="http://schemas.openxmlformats.org/officeDocument/2006/relationships/audio" Target="../media/audio48.wav"/><Relationship Id="rId4" Type="http://schemas.openxmlformats.org/officeDocument/2006/relationships/audio" Target="../media/audio5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6.wav"/><Relationship Id="rId7" Type="http://schemas.openxmlformats.org/officeDocument/2006/relationships/audio" Target="../media/audio5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7.wav"/><Relationship Id="rId5" Type="http://schemas.openxmlformats.org/officeDocument/2006/relationships/audio" Target="../media/audio48.wav"/><Relationship Id="rId4" Type="http://schemas.openxmlformats.org/officeDocument/2006/relationships/audio" Target="../media/audio5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3.wav"/><Relationship Id="rId3" Type="http://schemas.openxmlformats.org/officeDocument/2006/relationships/audio" Target="../media/audio59.wav"/><Relationship Id="rId7" Type="http://schemas.openxmlformats.org/officeDocument/2006/relationships/audio" Target="../media/audio32.wav"/><Relationship Id="rId12" Type="http://schemas.openxmlformats.org/officeDocument/2006/relationships/image" Target="../media/image1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2.wav"/><Relationship Id="rId11" Type="http://schemas.openxmlformats.org/officeDocument/2006/relationships/image" Target="../media/image13.png"/><Relationship Id="rId5" Type="http://schemas.openxmlformats.org/officeDocument/2006/relationships/audio" Target="../media/audio61.wav"/><Relationship Id="rId10" Type="http://schemas.openxmlformats.org/officeDocument/2006/relationships/image" Target="../media/image12.gif"/><Relationship Id="rId4" Type="http://schemas.openxmlformats.org/officeDocument/2006/relationships/audio" Target="../media/audio60.wav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61.wav"/><Relationship Id="rId7" Type="http://schemas.openxmlformats.org/officeDocument/2006/relationships/image" Target="../media/image1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4.wav"/><Relationship Id="rId5" Type="http://schemas.openxmlformats.org/officeDocument/2006/relationships/audio" Target="../media/audio32.wav"/><Relationship Id="rId10" Type="http://schemas.openxmlformats.org/officeDocument/2006/relationships/image" Target="../media/image10.gif"/><Relationship Id="rId4" Type="http://schemas.openxmlformats.org/officeDocument/2006/relationships/audio" Target="../media/audio62.wav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8.wav"/><Relationship Id="rId3" Type="http://schemas.openxmlformats.org/officeDocument/2006/relationships/audio" Target="../media/audio61.wav"/><Relationship Id="rId7" Type="http://schemas.openxmlformats.org/officeDocument/2006/relationships/audio" Target="../media/audio67.wav"/><Relationship Id="rId12" Type="http://schemas.openxmlformats.org/officeDocument/2006/relationships/image" Target="../media/image1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6.wav"/><Relationship Id="rId11" Type="http://schemas.openxmlformats.org/officeDocument/2006/relationships/image" Target="../media/image16.png"/><Relationship Id="rId5" Type="http://schemas.openxmlformats.org/officeDocument/2006/relationships/audio" Target="../media/audio65.wav"/><Relationship Id="rId10" Type="http://schemas.openxmlformats.org/officeDocument/2006/relationships/image" Target="../media/image15.jpeg"/><Relationship Id="rId4" Type="http://schemas.openxmlformats.org/officeDocument/2006/relationships/audio" Target="../media/audio62.wav"/><Relationship Id="rId9" Type="http://schemas.openxmlformats.org/officeDocument/2006/relationships/audio" Target="../media/audio6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8.wav"/><Relationship Id="rId7" Type="http://schemas.openxmlformats.org/officeDocument/2006/relationships/audio" Target="../media/audio7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0.wav"/><Relationship Id="rId5" Type="http://schemas.openxmlformats.org/officeDocument/2006/relationships/audio" Target="../media/audio62.wav"/><Relationship Id="rId4" Type="http://schemas.openxmlformats.org/officeDocument/2006/relationships/audio" Target="../media/audio61.wav"/><Relationship Id="rId9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4.wav"/><Relationship Id="rId3" Type="http://schemas.openxmlformats.org/officeDocument/2006/relationships/audio" Target="../media/audio8.wav"/><Relationship Id="rId7" Type="http://schemas.openxmlformats.org/officeDocument/2006/relationships/audio" Target="../media/audio7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2.wav"/><Relationship Id="rId5" Type="http://schemas.openxmlformats.org/officeDocument/2006/relationships/audio" Target="../media/audio62.wav"/><Relationship Id="rId4" Type="http://schemas.openxmlformats.org/officeDocument/2006/relationships/audio" Target="../media/audio61.wav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3" Type="http://schemas.openxmlformats.org/officeDocument/2006/relationships/audio" Target="../media/audio24.wav"/><Relationship Id="rId7" Type="http://schemas.openxmlformats.org/officeDocument/2006/relationships/audio" Target="../media/audio2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3" Type="http://schemas.openxmlformats.org/officeDocument/2006/relationships/audio" Target="../media/audio30.wav"/><Relationship Id="rId7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wav"/><Relationship Id="rId11" Type="http://schemas.openxmlformats.org/officeDocument/2006/relationships/image" Target="../media/image6.gif"/><Relationship Id="rId5" Type="http://schemas.openxmlformats.org/officeDocument/2006/relationships/audio" Target="../media/audio32.wav"/><Relationship Id="rId10" Type="http://schemas.openxmlformats.org/officeDocument/2006/relationships/image" Target="../media/image5.png"/><Relationship Id="rId4" Type="http://schemas.openxmlformats.org/officeDocument/2006/relationships/audio" Target="../media/audio31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7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9.wav"/><Relationship Id="rId5" Type="http://schemas.openxmlformats.org/officeDocument/2006/relationships/audio" Target="../media/audio38.wav"/><Relationship Id="rId4" Type="http://schemas.openxmlformats.org/officeDocument/2006/relationships/audio" Target="../media/audio3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3.wav"/><Relationship Id="rId3" Type="http://schemas.openxmlformats.org/officeDocument/2006/relationships/audio" Target="../media/audio8.wav"/><Relationship Id="rId7" Type="http://schemas.openxmlformats.org/officeDocument/2006/relationships/audio" Target="../media/audio4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5" Type="http://schemas.openxmlformats.org/officeDocument/2006/relationships/audio" Target="../media/audio41.wav"/><Relationship Id="rId10" Type="http://schemas.openxmlformats.org/officeDocument/2006/relationships/image" Target="../media/image9.png"/><Relationship Id="rId4" Type="http://schemas.openxmlformats.org/officeDocument/2006/relationships/audio" Target="../media/audio40.wav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audio" Target="../media/audio4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571752" y="2857496"/>
            <a:ext cx="1785934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القيمة المنزلية</a:t>
            </a:r>
            <a:endParaRPr lang="ar-EG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29190" y="1714488"/>
            <a:ext cx="1787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</a:rPr>
              <a:t>الفصل 1</a:t>
            </a:r>
            <a:endParaRPr lang="ar-S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  <p:transition>
    <p:dissolve/>
    <p:sndAc>
      <p:stSnd>
        <p:snd r:embed="rId2" name="0188 - boat whist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فصل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قيمة المنز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5929322" y="214290"/>
            <a:ext cx="2571768" cy="1285884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rgbClr val="FF0000"/>
                </a:solidFill>
              </a:rPr>
              <a:t>فكِّرْ</a:t>
            </a:r>
            <a:endParaRPr lang="ar-EG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00250" y="2928938"/>
            <a:ext cx="5572125" cy="857250"/>
            <a:chOff x="1785918" y="1785926"/>
            <a:chExt cx="5572164" cy="857256"/>
          </a:xfrm>
        </p:grpSpPr>
        <p:sp>
          <p:nvSpPr>
            <p:cNvPr id="12" name="Double Wave 11"/>
            <p:cNvSpPr/>
            <p:nvPr/>
          </p:nvSpPr>
          <p:spPr bwMode="auto">
            <a:xfrm>
              <a:off x="2285985" y="1785926"/>
              <a:ext cx="5072097" cy="857256"/>
            </a:xfrm>
            <a:prstGeom prst="doubleWave">
              <a:avLst/>
            </a:prstGeom>
            <a:gradFill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1277" name="Rectangle 2"/>
            <p:cNvSpPr>
              <a:spLocks noChangeArrowheads="1"/>
            </p:cNvSpPr>
            <p:nvPr/>
          </p:nvSpPr>
          <p:spPr bwMode="auto">
            <a:xfrm>
              <a:off x="1785918" y="1928802"/>
              <a:ext cx="55123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en-US" sz="2800" b="1">
                  <a:latin typeface="Calibri" pitchFamily="34" charset="0"/>
                </a:rPr>
                <a:t> </a:t>
              </a:r>
              <a:r>
                <a:rPr lang="ar-EG" sz="2800" b="1">
                  <a:latin typeface="Calibri" pitchFamily="34" charset="0"/>
                </a:rPr>
                <a:t>كيفَ صنعتَ نموذجًا للعددِ 10000؟</a:t>
              </a:r>
              <a:endParaRPr lang="ar-EG" sz="2800">
                <a:latin typeface="Calibri" pitchFamily="34" charset="0"/>
              </a:endParaRPr>
            </a:p>
          </p:txBody>
        </p:sp>
      </p:grpSp>
      <p:sp>
        <p:nvSpPr>
          <p:cNvPr id="8" name="Diamond 7"/>
          <p:cNvSpPr/>
          <p:nvPr/>
        </p:nvSpPr>
        <p:spPr bwMode="auto">
          <a:xfrm>
            <a:off x="7643834" y="2428868"/>
            <a:ext cx="857256" cy="714380"/>
          </a:xfrm>
          <a:prstGeom prst="diamond">
            <a:avLst/>
          </a:prstGeom>
          <a:solidFill>
            <a:srgbClr val="FF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atin typeface="Times New Roman" pitchFamily="18" charset="0"/>
                <a:cs typeface="+mn-cs"/>
              </a:rPr>
              <a:t>1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2938" y="3143250"/>
            <a:ext cx="1679575" cy="1822450"/>
            <a:chOff x="0" y="1357298"/>
            <a:chExt cx="1679126" cy="1822034"/>
          </a:xfrm>
        </p:grpSpPr>
        <p:pic>
          <p:nvPicPr>
            <p:cNvPr id="11271" name="Picture 19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20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596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21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22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35729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23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285875" y="5000625"/>
            <a:ext cx="6500813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EG" sz="4000" b="1" dirty="0">
                <a:solidFill>
                  <a:srgbClr val="FF0000"/>
                </a:solidFill>
                <a:cs typeface="Times New Roman" pitchFamily="18" charset="0"/>
              </a:rPr>
              <a:t>قمت بإلصاق 10 مكعبات من تلك التي تمثل العدد 1000</a:t>
            </a:r>
            <a:endParaRPr lang="ar-EG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كِّر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w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يفَ صنعتَ نموذجًا للعددِ 1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edingfrenzych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قمت بإلصاق 10 مكعبات من تلك التي تمثل العدد 1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5929322" y="214290"/>
            <a:ext cx="2571768" cy="1285884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rgbClr val="FF0000"/>
                </a:solidFill>
              </a:rPr>
              <a:t>فكِّرْ</a:t>
            </a:r>
            <a:endParaRPr lang="ar-EG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28750" y="2428875"/>
            <a:ext cx="5857875" cy="1000125"/>
            <a:chOff x="1500166" y="2714620"/>
            <a:chExt cx="5857916" cy="1000132"/>
          </a:xfrm>
        </p:grpSpPr>
        <p:sp>
          <p:nvSpPr>
            <p:cNvPr id="14" name="Double Wave 13"/>
            <p:cNvSpPr/>
            <p:nvPr/>
          </p:nvSpPr>
          <p:spPr bwMode="auto">
            <a:xfrm>
              <a:off x="1785918" y="2714620"/>
              <a:ext cx="5572164" cy="1000132"/>
            </a:xfrm>
            <a:prstGeom prst="doubleWave">
              <a:avLst/>
            </a:prstGeom>
            <a:gradFill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301" name="Rectangle 4"/>
            <p:cNvSpPr>
              <a:spLocks noChangeArrowheads="1"/>
            </p:cNvSpPr>
            <p:nvPr/>
          </p:nvSpPr>
          <p:spPr bwMode="auto">
            <a:xfrm>
              <a:off x="1500166" y="2977218"/>
              <a:ext cx="57150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EG" sz="2800" b="1">
                  <a:latin typeface="Calibri" pitchFamily="34" charset="0"/>
                </a:rPr>
                <a:t>صِفْ كيفَ يبدُو نموذجُ العددِ 1000000؟ </a:t>
              </a:r>
            </a:p>
          </p:txBody>
        </p:sp>
      </p:grpSp>
      <p:sp>
        <p:nvSpPr>
          <p:cNvPr id="9" name="Diamond 8"/>
          <p:cNvSpPr/>
          <p:nvPr/>
        </p:nvSpPr>
        <p:spPr bwMode="auto">
          <a:xfrm>
            <a:off x="7643834" y="2643177"/>
            <a:ext cx="857256" cy="714380"/>
          </a:xfrm>
          <a:prstGeom prst="diamond">
            <a:avLst/>
          </a:prstGeom>
          <a:solidFill>
            <a:srgbClr val="FF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atin typeface="Times New Roman" pitchFamily="18" charset="0"/>
                <a:cs typeface="+mn-cs"/>
              </a:rPr>
              <a:t>2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28625" y="2714625"/>
            <a:ext cx="1679575" cy="1822450"/>
            <a:chOff x="0" y="1357298"/>
            <a:chExt cx="1679126" cy="1822034"/>
          </a:xfrm>
        </p:grpSpPr>
        <p:pic>
          <p:nvPicPr>
            <p:cNvPr id="12295" name="Picture 19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20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596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21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22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35729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23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42938" y="4429125"/>
            <a:ext cx="7572375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هو عبارة عن 1000 مكعب من تلك التي تمثل العدد 1000</a:t>
            </a:r>
            <a:endParaRPr lang="en-US" sz="4000" dirty="0">
              <a:solidFill>
                <a:srgbClr val="FF0000"/>
              </a:solidFill>
            </a:endParaRPr>
          </a:p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أو 10 نماذج من تلك التي تمثل 100000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w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ِفْ كيفَ يبدُو نموذجُ العددِ 100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edingfrenzych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هو عبارة عن 1000 مكعب من تلك التي تمثل العدد 1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هو عبارة عن 1000 مكعب من تلك التي تمثل العدد 1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5929322" y="214290"/>
            <a:ext cx="2571768" cy="1285884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rgbClr val="FF0000"/>
                </a:solidFill>
              </a:rPr>
              <a:t>فكِّرْ</a:t>
            </a:r>
            <a:endParaRPr lang="ar-EG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71688" y="2286000"/>
            <a:ext cx="5572125" cy="1500188"/>
            <a:chOff x="642910" y="4000504"/>
            <a:chExt cx="6643734" cy="1143008"/>
          </a:xfrm>
        </p:grpSpPr>
        <p:sp>
          <p:nvSpPr>
            <p:cNvPr id="16" name="Double Wave 15"/>
            <p:cNvSpPr/>
            <p:nvPr/>
          </p:nvSpPr>
          <p:spPr bwMode="auto">
            <a:xfrm>
              <a:off x="642910" y="4000504"/>
              <a:ext cx="6643734" cy="1143008"/>
            </a:xfrm>
            <a:prstGeom prst="doubleWave">
              <a:avLst/>
            </a:prstGeom>
            <a:gradFill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1500172" y="4189405"/>
              <a:ext cx="564356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EG" sz="2800" b="1">
                  <a:latin typeface="Calibri" pitchFamily="34" charset="0"/>
                </a:rPr>
                <a:t>ما عَلاقةُ النَّماذجِ الَّتي صنعتَها بتمثيلِ الآحادِ والعشراتِ والمئاتِ؟</a:t>
              </a:r>
            </a:p>
          </p:txBody>
        </p:sp>
      </p:grpSp>
      <p:sp>
        <p:nvSpPr>
          <p:cNvPr id="10" name="Diamond 9"/>
          <p:cNvSpPr/>
          <p:nvPr/>
        </p:nvSpPr>
        <p:spPr bwMode="auto">
          <a:xfrm>
            <a:off x="8000996" y="2500310"/>
            <a:ext cx="857256" cy="714380"/>
          </a:xfrm>
          <a:prstGeom prst="diamond">
            <a:avLst/>
          </a:prstGeom>
          <a:solidFill>
            <a:srgbClr val="FF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atin typeface="Times New Roman" pitchFamily="18" charset="0"/>
                <a:cs typeface="+mn-cs"/>
              </a:rPr>
              <a:t>3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2938" y="2786063"/>
            <a:ext cx="1679575" cy="1822450"/>
            <a:chOff x="0" y="1357298"/>
            <a:chExt cx="1679126" cy="1822034"/>
          </a:xfrm>
        </p:grpSpPr>
        <p:pic>
          <p:nvPicPr>
            <p:cNvPr id="13319" name="Picture 19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0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596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21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22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35729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23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14375" y="4643438"/>
            <a:ext cx="7572375" cy="1938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النماذج هي طريقة لتمثيل الأعداد باستخدام الأرقام الموجودة في الآحاد والعشرات والمئات.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w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 عَلاقةُ النَّماذجِ الَّتي صنعتَها بتمثيلِ الآحادِ والعشراتِ والمئات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edingfrenzych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نماذج هي طريقة لتمثيل الأعداد باستخدام الأرقام الموجودة في الآحاد والعش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5929322" y="214290"/>
            <a:ext cx="2571768" cy="1285884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rgbClr val="FF0000"/>
                </a:solidFill>
              </a:rPr>
              <a:t>فكِّرْ</a:t>
            </a:r>
            <a:endParaRPr lang="ar-EG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785938" y="2000250"/>
            <a:ext cx="5786437" cy="1143000"/>
            <a:chOff x="714348" y="5357826"/>
            <a:chExt cx="6572296" cy="1143008"/>
          </a:xfrm>
        </p:grpSpPr>
        <p:sp>
          <p:nvSpPr>
            <p:cNvPr id="18" name="Double Wave 17"/>
            <p:cNvSpPr/>
            <p:nvPr/>
          </p:nvSpPr>
          <p:spPr bwMode="auto">
            <a:xfrm>
              <a:off x="714348" y="5357826"/>
              <a:ext cx="6572296" cy="1143008"/>
            </a:xfrm>
            <a:prstGeom prst="doubleWave">
              <a:avLst/>
            </a:prstGeom>
            <a:gradFill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/>
            <a:p>
              <a:pPr>
                <a:defRPr/>
              </a:pPr>
              <a:endParaRPr lang="ar-EG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349" name="Rectangle 6"/>
            <p:cNvSpPr>
              <a:spLocks noChangeArrowheads="1"/>
            </p:cNvSpPr>
            <p:nvPr/>
          </p:nvSpPr>
          <p:spPr bwMode="auto">
            <a:xfrm>
              <a:off x="714348" y="5500693"/>
              <a:ext cx="635795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EG" sz="2800" b="1">
                  <a:latin typeface="Calibri" pitchFamily="34" charset="0"/>
                </a:rPr>
                <a:t>هل لاحظتَ أنماطًا عدديَّةً خِلالَ صُنعِكَ تلكَ النَّماذجِ؟ اُذكرْهَا.</a:t>
              </a:r>
            </a:p>
          </p:txBody>
        </p:sp>
      </p:grpSp>
      <p:sp>
        <p:nvSpPr>
          <p:cNvPr id="11" name="Diamond 10"/>
          <p:cNvSpPr/>
          <p:nvPr/>
        </p:nvSpPr>
        <p:spPr bwMode="auto">
          <a:xfrm>
            <a:off x="7858148" y="2143129"/>
            <a:ext cx="857256" cy="714380"/>
          </a:xfrm>
          <a:prstGeom prst="diamond">
            <a:avLst/>
          </a:prstGeom>
          <a:solidFill>
            <a:srgbClr val="FF00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atin typeface="Times New Roman" pitchFamily="18" charset="0"/>
                <a:cs typeface="+mn-cs"/>
              </a:rPr>
              <a:t>4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28688" y="2643188"/>
            <a:ext cx="1679575" cy="1822450"/>
            <a:chOff x="0" y="1357298"/>
            <a:chExt cx="1679126" cy="1822034"/>
          </a:xfrm>
        </p:grpSpPr>
        <p:pic>
          <p:nvPicPr>
            <p:cNvPr id="14343" name="Picture 19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0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596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1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472" y="1571612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2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35729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 descr="dad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071678"/>
              <a:ext cx="1107654" cy="11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857250" y="4572000"/>
            <a:ext cx="7215188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نعم, كل نموذج يمثل 10 أمثال النموذج الذي قبله, أي أن نموذج العدد 10000 يمثل 10 أمثال نموذج العدد 1000 وهكذا.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w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ل لاحظتَ أنماطًا عدديَّةً خِلالَ صُنعِكَ تلكَ النَّماذج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edingfrenzych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نعم  كل نموذج يمثل 10 أمثال النموذج الذي قبله, أي أن نموذج العد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857875" y="285750"/>
            <a:ext cx="3690938" cy="2190750"/>
            <a:chOff x="5857884" y="285728"/>
            <a:chExt cx="3690950" cy="2190752"/>
          </a:xfrm>
        </p:grpSpPr>
        <p:sp>
          <p:nvSpPr>
            <p:cNvPr id="2" name="Trapezoid 1"/>
            <p:cNvSpPr/>
            <p:nvPr/>
          </p:nvSpPr>
          <p:spPr bwMode="auto">
            <a:xfrm>
              <a:off x="5857884" y="285728"/>
              <a:ext cx="2857520" cy="1000132"/>
            </a:xfrm>
            <a:prstGeom prst="trapezoid">
              <a:avLst/>
            </a:prstGeom>
            <a:blipFill>
              <a:blip r:embed="rId9"/>
              <a:stretch>
                <a:fillRect l="-15000" t="-18000" r="-26000" b="-24000"/>
              </a:stretch>
            </a:blip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1"/>
            <a:lstStyle/>
            <a:p>
              <a:pPr algn="ctr">
                <a:defRPr/>
              </a:pPr>
              <a:r>
                <a:rPr lang="ar-EG" sz="7200" b="1" dirty="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تأكد</a:t>
              </a:r>
            </a:p>
          </p:txBody>
        </p:sp>
        <p:pic>
          <p:nvPicPr>
            <p:cNvPr id="15369" name="Picture 2" descr="Large_arrow.gif"/>
            <p:cNvPicPr>
              <a:picLocks noChangeAspect="1"/>
            </p:cNvPicPr>
            <p:nvPr/>
          </p:nvPicPr>
          <p:blipFill>
            <a:blip r:embed="rId10">
              <a:lum bright="-14000" contrast="100000"/>
            </a:blip>
            <a:srcRect/>
            <a:stretch>
              <a:fillRect/>
            </a:stretch>
          </p:blipFill>
          <p:spPr bwMode="auto">
            <a:xfrm>
              <a:off x="7643834" y="57148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1285875" y="1873250"/>
            <a:ext cx="6692900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اُكتب العددَ الَّذي يمثِّلُه كلُّ نموذجٍ: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313" y="2921000"/>
            <a:ext cx="355758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7786710" y="3349629"/>
            <a:ext cx="571504" cy="642942"/>
          </a:xfrm>
          <a:prstGeom prst="ellipse">
            <a:avLst/>
          </a:prstGeom>
          <a:solidFill>
            <a:srgbClr val="00006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EG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5</a:t>
            </a:r>
          </a:p>
        </p:txBody>
      </p:sp>
      <p:pic>
        <p:nvPicPr>
          <p:cNvPr id="10" name="Picture 9" descr="Pink_arrow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6215063" y="34925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571500" y="4857750"/>
            <a:ext cx="7643813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يمثل النموذج العدد: 7 × 10000 </a:t>
            </a:r>
            <a:r>
              <a:rPr lang="ar-EG" sz="4000" b="1">
                <a:solidFill>
                  <a:srgbClr val="FF0000"/>
                </a:solidFill>
              </a:rPr>
              <a:t>= 70000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أك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ُكتب العددَ الَّذي يمثِّلُه كلُّ نموذج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foss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URY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يمثل النموذج العدد 7 في عشرة ال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5857875" y="285750"/>
            <a:ext cx="3690938" cy="2190750"/>
            <a:chOff x="5857884" y="285728"/>
            <a:chExt cx="3690950" cy="2190752"/>
          </a:xfrm>
        </p:grpSpPr>
        <p:sp>
          <p:nvSpPr>
            <p:cNvPr id="2" name="Trapezoid 1"/>
            <p:cNvSpPr/>
            <p:nvPr/>
          </p:nvSpPr>
          <p:spPr bwMode="auto">
            <a:xfrm>
              <a:off x="5857884" y="285728"/>
              <a:ext cx="2857520" cy="1000132"/>
            </a:xfrm>
            <a:prstGeom prst="trapezoid">
              <a:avLst/>
            </a:prstGeom>
            <a:blipFill>
              <a:blip r:embed="rId7"/>
              <a:stretch>
                <a:fillRect l="-15000" t="-18000" r="-26000" b="-24000"/>
              </a:stretch>
            </a:blip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blurRad="6350" stA="52000" endA="300" endPos="35000" dir="5400000" sy="-100000" algn="bl" rotWithShape="0"/>
            </a:effectLst>
          </p:spPr>
          <p:txBody>
            <a:bodyPr rtlCol="1"/>
            <a:lstStyle/>
            <a:p>
              <a:pPr algn="ctr">
                <a:defRPr/>
              </a:pPr>
              <a:r>
                <a:rPr lang="ar-EG" sz="7200" b="1" dirty="0">
                  <a:solidFill>
                    <a:schemeClr val="bg1"/>
                  </a:solidFill>
                  <a:latin typeface="Times New Roman" pitchFamily="18" charset="0"/>
                  <a:cs typeface="+mn-cs"/>
                </a:rPr>
                <a:t>تأكد</a:t>
              </a:r>
            </a:p>
          </p:txBody>
        </p:sp>
        <p:pic>
          <p:nvPicPr>
            <p:cNvPr id="16393" name="Picture 2" descr="Large_arrow.gif"/>
            <p:cNvPicPr>
              <a:picLocks noChangeAspect="1"/>
            </p:cNvPicPr>
            <p:nvPr/>
          </p:nvPicPr>
          <p:blipFill>
            <a:blip r:embed="rId8">
              <a:lum bright="-14000" contrast="100000"/>
            </a:blip>
            <a:srcRect/>
            <a:stretch>
              <a:fillRect/>
            </a:stretch>
          </p:blipFill>
          <p:spPr bwMode="auto">
            <a:xfrm>
              <a:off x="7643834" y="57148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071813"/>
            <a:ext cx="39100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786688" y="3357563"/>
            <a:ext cx="571500" cy="642937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11" name="Picture 10" descr="Pink_arrow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6357938" y="3429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857250" y="5214938"/>
            <a:ext cx="7143750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يمثل النموذج العدد: 10 × 10000 = 100000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285875" y="1873250"/>
            <a:ext cx="6692900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اُكتب العددَ الَّذي يمثِّلُه كلُّ نموذجٍ:</a:t>
            </a: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foss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URY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مثل النموذج العدد 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43063" y="750888"/>
            <a:ext cx="4929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3600" b="1">
                <a:latin typeface="Calibri" pitchFamily="34" charset="0"/>
              </a:rPr>
              <a:t>يُمثِّلُ النَّموذجُ </a:t>
            </a:r>
            <a:r>
              <a:rPr lang="ar-SA" sz="3600" b="1">
                <a:latin typeface="Calibri" pitchFamily="34" charset="0"/>
              </a:rPr>
              <a:t>المجاور </a:t>
            </a:r>
            <a:r>
              <a:rPr lang="ar-EG" sz="3600" b="1">
                <a:latin typeface="Calibri" pitchFamily="34" charset="0"/>
              </a:rPr>
              <a:t>العددَ 1000 كمْ عشرةً تُوجدُ في العددِ </a:t>
            </a:r>
            <a:r>
              <a:rPr lang="ar-SA" sz="3600" b="1">
                <a:latin typeface="Calibri" pitchFamily="34" charset="0"/>
              </a:rPr>
              <a:t>1000؟</a:t>
            </a:r>
            <a:endParaRPr lang="ar-EG" sz="3600" b="1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8" y="714375"/>
            <a:ext cx="1143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072438" y="893763"/>
            <a:ext cx="785812" cy="785812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4640263"/>
            <a:ext cx="600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3600" b="1">
                <a:latin typeface="Calibri" pitchFamily="34" charset="0"/>
              </a:rPr>
              <a:t>كمْ ألفًا يُوجدُ في العددِ 1000000؟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72438" y="4429125"/>
            <a:ext cx="785812" cy="785813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pic>
        <p:nvPicPr>
          <p:cNvPr id="11" name="Picture 10" descr="Pink_arrow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6643688" y="103663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ink_arrow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6643688" y="4600575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714625" y="2822575"/>
            <a:ext cx="292893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100 عشرة.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43188" y="5715000"/>
            <a:ext cx="30003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1000 ألف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foss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URY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08 - غلق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ُمثِّلُ النَّموذجُ المجاور العددَ 1000 كمْ عشرةً تُوجد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0 عش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foss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URY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كمْ ألفًا يُوجدُ في العدد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00 أل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7250" y="1747838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>
                <a:latin typeface="Calibri" pitchFamily="34" charset="0"/>
              </a:rPr>
              <a:t>كيفَ تعرفُ مقدارَ الوقتِ الَّذي تحتاجُ إليه لتعدَّ من 1 إلى مِليونٍ؟ فسِّرْ إِجابتَكَ.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8358188" y="2000250"/>
            <a:ext cx="785812" cy="785813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EG" sz="44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pic>
        <p:nvPicPr>
          <p:cNvPr id="7" name="Picture 6" descr="Pink_arrow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7129463" y="210026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928688" y="3714750"/>
            <a:ext cx="7199312" cy="193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أقوم بتقدير الوقت الذي أحتاجه في العد من 1 إلى 100, وأٌقوم بضرب مقدار هذا الوقت في 10000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foss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URY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كيفَ تعرفُ مقدارَ الوقتِ الَّذي تحتاجُ لتعدَّ من 1 إلى مِليون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قوم بتقدير الوقت الذي أحتاجه في العد من 1 إلى 1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7224" y="2571744"/>
            <a:ext cx="7891491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>
              <a:defRPr/>
            </a:pPr>
            <a:r>
              <a:rPr lang="ar-EG" sz="3600" b="1" dirty="0"/>
              <a:t>كمْ مئةً تُوجدُ في العددِ 1000000؟ فسِّرْ إِجابتَكَ.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929563" y="785813"/>
            <a:ext cx="785812" cy="857250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ar-EG" b="1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ar-EG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5" descr="Pink_arrow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6429375" y="1000125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00063" y="3929063"/>
            <a:ext cx="8215312" cy="1938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يوجد 10000 مئة في العدد 1000000, لأن العدد مليون يمثل تكرار العدد 100 عشرة ألاف مرة.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00563" y="785813"/>
            <a:ext cx="1847850" cy="909637"/>
          </a:xfrm>
          <a:prstGeom prst="wedgeEllipseCallout">
            <a:avLst>
              <a:gd name="adj1" fmla="val 2099"/>
              <a:gd name="adj2" fmla="val 11403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3600" b="1" dirty="0"/>
              <a:t>اكتب</a:t>
            </a:r>
          </a:p>
        </p:txBody>
      </p:sp>
    </p:spTree>
  </p:cSld>
  <p:clrMapOvr>
    <a:masterClrMapping/>
  </p:clrMapOvr>
  <p:transition>
    <p:wipe dir="u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foss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URY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كت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كمْ مئةً تُوجدُ في العددِ 1ش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يوجد 10000 مئة في العدد 100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 bwMode="auto">
          <a:xfrm>
            <a:off x="500034" y="571480"/>
            <a:ext cx="8215370" cy="2143140"/>
          </a:xfrm>
          <a:prstGeom prst="teardrop">
            <a:avLst/>
          </a:prstGeom>
          <a:gradFill>
            <a:gsLst>
              <a:gs pos="0">
                <a:srgbClr val="FC9FCB"/>
              </a:gs>
              <a:gs pos="13000">
                <a:srgbClr val="FF0000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100000">
                <a:srgbClr val="F8B049"/>
              </a:gs>
            </a:gsLst>
            <a:lin ang="18900000" scaled="0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22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rtlCol="1"/>
          <a:lstStyle/>
          <a:p>
            <a:pPr algn="ctr">
              <a:defRPr/>
            </a:pPr>
            <a:r>
              <a:rPr lang="ar-SA" sz="5400" b="1" dirty="0">
                <a:latin typeface="Times New Roman" pitchFamily="18" charset="0"/>
                <a:cs typeface="+mn-cs"/>
              </a:rPr>
              <a:t>نشاط </a:t>
            </a:r>
            <a:r>
              <a:rPr lang="ar-EG" sz="5400" b="1" dirty="0">
                <a:latin typeface="Times New Roman" pitchFamily="18" charset="0"/>
                <a:cs typeface="+mn-cs"/>
              </a:rPr>
              <a:t>الدرس </a:t>
            </a:r>
            <a:r>
              <a:rPr lang="ar-SA" sz="5400" b="1" dirty="0">
                <a:latin typeface="Times New Roman" pitchFamily="18" charset="0"/>
                <a:cs typeface="+mn-cs"/>
              </a:rPr>
              <a:t>(1-2) </a:t>
            </a:r>
          </a:p>
          <a:p>
            <a:pPr algn="ctr">
              <a:defRPr/>
            </a:pPr>
            <a:r>
              <a:rPr lang="ar-EG" sz="5400" b="1" dirty="0">
                <a:latin typeface="+mn-lt"/>
                <a:cs typeface="+mn-cs"/>
              </a:rPr>
              <a:t>استكشاف</a:t>
            </a:r>
            <a:endParaRPr lang="ar-EG" sz="5400" b="1" dirty="0">
              <a:latin typeface="Times New Roman" pitchFamily="18" charset="0"/>
              <a:cs typeface="+mn-cs"/>
            </a:endParaRPr>
          </a:p>
        </p:txBody>
      </p:sp>
      <p:sp>
        <p:nvSpPr>
          <p:cNvPr id="3" name="Vertical Scroll 2"/>
          <p:cNvSpPr/>
          <p:nvPr/>
        </p:nvSpPr>
        <p:spPr bwMode="auto">
          <a:xfrm>
            <a:off x="642910" y="3929066"/>
            <a:ext cx="7286676" cy="1571636"/>
          </a:xfrm>
          <a:prstGeom prst="verticalScrol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8900000" scaled="0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إلى أيِّ مدًى يكونُ المليونُ كبيرًا؟  </a:t>
            </a:r>
            <a:endParaRPr lang="ar-EG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الدر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الدر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تكش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إلى أيِّ مدًى يكونُ المليونُ كبير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 bwMode="auto">
          <a:xfrm>
            <a:off x="-71470" y="3571876"/>
            <a:ext cx="7572428" cy="1928826"/>
          </a:xfrm>
          <a:prstGeom prst="foldedCorner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/>
              <a:t> فكرة الدرس</a:t>
            </a:r>
          </a:p>
          <a:p>
            <a:pPr algn="ctr">
              <a:defRPr/>
            </a:pPr>
            <a:r>
              <a:rPr lang="ar-EG" sz="5400" b="1" dirty="0">
                <a:solidFill>
                  <a:schemeClr val="tx1"/>
                </a:solidFill>
                <a:latin typeface="Times New Roman" pitchFamily="18" charset="0"/>
              </a:rPr>
              <a:t>أستكشف العدد (المليون).</a:t>
            </a: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كرة الدر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ستكشف العد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857224" y="1428736"/>
            <a:ext cx="8001056" cy="1000132"/>
          </a:xfrm>
          <a:prstGeom prst="parallelogram">
            <a:avLst/>
          </a:prstGeom>
          <a:solidFill>
            <a:srgbClr val="0033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279400">
              <a:srgbClr val="00FF00"/>
            </a:innerShdw>
          </a:effectLst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إلى أيِّ مدًى يكونُ المليونُ كبيرًا؟ </a:t>
            </a:r>
            <a:endParaRPr lang="ar-EG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813" y="4071938"/>
            <a:ext cx="7710487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استعملْ النماذجَ لتدركَ قيمةَ العددِ 1000000</a:t>
            </a: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لى أيِّ مدًى يكونُ المليونُ كبير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تعملْ النماذجَ لتدركَ قيمةَ العددِ 100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 bwMode="auto">
          <a:xfrm>
            <a:off x="5786446" y="142852"/>
            <a:ext cx="3071834" cy="1214446"/>
          </a:xfrm>
          <a:prstGeom prst="flowChartDisplay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b="1" dirty="0">
                <a:solidFill>
                  <a:srgbClr val="FFFF00"/>
                </a:solidFill>
                <a:latin typeface="Times New Roman" pitchFamily="18" charset="0"/>
              </a:rPr>
              <a:t>نشاط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5875" y="1500188"/>
            <a:ext cx="56435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tx1"/>
                </a:solidFill>
              </a:rPr>
              <a:t>اِعملْ نموذجًا للعددِ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ar-EG" sz="4000" b="1" dirty="0">
                <a:solidFill>
                  <a:schemeClr val="tx1"/>
                </a:solidFill>
              </a:rPr>
              <a:t>1000000</a:t>
            </a:r>
          </a:p>
        </p:txBody>
      </p:sp>
      <p:sp>
        <p:nvSpPr>
          <p:cNvPr id="4" name="Left Arrow 3"/>
          <p:cNvSpPr/>
          <p:nvPr/>
        </p:nvSpPr>
        <p:spPr bwMode="auto">
          <a:xfrm rot="20059037">
            <a:off x="7118757" y="2215340"/>
            <a:ext cx="1928826" cy="1214446"/>
          </a:xfrm>
          <a:prstGeom prst="leftArrow">
            <a:avLst/>
          </a:prstGeom>
          <a:solidFill>
            <a:srgbClr val="808000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+mn-lt"/>
                <a:cs typeface="+mn-cs"/>
              </a:rPr>
              <a:t>الخُطوةُ 1</a:t>
            </a:r>
            <a:endParaRPr lang="ar-EG" sz="3200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371725" y="2428875"/>
            <a:ext cx="4700588" cy="4214813"/>
          </a:xfrm>
          <a:prstGeom prst="round2Diag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FF0000"/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r">
              <a:defRPr/>
            </a:pPr>
            <a:endParaRPr lang="ar-EG" sz="2400" b="1">
              <a:latin typeface="Times New Roman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00313" y="2500313"/>
            <a:ext cx="4572000" cy="397033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FFFF00"/>
                </a:solidFill>
                <a:latin typeface="+mn-lt"/>
                <a:cs typeface="+mn-cs"/>
              </a:rPr>
              <a:t>اعملْ نموذجًا للعددِ 1000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اِصنعْ عددًا مِن المكعَّباتِ، كلُّ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واحدٍ منهَا يُمثِّلُ العددَ 1000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وحتَّى تَصنعَ مكعَّبًا، قُصَّ ستَّةَ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مربَّعاتٍ متماثلةٍ منْ قِطعةِ الكرتُونِ،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طُولُ كلُ مربع منها 10 سـم, ثم قم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ب</a:t>
            </a:r>
            <a:r>
              <a:rPr lang="ar-SA" sz="2800" b="1" dirty="0">
                <a:solidFill>
                  <a:schemeClr val="bg1"/>
                </a:solidFill>
                <a:latin typeface="+mn-lt"/>
                <a:cs typeface="+mn-cs"/>
              </a:rPr>
              <a:t>طي</a:t>
            </a: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ها مِن أطرافِها </a:t>
            </a:r>
            <a:r>
              <a:rPr lang="ar-SA" sz="2800" b="1" dirty="0">
                <a:solidFill>
                  <a:schemeClr val="bg1"/>
                </a:solidFill>
                <a:latin typeface="+mn-lt"/>
                <a:cs typeface="+mn-cs"/>
              </a:rPr>
              <a:t>وإلصاقها </a:t>
            </a: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بحيثُ تُشكِّلُ</a:t>
            </a:r>
            <a:r>
              <a:rPr lang="ar-SA" sz="28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مُكعَّبًا. كلُّ واحدٍ من هذِه النَّماذجِ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     .</a:t>
            </a:r>
            <a:r>
              <a:rPr lang="ar-EG" sz="2800" b="1" dirty="0">
                <a:solidFill>
                  <a:schemeClr val="bg1"/>
                </a:solidFill>
                <a:latin typeface="+mn-lt"/>
                <a:cs typeface="+mn-cs"/>
              </a:rPr>
              <a:t> يمثِّلُ العددَ 1000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71438" y="2643188"/>
            <a:ext cx="3000376" cy="3822700"/>
            <a:chOff x="0" y="2643182"/>
            <a:chExt cx="3000332" cy="3822298"/>
          </a:xfrm>
        </p:grpSpPr>
        <p:pic>
          <p:nvPicPr>
            <p:cNvPr id="6154" name="Picture 6" descr="cub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2643182"/>
              <a:ext cx="2786050" cy="303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9" descr="cub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4282" y="3429000"/>
              <a:ext cx="2786050" cy="303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ِعملْ نموذجًا للعددِ 100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خُطوةُ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29 - غلق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عملْ نموذجًا للعددِ 1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ِصنعْ عددًا مِن المكعَّبات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928688"/>
            <a:ext cx="3038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5214938"/>
            <a:ext cx="13573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8ar03a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661194" y="4125119"/>
            <a:ext cx="20478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 bwMode="auto">
          <a:xfrm rot="20059037">
            <a:off x="6883027" y="1429521"/>
            <a:ext cx="1928826" cy="1214446"/>
          </a:xfrm>
          <a:prstGeom prst="leftArrow">
            <a:avLst/>
          </a:prstGeom>
          <a:solidFill>
            <a:srgbClr val="808000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+mn-lt"/>
                <a:cs typeface="+mn-cs"/>
              </a:rPr>
              <a:t>الخُطوةُ 2</a:t>
            </a:r>
            <a:endParaRPr lang="ar-EG" sz="3200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151" name="Flowchart: Stored Data 7"/>
          <p:cNvSpPr>
            <a:spLocks noChangeArrowheads="1"/>
          </p:cNvSpPr>
          <p:nvPr/>
        </p:nvSpPr>
        <p:spPr bwMode="auto">
          <a:xfrm rot="-5400000">
            <a:off x="4714875" y="2214563"/>
            <a:ext cx="2928938" cy="4500562"/>
          </a:xfrm>
          <a:prstGeom prst="flowChartOnlineStorage">
            <a:avLst/>
          </a:prstGeom>
          <a:solidFill>
            <a:srgbClr val="FF0066"/>
          </a:solidFill>
          <a:ln w="571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ar-SA" sz="2400">
              <a:latin typeface="Times New Roman" pitchFamily="18" charset="0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4071938" y="3643313"/>
            <a:ext cx="4143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3200" b="1">
                <a:solidFill>
                  <a:schemeClr val="bg1"/>
                </a:solidFill>
                <a:latin typeface="Calibri" pitchFamily="34" charset="0"/>
              </a:rPr>
              <a:t>اعملْ نموذجًا للعددِ 10000</a:t>
            </a:r>
          </a:p>
          <a:p>
            <a:pPr algn="r" rtl="1"/>
            <a:r>
              <a:rPr lang="ar-EG" sz="3200">
                <a:solidFill>
                  <a:schemeClr val="bg1"/>
                </a:solidFill>
                <a:latin typeface="Calibri" pitchFamily="34" charset="0"/>
              </a:rPr>
              <a:t>قُمْ بإلصاقِ عشرةِ مكعَّباتٍ مِن تلكَ الَّتي صَنعتَها في الخُطوةِ 1</a:t>
            </a:r>
          </a:p>
          <a:p>
            <a:pPr algn="r" rtl="1"/>
            <a:r>
              <a:rPr lang="ar-EG" sz="3200">
                <a:solidFill>
                  <a:schemeClr val="bg1"/>
                </a:solidFill>
                <a:latin typeface="Calibri" pitchFamily="34" charset="0"/>
              </a:rPr>
              <a:t>لتمثِيلِ العددِ 10000</a:t>
            </a:r>
          </a:p>
        </p:txBody>
      </p:sp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ُطوةُ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عملْ نموذجًا للعددِ 1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قُمْ بإلصاقِ عشرةِ مكعَّباتٍ مِن تلكَ الَّتي صَنعتَ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قُمْ بإلصاقِ عشرةِ مكعَّباتٍ مِن تلكَ الَّتي صَنعتَ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 rot="20059037">
            <a:off x="6668712" y="929456"/>
            <a:ext cx="1928826" cy="1214446"/>
          </a:xfrm>
          <a:prstGeom prst="leftArrow">
            <a:avLst/>
          </a:prstGeom>
          <a:solidFill>
            <a:srgbClr val="808000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+mn-lt"/>
                <a:cs typeface="+mn-cs"/>
              </a:rPr>
              <a:t>الخُطوةُ 3</a:t>
            </a:r>
            <a:endParaRPr lang="ar-EG" sz="3200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Vertical Scroll 4"/>
          <p:cNvSpPr/>
          <p:nvPr/>
        </p:nvSpPr>
        <p:spPr bwMode="auto">
          <a:xfrm>
            <a:off x="3786188" y="2786063"/>
            <a:ext cx="5072062" cy="3214687"/>
          </a:xfrm>
          <a:prstGeom prst="verticalScroll">
            <a:avLst/>
          </a:prstGeom>
          <a:solidFill>
            <a:srgbClr val="CC66FF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  <a:effectLst>
            <a:innerShdw blurRad="825500">
              <a:srgbClr val="C00000"/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endParaRPr lang="ar-EG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286250" y="3468688"/>
            <a:ext cx="41433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+mn-lt"/>
                <a:cs typeface="+mn-cs"/>
              </a:rPr>
              <a:t>اعملْ نموذجًا للعددِ 100000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+mn-lt"/>
                <a:cs typeface="+mn-cs"/>
              </a:rPr>
              <a:t>اصنعْ معَ زملائِكَ مزيدًا مِن المكعَّباتِ لتمثيلِ العدد 100000، ثمَّ قُمْ بإلصاقِهَا معًا لتكوِينِ نموذجٍ للعددِ 100000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3143250"/>
            <a:ext cx="31543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ُطوةُ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عملْ نموذجًا للعددِ 10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صنعْ معَ زملائِكَ مزيدًا مِن المكعَّباتِ لتمثيلِ العد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 rot="20059037">
            <a:off x="6668712" y="929456"/>
            <a:ext cx="1928826" cy="1214446"/>
          </a:xfrm>
          <a:prstGeom prst="leftArrow">
            <a:avLst/>
          </a:prstGeom>
          <a:solidFill>
            <a:srgbClr val="9966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+mn-lt"/>
                <a:cs typeface="+mn-cs"/>
              </a:rPr>
              <a:t>الخُطوةُ 4</a:t>
            </a:r>
            <a:endParaRPr lang="ar-EG" sz="3200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01" name="Rounded Rectangular Callout 8"/>
          <p:cNvSpPr>
            <a:spLocks noChangeArrowheads="1"/>
          </p:cNvSpPr>
          <p:nvPr/>
        </p:nvSpPr>
        <p:spPr bwMode="auto">
          <a:xfrm rot="10800000">
            <a:off x="4214813" y="3286125"/>
            <a:ext cx="4714875" cy="3143250"/>
          </a:xfrm>
          <a:prstGeom prst="wedgeRoundRectCallout">
            <a:avLst>
              <a:gd name="adj1" fmla="val -9926"/>
              <a:gd name="adj2" fmla="val 83787"/>
              <a:gd name="adj3" fmla="val 16667"/>
            </a:avLst>
          </a:prstGeom>
          <a:blipFill dpi="0" rotWithShape="1">
            <a:blip r:embed="rId9">
              <a:lum bright="-22000" contrast="-12000"/>
            </a:blip>
            <a:srcRect/>
            <a:tile tx="0" ty="0" sx="100000" sy="100000" flip="none" algn="tl"/>
          </a:blipFill>
          <a:ln w="762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 sz="240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71938" y="3571875"/>
            <a:ext cx="47148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FF00"/>
                </a:solidFill>
                <a:latin typeface="+mn-lt"/>
                <a:cs typeface="+mn-cs"/>
              </a:rPr>
              <a:t> </a:t>
            </a:r>
            <a:r>
              <a:rPr lang="ar-EG" sz="2800" b="1" dirty="0">
                <a:solidFill>
                  <a:srgbClr val="00FF00"/>
                </a:solidFill>
                <a:latin typeface="+mn-lt"/>
                <a:cs typeface="+mn-cs"/>
              </a:rPr>
              <a:t>اعملْ نموذجًا للعددِ 1000000 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00FF00"/>
                </a:solidFill>
                <a:latin typeface="+mn-lt"/>
                <a:cs typeface="+mn-cs"/>
              </a:rPr>
              <a:t>إذا أردْنَا أن نمثِّلَ العددَ 1000000 باستعمالِ نماذجَ من العددِ 100000 ، فكمْ نموذجًا منهَا سوفَ نحتاجُ؟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00FF00"/>
                </a:solidFill>
                <a:latin typeface="+mn-lt"/>
                <a:cs typeface="+mn-cs"/>
              </a:rPr>
              <a:t>(إرشادٌ: العدد 1000000 يساوِي عشرةَ أمثالِ العدد</a:t>
            </a:r>
            <a:r>
              <a:rPr lang="en-US" sz="2800" b="1" dirty="0">
                <a:solidFill>
                  <a:srgbClr val="00FF00"/>
                </a:solidFill>
                <a:latin typeface="+mn-lt"/>
                <a:cs typeface="+mn-cs"/>
              </a:rPr>
              <a:t> </a:t>
            </a:r>
            <a:r>
              <a:rPr lang="ar-EG" sz="2800" b="1" dirty="0">
                <a:solidFill>
                  <a:srgbClr val="00FF00"/>
                </a:solidFill>
                <a:latin typeface="+mn-lt"/>
                <a:cs typeface="+mn-cs"/>
              </a:rPr>
              <a:t>100000)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214313" y="1000125"/>
            <a:ext cx="4132263" cy="5989638"/>
            <a:chOff x="-214346" y="1000108"/>
            <a:chExt cx="4132510" cy="5989898"/>
          </a:xfrm>
        </p:grpSpPr>
        <p:pic>
          <p:nvPicPr>
            <p:cNvPr id="9222" name="Picture 3" descr="dad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2857496"/>
              <a:ext cx="3250794" cy="325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4" descr="dad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6826" y="1000108"/>
              <a:ext cx="3250794" cy="325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dad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214346" y="1749842"/>
              <a:ext cx="3250794" cy="325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6" descr="dad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8547250">
              <a:off x="667370" y="3739212"/>
              <a:ext cx="3250794" cy="325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u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خُطوةُ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ِعملْ نموذجًا للعددِ 100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إذا أردْنَا أن نمثِّلَ العددَ  ش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إرشادٌ العدد 1000000 يساوِ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14500" y="1500188"/>
            <a:ext cx="5429250" cy="3929062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ar-EG" sz="8800" b="1">
                <a:solidFill>
                  <a:schemeClr val="bg1"/>
                </a:solidFill>
                <a:latin typeface="Calibri" pitchFamily="34" charset="0"/>
              </a:rPr>
              <a:t>يدويات</a:t>
            </a:r>
            <a:endParaRPr lang="ar-EG" sz="88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5" descr="Pink_arro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57750" y="17145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دوي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دوي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425</Words>
  <Application>Microsoft Office PowerPoint</Application>
  <PresentationFormat>عرض على الشاشة (3:4)‏</PresentationFormat>
  <Paragraphs>74</Paragraphs>
  <Slides>18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>ffffffff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4ب- الفصل الاول</dc:title>
  <dc:subject>استكشاف - إلى أى مدى يكون المليون كبيرا</dc:subject>
  <dc:creator>أ/ بندر الحازمي</dc:creator>
  <cp:keywords>حقيبة إنجاز المعلم والمعلمة</cp:keywords>
  <cp:lastModifiedBy>Toshiba</cp:lastModifiedBy>
  <cp:revision>79</cp:revision>
  <dcterms:created xsi:type="dcterms:W3CDTF">2009-07-19T14:29:43Z</dcterms:created>
  <dcterms:modified xsi:type="dcterms:W3CDTF">2016-10-26T08:27:28Z</dcterms:modified>
</cp:coreProperties>
</file>