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5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2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09029" y="2409966"/>
            <a:ext cx="6620434" cy="155980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433313" y="2414369"/>
            <a:ext cx="336761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</a:t>
            </a:r>
          </a:p>
          <a:p>
            <a:r>
              <a:rPr lang="ar-SA" sz="1200" dirty="0"/>
              <a:t>اشترى ناصر 24قلماً فاحتفظ بـ4أقلام لنفسه وقسم الأقلام بالتساوي على أخوته الأربعة كم قلماً أخذ كل واحد منهم  </a:t>
            </a:r>
          </a:p>
          <a:p>
            <a:r>
              <a:rPr lang="ar-SA" sz="1200" dirty="0">
                <a:solidFill>
                  <a:schemeClr val="tx1"/>
                </a:solidFill>
              </a:rPr>
              <a:t>نصيب كل واحد = </a:t>
            </a:r>
          </a:p>
          <a:p>
            <a:r>
              <a:rPr lang="ar-SA" sz="1200" u="sng" dirty="0">
                <a:solidFill>
                  <a:srgbClr val="FF0000"/>
                </a:solidFill>
              </a:rPr>
              <a:t>المعطيات:</a:t>
            </a:r>
            <a:r>
              <a:rPr lang="ar-SA" sz="1200" dirty="0">
                <a:solidFill>
                  <a:srgbClr val="FF0000"/>
                </a:solidFill>
              </a:rPr>
              <a:t> </a:t>
            </a:r>
            <a:r>
              <a:rPr lang="ar-SA" sz="1200" dirty="0"/>
              <a:t>اشترى ناصر..... قلماً فاحتفظ ........ أقلام وقسم الأقلام بالتساوي على اخوته .....</a:t>
            </a:r>
          </a:p>
          <a:p>
            <a:r>
              <a:rPr lang="ar-SA" sz="1200" u="sng" dirty="0">
                <a:solidFill>
                  <a:srgbClr val="FF0000"/>
                </a:solidFill>
              </a:rPr>
              <a:t>المطلوب  : </a:t>
            </a:r>
            <a:r>
              <a:rPr lang="ar-SA" sz="1200" dirty="0">
                <a:solidFill>
                  <a:schemeClr val="tx1"/>
                </a:solidFill>
              </a:rPr>
              <a:t>كم ...........</a:t>
            </a:r>
          </a:p>
          <a:p>
            <a:r>
              <a:rPr lang="ar-SA" sz="1200" u="sng" dirty="0">
                <a:solidFill>
                  <a:srgbClr val="FF0000"/>
                </a:solidFill>
              </a:rPr>
              <a:t>الحل </a:t>
            </a:r>
            <a:r>
              <a:rPr lang="ar-SA" sz="1200" dirty="0">
                <a:solidFill>
                  <a:srgbClr val="FF0000"/>
                </a:solidFill>
              </a:rPr>
              <a:t>: </a:t>
            </a:r>
            <a:r>
              <a:rPr lang="ar-SA" sz="1200" dirty="0"/>
              <a:t>..........................</a:t>
            </a:r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816063" y="3984134"/>
            <a:ext cx="4041937" cy="2185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:اختاري الاجابة الصحيحة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/>
              <a:t>                                   </a:t>
            </a:r>
            <a:r>
              <a:rPr lang="ar-SA" sz="1600" b="1" dirty="0"/>
              <a:t>( 9،  8  ،4)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r>
              <a:rPr lang="ar-SA" sz="1200" b="1" dirty="0"/>
              <a:t>                                        </a:t>
            </a:r>
            <a:r>
              <a:rPr lang="ar-SA" sz="1400" b="1" dirty="0"/>
              <a:t> </a:t>
            </a:r>
            <a:r>
              <a:rPr lang="ar-SA" sz="1600" b="1" dirty="0"/>
              <a:t>( 5 ، 3 ,4)</a:t>
            </a:r>
          </a:p>
          <a:p>
            <a:endParaRPr lang="ar-SA" sz="1600" b="1" u="sng" dirty="0">
              <a:solidFill>
                <a:schemeClr val="tx1"/>
              </a:solidFill>
            </a:endParaRPr>
          </a:p>
          <a:p>
            <a:r>
              <a:rPr lang="ar-SA" sz="1600" b="1" dirty="0">
                <a:solidFill>
                  <a:schemeClr val="tx1"/>
                </a:solidFill>
              </a:rPr>
              <a:t>                                (9 - 8 -</a:t>
            </a:r>
            <a:r>
              <a:rPr lang="ar-SA" sz="1600" b="1" dirty="0"/>
              <a:t> 7</a:t>
            </a:r>
            <a:r>
              <a:rPr lang="ar-SA" sz="1600" b="1" dirty="0">
                <a:solidFill>
                  <a:schemeClr val="tx1"/>
                </a:solidFill>
              </a:rPr>
              <a:t>)</a:t>
            </a:r>
          </a:p>
          <a:p>
            <a:endParaRPr lang="ar-SA" sz="1200" b="1" u="sng" dirty="0"/>
          </a:p>
          <a:p>
            <a:r>
              <a:rPr lang="ar-SA" sz="1200" b="1" u="sng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209029" y="4003638"/>
            <a:ext cx="6648971" cy="2179448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607514" y="6416807"/>
            <a:ext cx="3128698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:حددي وحدة الطول المناسبة :</a:t>
            </a:r>
          </a:p>
          <a:p>
            <a:endParaRPr lang="ar-SA" sz="1200" b="1" u="sng" dirty="0"/>
          </a:p>
          <a:p>
            <a:r>
              <a:rPr lang="ar-SA" sz="1200" b="1" dirty="0"/>
              <a:t>              </a:t>
            </a:r>
          </a:p>
          <a:p>
            <a:endParaRPr lang="ar-SA" dirty="0"/>
          </a:p>
          <a:p>
            <a:endParaRPr lang="ar-SA" dirty="0"/>
          </a:p>
          <a:p>
            <a:r>
              <a:rPr lang="en-US" sz="1200" dirty="0"/>
              <a:t> 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56617" y="6451533"/>
            <a:ext cx="6590313" cy="222370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88269"/>
            <a:ext cx="7003966" cy="2280565"/>
            <a:chOff x="-203041" y="39648"/>
            <a:chExt cx="7003966" cy="228056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316" y="39648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(1)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77482"/>
              </p:ext>
            </p:extLst>
          </p:nvPr>
        </p:nvGraphicFramePr>
        <p:xfrm>
          <a:off x="228343" y="4027866"/>
          <a:ext cx="3085953" cy="11959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إيجاد ناتج القسمة في الأعداد (10,9,8,7,6,5,4,3,2)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151475"/>
              </p:ext>
            </p:extLst>
          </p:nvPr>
        </p:nvGraphicFramePr>
        <p:xfrm>
          <a:off x="163598" y="6464022"/>
          <a:ext cx="3369080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97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اختيار وحدات الطول المناسبة لتقدير أطوال الأشياء وقياسها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-142800" y="1935852"/>
            <a:ext cx="6943725" cy="22586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5120408" y="4327240"/>
            <a:ext cx="1514974" cy="4571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63÷</a:t>
            </a:r>
            <a:r>
              <a:rPr lang="ar-SA" dirty="0"/>
              <a:t> </a:t>
            </a:r>
            <a:r>
              <a:rPr lang="ar-SA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120408" y="4914934"/>
            <a:ext cx="1514974" cy="4571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27÷ 9</a:t>
            </a:r>
          </a:p>
        </p:txBody>
      </p:sp>
      <p:graphicFrame>
        <p:nvGraphicFramePr>
          <p:cNvPr id="27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979041"/>
              </p:ext>
            </p:extLst>
          </p:nvPr>
        </p:nvGraphicFramePr>
        <p:xfrm>
          <a:off x="228344" y="2417351"/>
          <a:ext cx="3085953" cy="10739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الأربع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927871" y="80449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 </a:t>
            </a:r>
          </a:p>
        </p:txBody>
      </p:sp>
      <p:sp>
        <p:nvSpPr>
          <p:cNvPr id="35" name="مستطيل مستدير الزوايا 34"/>
          <p:cNvSpPr/>
          <p:nvPr/>
        </p:nvSpPr>
        <p:spPr>
          <a:xfrm>
            <a:off x="5791200" y="6852356"/>
            <a:ext cx="824090" cy="28222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dirty="0"/>
              <a:t>طول ممحاة</a:t>
            </a:r>
          </a:p>
        </p:txBody>
      </p:sp>
      <p:sp>
        <p:nvSpPr>
          <p:cNvPr id="39" name="شكل بيضاوي 38"/>
          <p:cNvSpPr/>
          <p:nvPr/>
        </p:nvSpPr>
        <p:spPr>
          <a:xfrm>
            <a:off x="5892801" y="7608711"/>
            <a:ext cx="609600" cy="428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سهم للأسفل 39"/>
          <p:cNvSpPr/>
          <p:nvPr/>
        </p:nvSpPr>
        <p:spPr>
          <a:xfrm>
            <a:off x="6028267" y="7202311"/>
            <a:ext cx="304800" cy="3612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ستطيل مستدير الزوايا 40"/>
          <p:cNvSpPr/>
          <p:nvPr/>
        </p:nvSpPr>
        <p:spPr>
          <a:xfrm>
            <a:off x="4713111" y="6858000"/>
            <a:ext cx="824090" cy="28222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dirty="0"/>
              <a:t>طول نخلة </a:t>
            </a:r>
          </a:p>
        </p:txBody>
      </p:sp>
      <p:sp>
        <p:nvSpPr>
          <p:cNvPr id="46" name="مستطيل مستدير الزوايا 45"/>
          <p:cNvSpPr/>
          <p:nvPr/>
        </p:nvSpPr>
        <p:spPr>
          <a:xfrm>
            <a:off x="3736622" y="6863645"/>
            <a:ext cx="824090" cy="28222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/>
              <a:t>طول  الباب</a:t>
            </a:r>
            <a:endParaRPr lang="ar-SA" sz="1200" dirty="0"/>
          </a:p>
        </p:txBody>
      </p:sp>
      <p:sp>
        <p:nvSpPr>
          <p:cNvPr id="47" name="سهم للأسفل 46"/>
          <p:cNvSpPr/>
          <p:nvPr/>
        </p:nvSpPr>
        <p:spPr>
          <a:xfrm>
            <a:off x="4950178" y="7196667"/>
            <a:ext cx="304800" cy="3612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سهم للأسفل 47"/>
          <p:cNvSpPr/>
          <p:nvPr/>
        </p:nvSpPr>
        <p:spPr>
          <a:xfrm>
            <a:off x="3996267" y="7236178"/>
            <a:ext cx="304800" cy="3612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9" name="شكل بيضاوي 48"/>
          <p:cNvSpPr/>
          <p:nvPr/>
        </p:nvSpPr>
        <p:spPr>
          <a:xfrm>
            <a:off x="4848579" y="7636933"/>
            <a:ext cx="609600" cy="428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شكل بيضاوي 49"/>
          <p:cNvSpPr/>
          <p:nvPr/>
        </p:nvSpPr>
        <p:spPr>
          <a:xfrm>
            <a:off x="3849512" y="7653866"/>
            <a:ext cx="609600" cy="428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1" name="Rounded Rectangle 36"/>
          <p:cNvSpPr/>
          <p:nvPr/>
        </p:nvSpPr>
        <p:spPr>
          <a:xfrm>
            <a:off x="5113151" y="5459219"/>
            <a:ext cx="1514974" cy="4571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40÷ 5</a:t>
            </a:r>
          </a:p>
        </p:txBody>
      </p: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99342" y="342900"/>
            <a:ext cx="6519066" cy="268604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401029" y="241436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86239"/>
              </p:ext>
            </p:extLst>
          </p:nvPr>
        </p:nvGraphicFramePr>
        <p:xfrm>
          <a:off x="199341" y="371477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15009" y="361953"/>
            <a:ext cx="5804452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الرابع:اختاري الوحدة الأنسب </a:t>
            </a:r>
          </a:p>
          <a:p>
            <a:r>
              <a:rPr lang="ar-SA" u="sng" dirty="0"/>
              <a:t>( جم , كجم ) لقياس كتلة </a:t>
            </a:r>
            <a:r>
              <a:rPr lang="ar-SA" u="sng" dirty="0" err="1"/>
              <a:t>ممايلي</a:t>
            </a:r>
            <a:r>
              <a:rPr lang="ar-SA" u="sng" dirty="0"/>
              <a:t> :</a:t>
            </a:r>
          </a:p>
          <a:p>
            <a:r>
              <a:rPr lang="ar-SA" dirty="0"/>
              <a:t> برتقالة (          )</a:t>
            </a:r>
          </a:p>
          <a:p>
            <a:endParaRPr lang="ar-SA" dirty="0"/>
          </a:p>
          <a:p>
            <a:r>
              <a:rPr lang="ar-SA" dirty="0"/>
              <a:t> إبرة (            ) </a:t>
            </a:r>
          </a:p>
          <a:p>
            <a:endParaRPr lang="ar-SA" dirty="0"/>
          </a:p>
          <a:p>
            <a:r>
              <a:rPr lang="ar-SA" dirty="0"/>
              <a:t> صندوق طماطم (       )</a:t>
            </a:r>
          </a:p>
          <a:p>
            <a:endParaRPr lang="ar-SA" dirty="0"/>
          </a:p>
          <a:p>
            <a:r>
              <a:rPr lang="ar-SA" dirty="0"/>
              <a:t>  كيس أرز (       )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409525" y="8508152"/>
            <a:ext cx="60198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  تمنياتي لك بالتوفيق                                                                 معلمة المادة : 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197963" y="3307813"/>
            <a:ext cx="6521824" cy="400921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graphicFrame>
        <p:nvGraphicFramePr>
          <p:cNvPr id="14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86239"/>
              </p:ext>
            </p:extLst>
          </p:nvPr>
        </p:nvGraphicFramePr>
        <p:xfrm>
          <a:off x="213718" y="3318836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13579" y="3253758"/>
            <a:ext cx="6629268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/>
              <a:t>السؤال الخامس: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br>
              <a:rPr lang="ar-SA" dirty="0"/>
            </a:br>
            <a:r>
              <a:rPr lang="ar-SA" dirty="0"/>
              <a:t>     .........................                         ........................</a:t>
            </a:r>
          </a:p>
          <a:p>
            <a:endParaRPr lang="ar-SA" dirty="0"/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3735714" y="3860281"/>
            <a:ext cx="2850776" cy="815135"/>
          </a:xfrm>
          <a:prstGeom prst="cloudCallout">
            <a:avLst>
              <a:gd name="adj1" fmla="val -33713"/>
              <a:gd name="adj2" fmla="val 48565"/>
            </a:avLst>
          </a:prstGeom>
          <a:gradFill rotWithShape="1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أكتب الزمن </a:t>
            </a:r>
            <a:r>
              <a:rPr kumimoji="0" lang="ar-SA" sz="1200" b="1" i="0" u="none" strike="noStrike" cap="none" normalizeH="0" baseline="0" dirty="0" err="1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الذى</a:t>
            </a: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تشير </a:t>
            </a:r>
            <a:r>
              <a:rPr kumimoji="0" lang="ar-SA" sz="1200" b="1" i="0" u="none" strike="noStrike" cap="none" normalizeH="0" baseline="0" dirty="0" err="1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اليه</a:t>
            </a: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الساعة الرقمية أو الساعة العادية </a:t>
            </a:r>
            <a:endParaRPr kumimoji="0" lang="ar-S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صورة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3895" y="4524562"/>
            <a:ext cx="1609725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صورة 1"/>
          <p:cNvPicPr>
            <a:picLocks noChangeAspect="1" noChangeArrowheads="1"/>
          </p:cNvPicPr>
          <p:nvPr/>
        </p:nvPicPr>
        <p:blipFill>
          <a:blip r:embed="rId3"/>
          <a:srcRect l="46730" t="39185" r="41801" b="49062"/>
          <a:stretch>
            <a:fillRect/>
          </a:stretch>
        </p:blipFill>
        <p:spPr bwMode="auto">
          <a:xfrm>
            <a:off x="4679706" y="5155835"/>
            <a:ext cx="1373188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07425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384</Words>
  <Application>Microsoft Office PowerPoint</Application>
  <PresentationFormat>On-screen Show (4:3)</PresentationFormat>
  <Paragraphs>144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Arabic Transparent</vt:lpstr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120</cp:revision>
  <dcterms:created xsi:type="dcterms:W3CDTF">2016-10-19T21:09:54Z</dcterms:created>
  <dcterms:modified xsi:type="dcterms:W3CDTF">2017-03-08T21:57:24Z</dcterms:modified>
</cp:coreProperties>
</file>