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4"/>
  </p:notesMasterIdLst>
  <p:sldIdLst>
    <p:sldId id="270" r:id="rId2"/>
    <p:sldId id="271" r:id="rId3"/>
  </p:sldIdLst>
  <p:sldSz cx="6858000" cy="9144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>
        <p:scale>
          <a:sx n="99" d="100"/>
          <a:sy n="99" d="100"/>
        </p:scale>
        <p:origin x="1048" y="-6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C899CD-56C6-49A1-854B-5E693D027D04}" type="datetimeFigureOut">
              <a:rPr lang="en-US" smtClean="0"/>
              <a:pPr/>
              <a:t>4/25/2017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B06271-C6FA-43B9-8BEE-714C63F40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29/07/38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4161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29/07/38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2925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29/07/38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628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29/07/38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0578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29/07/38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094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29/07/38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1079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29/07/38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7624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29/07/38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0292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29/07/38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7977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29/07/38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1939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29/07/38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8542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DCC59-A1BC-4CB3-A101-0FAC77023900}" type="datetimeFigureOut">
              <a:rPr lang="ar-SA" smtClean="0"/>
              <a:pPr/>
              <a:t>29/07/38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04545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514350" rtl="1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r" defTabSz="514350" rtl="1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ستطيل 17"/>
          <p:cNvSpPr/>
          <p:nvPr/>
        </p:nvSpPr>
        <p:spPr>
          <a:xfrm>
            <a:off x="227865" y="2415478"/>
            <a:ext cx="6519066" cy="2046083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ربع نص 20"/>
          <p:cNvSpPr txBox="1"/>
          <p:nvPr/>
        </p:nvSpPr>
        <p:spPr>
          <a:xfrm>
            <a:off x="3314700" y="4737505"/>
            <a:ext cx="3383784" cy="270843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الثاني </a:t>
            </a:r>
            <a:r>
              <a:rPr lang="ar-SA" sz="1200" b="1" u="sng" dirty="0"/>
              <a:t>:</a:t>
            </a:r>
            <a:r>
              <a:rPr lang="ar-SA" sz="1200" b="1" dirty="0"/>
              <a:t> صلي الإجابة الصحيحة :</a:t>
            </a:r>
          </a:p>
          <a:p>
            <a:endParaRPr lang="ar-SA" sz="1200" b="1" dirty="0"/>
          </a:p>
          <a:p>
            <a:endParaRPr lang="ar-SA" sz="1200" b="1" dirty="0"/>
          </a:p>
          <a:p>
            <a:pPr>
              <a:buFontTx/>
              <a:buChar char="-"/>
            </a:pPr>
            <a:endParaRPr lang="ar-SA" sz="1200" b="1" dirty="0"/>
          </a:p>
          <a:p>
            <a:pPr>
              <a:buFontTx/>
              <a:buChar char="-"/>
            </a:pPr>
            <a:endParaRPr lang="ar-SA" sz="1200" b="1" dirty="0"/>
          </a:p>
          <a:p>
            <a:pPr>
              <a:buFontTx/>
              <a:buChar char="-"/>
            </a:pPr>
            <a:endParaRPr lang="ar-SA" sz="1200" b="1" dirty="0"/>
          </a:p>
          <a:p>
            <a:pPr>
              <a:buFontTx/>
              <a:buChar char="-"/>
            </a:pPr>
            <a:endParaRPr lang="ar-SA" sz="1200" b="1" dirty="0"/>
          </a:p>
          <a:p>
            <a:pPr>
              <a:buFontTx/>
              <a:buChar char="-"/>
            </a:pPr>
            <a:endParaRPr lang="ar-SA" sz="1200" b="1" dirty="0"/>
          </a:p>
          <a:p>
            <a:pPr>
              <a:buFontTx/>
              <a:buChar char="-"/>
            </a:pPr>
            <a:endParaRPr lang="ar-SA" sz="1200" b="1" dirty="0"/>
          </a:p>
          <a:p>
            <a:pPr>
              <a:buFontTx/>
              <a:buChar char="-"/>
            </a:pPr>
            <a:endParaRPr lang="ar-SA" sz="1200" b="1" dirty="0"/>
          </a:p>
          <a:p>
            <a:pPr>
              <a:buFontTx/>
              <a:buChar char="-"/>
            </a:pPr>
            <a:endParaRPr lang="ar-SA" sz="1200" b="1" dirty="0"/>
          </a:p>
          <a:p>
            <a:pPr>
              <a:buFontTx/>
              <a:buChar char="-"/>
            </a:pPr>
            <a:endParaRPr lang="ar-SA" sz="1200" b="1" dirty="0"/>
          </a:p>
          <a:p>
            <a:pPr>
              <a:buFontTx/>
              <a:buChar char="-"/>
            </a:pPr>
            <a:endParaRPr lang="ar-SA" sz="1200" b="1" dirty="0"/>
          </a:p>
          <a:p>
            <a:endParaRPr lang="ar-SA" sz="1400" b="1" dirty="0"/>
          </a:p>
        </p:txBody>
      </p:sp>
      <p:sp>
        <p:nvSpPr>
          <p:cNvPr id="22" name="مربع نص 21"/>
          <p:cNvSpPr txBox="1"/>
          <p:nvPr/>
        </p:nvSpPr>
        <p:spPr>
          <a:xfrm>
            <a:off x="3429000" y="2539472"/>
            <a:ext cx="3136956" cy="116955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الأول </a:t>
            </a:r>
            <a:r>
              <a:rPr lang="ar-SA" sz="1200" b="1" u="sng" dirty="0"/>
              <a:t>: </a:t>
            </a:r>
            <a:r>
              <a:rPr lang="ar-SA" sz="1100" b="1" dirty="0"/>
              <a:t>ضعي خطآ تحت  النمط الهندسي للشكل التالي :</a:t>
            </a:r>
            <a:r>
              <a:rPr lang="ar-SA" sz="1100" b="1" u="sng" dirty="0"/>
              <a:t> </a:t>
            </a:r>
          </a:p>
          <a:p>
            <a:endParaRPr lang="ar-SA" sz="1100" b="1" u="sng" dirty="0"/>
          </a:p>
          <a:p>
            <a:endParaRPr lang="ar-SA" sz="1100" b="1" u="sng" dirty="0"/>
          </a:p>
          <a:p>
            <a:endParaRPr lang="ar-SA" sz="1200" b="1" u="sng" dirty="0"/>
          </a:p>
          <a:p>
            <a:endParaRPr lang="ar-SA" sz="1200" b="1" dirty="0"/>
          </a:p>
          <a:p>
            <a:endParaRPr lang="ar-SA" sz="1200" b="1" dirty="0"/>
          </a:p>
        </p:txBody>
      </p:sp>
      <p:sp>
        <p:nvSpPr>
          <p:cNvPr id="23" name="مستطيل 22"/>
          <p:cNvSpPr/>
          <p:nvPr/>
        </p:nvSpPr>
        <p:spPr>
          <a:xfrm>
            <a:off x="227865" y="4680820"/>
            <a:ext cx="6519066" cy="2046083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ربع نص 23"/>
          <p:cNvSpPr txBox="1"/>
          <p:nvPr/>
        </p:nvSpPr>
        <p:spPr>
          <a:xfrm>
            <a:off x="3258768" y="6834036"/>
            <a:ext cx="3457943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الثالث : </a:t>
            </a:r>
            <a:r>
              <a:rPr lang="ar-SA" sz="1400" b="1" dirty="0"/>
              <a:t> سمي كلًا</a:t>
            </a:r>
            <a:r>
              <a:rPr lang="ar-SA" sz="1400" b="1" dirty="0">
                <a:solidFill>
                  <a:schemeClr val="tx1"/>
                </a:solidFill>
              </a:rPr>
              <a:t> من المجسمات التالية :</a:t>
            </a:r>
          </a:p>
          <a:p>
            <a:endParaRPr lang="ar-SA" sz="1400" b="1" dirty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ar-SA" sz="1400" b="1" dirty="0"/>
              <a:t> شكل له وجهان على شكل دائرة وليس له أحرف  ..............</a:t>
            </a:r>
          </a:p>
          <a:p>
            <a:pPr>
              <a:buFont typeface="Arial" pitchFamily="34" charset="0"/>
              <a:buChar char="•"/>
            </a:pPr>
            <a:endParaRPr lang="ar-SA" sz="1400" b="1" dirty="0"/>
          </a:p>
          <a:p>
            <a:pPr>
              <a:buFont typeface="Arial" pitchFamily="34" charset="0"/>
              <a:buChar char="•"/>
            </a:pPr>
            <a:r>
              <a:rPr lang="ar-SA" sz="1400" b="1" dirty="0">
                <a:solidFill>
                  <a:schemeClr val="tx1"/>
                </a:solidFill>
              </a:rPr>
              <a:t>شكل له وجه واحد .................</a:t>
            </a:r>
          </a:p>
          <a:p>
            <a:endParaRPr lang="ar-SA" sz="1400" b="1" dirty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ar-SA" sz="1400" b="1" dirty="0"/>
              <a:t>شكل ليس أوجه ولا رؤوس ولا أحرف ..............</a:t>
            </a:r>
            <a:endParaRPr lang="ar-SA" sz="1400" b="1" dirty="0">
              <a:solidFill>
                <a:schemeClr val="tx1"/>
              </a:solidFill>
            </a:endParaRPr>
          </a:p>
        </p:txBody>
      </p:sp>
      <p:sp>
        <p:nvSpPr>
          <p:cNvPr id="25" name="مستطيل 24"/>
          <p:cNvSpPr/>
          <p:nvPr/>
        </p:nvSpPr>
        <p:spPr>
          <a:xfrm>
            <a:off x="207170" y="6810376"/>
            <a:ext cx="6536530" cy="2069744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2" name="مجموعة 1"/>
          <p:cNvGrpSpPr/>
          <p:nvPr/>
        </p:nvGrpSpPr>
        <p:grpSpPr>
          <a:xfrm>
            <a:off x="-203041" y="91600"/>
            <a:ext cx="7003966" cy="2228613"/>
            <a:chOff x="-203041" y="91600"/>
            <a:chExt cx="7003966" cy="2228613"/>
          </a:xfrm>
        </p:grpSpPr>
        <p:pic>
          <p:nvPicPr>
            <p:cNvPr id="2060" name="Picture 12" descr="نتيجة بحث الصور عن الرياضيات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4441" b="34061"/>
            <a:stretch/>
          </p:blipFill>
          <p:spPr bwMode="auto">
            <a:xfrm>
              <a:off x="1481870" y="629334"/>
              <a:ext cx="4251289" cy="6848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4" name="Picture 6" descr="نتيجة بحث الصور عن ‪train clipart‬‏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6497" y="493647"/>
              <a:ext cx="3073652" cy="15368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6" name="Picture 8" descr="نتيجة بحث الصور عن ‪train clipart‬‏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7"/>
            <a:stretch/>
          </p:blipFill>
          <p:spPr bwMode="auto">
            <a:xfrm>
              <a:off x="3258768" y="536473"/>
              <a:ext cx="1700321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8" descr="نتيجة بحث الصور عن ‪train clipart‬‏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7"/>
            <a:stretch/>
          </p:blipFill>
          <p:spPr bwMode="auto">
            <a:xfrm>
              <a:off x="4961638" y="526811"/>
              <a:ext cx="1700321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مستطيل 2"/>
            <p:cNvSpPr/>
            <p:nvPr/>
          </p:nvSpPr>
          <p:spPr>
            <a:xfrm>
              <a:off x="3193431" y="1240901"/>
              <a:ext cx="3409909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SA" sz="36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۱   ۲   ۳  ٤  ٥   ٦</a:t>
              </a:r>
              <a:endParaRPr lang="ar-SA" sz="3600" b="1" dirty="0">
                <a:solidFill>
                  <a:schemeClr val="bg1"/>
                </a:solidFill>
              </a:endParaRPr>
            </a:p>
          </p:txBody>
        </p:sp>
        <p:sp>
          <p:nvSpPr>
            <p:cNvPr id="5" name="مستطيل 4"/>
            <p:cNvSpPr/>
            <p:nvPr/>
          </p:nvSpPr>
          <p:spPr>
            <a:xfrm>
              <a:off x="1401644" y="1240900"/>
              <a:ext cx="1733168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ar-SA" sz="3600" b="1" dirty="0">
                  <a:solidFill>
                    <a:prstClr val="white"/>
                  </a:solidFill>
                  <a:latin typeface="arial" panose="020B0604020202020204" pitchFamily="34" charset="0"/>
                </a:rPr>
                <a:t>٧   ۸   ۹</a:t>
              </a:r>
              <a:endParaRPr lang="ar-SA" sz="3600" b="1" dirty="0">
                <a:solidFill>
                  <a:prstClr val="white"/>
                </a:solidFill>
              </a:endParaRPr>
            </a:p>
          </p:txBody>
        </p:sp>
        <p:sp>
          <p:nvSpPr>
            <p:cNvPr id="19" name="مربع نص 18"/>
            <p:cNvSpPr txBox="1"/>
            <p:nvPr/>
          </p:nvSpPr>
          <p:spPr>
            <a:xfrm>
              <a:off x="-203041" y="2043214"/>
              <a:ext cx="6806381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dirty="0"/>
                <a:t>اسم الطالبة </a:t>
              </a:r>
              <a:r>
                <a:rPr lang="ar-SA" sz="900" dirty="0"/>
                <a:t>.......................................................</a:t>
              </a:r>
              <a:r>
                <a:rPr lang="ar-SA" sz="1200" dirty="0"/>
                <a:t> المدرسة</a:t>
              </a:r>
              <a:r>
                <a:rPr lang="ar-SA" sz="900" dirty="0"/>
                <a:t>.........................................</a:t>
              </a:r>
              <a:r>
                <a:rPr lang="ar-SA" sz="1200" dirty="0"/>
                <a:t> الصف </a:t>
              </a:r>
              <a:r>
                <a:rPr lang="ar-SA" sz="900" dirty="0"/>
                <a:t>........................</a:t>
              </a:r>
            </a:p>
          </p:txBody>
        </p:sp>
        <p:sp>
          <p:nvSpPr>
            <p:cNvPr id="30" name="مربع نص 29"/>
            <p:cNvSpPr txBox="1"/>
            <p:nvPr/>
          </p:nvSpPr>
          <p:spPr>
            <a:xfrm>
              <a:off x="5427525" y="230264"/>
              <a:ext cx="1306538" cy="578882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r>
                <a:rPr lang="ar-SA" sz="700" dirty="0"/>
                <a:t>المملكة العربية السعودية</a:t>
              </a:r>
            </a:p>
            <a:p>
              <a:r>
                <a:rPr lang="ar-SA" sz="700" dirty="0"/>
                <a:t>وزارة التعليم </a:t>
              </a:r>
            </a:p>
            <a:p>
              <a:r>
                <a:rPr lang="ar-SA" sz="700" dirty="0"/>
                <a:t>مكتب التربية والتعليم بمحافظة الجبيل</a:t>
              </a:r>
            </a:p>
            <a:p>
              <a:r>
                <a:rPr lang="ar-SA" sz="700" dirty="0"/>
                <a:t>قسم الصفوف الأولية</a:t>
              </a:r>
            </a:p>
          </p:txBody>
        </p:sp>
        <p:pic>
          <p:nvPicPr>
            <p:cNvPr id="31" name="Picture 6" descr="نتيجة بحث الصور عن شعار وزارة المعارف بدون خلفية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1691" y="245429"/>
              <a:ext cx="955441" cy="5896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" name="مستطيل مستدير الزوايا 31"/>
            <p:cNvSpPr/>
            <p:nvPr/>
          </p:nvSpPr>
          <p:spPr>
            <a:xfrm>
              <a:off x="1384520" y="225827"/>
              <a:ext cx="4164363" cy="43379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1400" b="1" dirty="0">
                <a:solidFill>
                  <a:schemeClr val="tx1"/>
                </a:solidFill>
              </a:endParaRPr>
            </a:p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نموذج رقم (4)</a:t>
              </a:r>
            </a:p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الاختبار الدوري للصف الثالث مادة الرياضيات  الفترة الرابعه</a:t>
              </a:r>
            </a:p>
          </p:txBody>
        </p:sp>
        <p:sp>
          <p:nvSpPr>
            <p:cNvPr id="33" name="مستطيل مستدير الزوايا 32"/>
            <p:cNvSpPr/>
            <p:nvPr/>
          </p:nvSpPr>
          <p:spPr>
            <a:xfrm>
              <a:off x="57075" y="91600"/>
              <a:ext cx="6743850" cy="1974423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aphicFrame>
        <p:nvGraphicFramePr>
          <p:cNvPr id="27" name="جدول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3123618"/>
              </p:ext>
            </p:extLst>
          </p:nvPr>
        </p:nvGraphicFramePr>
        <p:xfrm>
          <a:off x="244063" y="4698021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12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27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03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24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60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تحديد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الحوادث (الأكيدة ،الاكثر احتمالا ،الاقل احتمال ،المستحيلة )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8" name="جدول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9215960"/>
              </p:ext>
            </p:extLst>
          </p:nvPr>
        </p:nvGraphicFramePr>
        <p:xfrm>
          <a:off x="244063" y="2424975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12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27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13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05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769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تحديد الأنماط الهندسية واستعمالها للتوقع وحل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المسائل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9" name="جدول 28"/>
          <p:cNvGraphicFramePr>
            <a:graphicFrameLocks noGrp="1"/>
          </p:cNvGraphicFramePr>
          <p:nvPr>
            <p:extLst/>
          </p:nvPr>
        </p:nvGraphicFramePr>
        <p:xfrm>
          <a:off x="207170" y="6834036"/>
          <a:ext cx="3014705" cy="8839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78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53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91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05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690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تحديد وتصنيف ووصف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بعض المجسمات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0" name="Table 49"/>
          <p:cNvGraphicFramePr>
            <a:graphicFrameLocks noGrp="1"/>
          </p:cNvGraphicFramePr>
          <p:nvPr/>
        </p:nvGraphicFramePr>
        <p:xfrm>
          <a:off x="3486152" y="2876550"/>
          <a:ext cx="319086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0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0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00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00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900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00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9007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9007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9007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9007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29007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1" name="Oval 50"/>
          <p:cNvSpPr/>
          <p:nvPr/>
        </p:nvSpPr>
        <p:spPr>
          <a:xfrm>
            <a:off x="3495675" y="3708462"/>
            <a:ext cx="809625" cy="7016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1200" b="1" dirty="0"/>
              <a:t>أزرق أزرق أبيض</a:t>
            </a:r>
            <a:endParaRPr lang="en-US" sz="1200" b="1" dirty="0"/>
          </a:p>
        </p:txBody>
      </p:sp>
      <p:sp>
        <p:nvSpPr>
          <p:cNvPr id="52" name="Oval 51"/>
          <p:cNvSpPr/>
          <p:nvPr/>
        </p:nvSpPr>
        <p:spPr>
          <a:xfrm>
            <a:off x="5755508" y="3410558"/>
            <a:ext cx="828675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1100" b="1" dirty="0"/>
              <a:t>أبيض أبيض أزرق</a:t>
            </a:r>
            <a:endParaRPr lang="en-US" sz="1100" b="1" dirty="0"/>
          </a:p>
        </p:txBody>
      </p:sp>
      <p:sp>
        <p:nvSpPr>
          <p:cNvPr id="53" name="Oval 52"/>
          <p:cNvSpPr/>
          <p:nvPr/>
        </p:nvSpPr>
        <p:spPr>
          <a:xfrm>
            <a:off x="4601779" y="3463315"/>
            <a:ext cx="809625" cy="70303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1200" b="1" dirty="0"/>
              <a:t>أبيض أزرق</a:t>
            </a:r>
            <a:endParaRPr lang="en-US" sz="1200" b="1" dirty="0"/>
          </a:p>
        </p:txBody>
      </p:sp>
      <p:sp>
        <p:nvSpPr>
          <p:cNvPr id="54" name="Rounded Rectangle 53"/>
          <p:cNvSpPr/>
          <p:nvPr/>
        </p:nvSpPr>
        <p:spPr>
          <a:xfrm>
            <a:off x="5486400" y="5095875"/>
            <a:ext cx="990600" cy="37147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1200" b="1" dirty="0">
                <a:solidFill>
                  <a:srgbClr val="FF0000"/>
                </a:solidFill>
              </a:rPr>
              <a:t>أقل احتمالا</a:t>
            </a:r>
            <a:endParaRPr lang="en-US" sz="1200" b="1" dirty="0">
              <a:solidFill>
                <a:srgbClr val="FF0000"/>
              </a:solidFill>
            </a:endParaRPr>
          </a:p>
        </p:txBody>
      </p:sp>
      <p:sp>
        <p:nvSpPr>
          <p:cNvPr id="55" name="Rounded Rectangle 54"/>
          <p:cNvSpPr/>
          <p:nvPr/>
        </p:nvSpPr>
        <p:spPr>
          <a:xfrm>
            <a:off x="5514975" y="5638800"/>
            <a:ext cx="990600" cy="37147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dirty="0">
                <a:solidFill>
                  <a:srgbClr val="FF0000"/>
                </a:solidFill>
              </a:rPr>
              <a:t>مستحيل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5524500" y="6172200"/>
            <a:ext cx="990600" cy="37147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dirty="0">
                <a:solidFill>
                  <a:srgbClr val="FF0000"/>
                </a:solidFill>
              </a:rPr>
              <a:t>أكيد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7" name="Flowchart: Process 56"/>
          <p:cNvSpPr/>
          <p:nvPr/>
        </p:nvSpPr>
        <p:spPr>
          <a:xfrm>
            <a:off x="3390900" y="5191125"/>
            <a:ext cx="1562100" cy="1238250"/>
          </a:xfrm>
          <a:prstGeom prst="flowChartProcess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1050" b="1" dirty="0">
                <a:solidFill>
                  <a:srgbClr val="FF0000"/>
                </a:solidFill>
              </a:rPr>
              <a:t>تلعب صفاء لعبة تستعمل فيها المكعبات المرقمة بالارقام :عليه العدد 1,2 ،3 ،4 ،5 ،6 فأن إحتمال ظهور وجه مكعب مكتوب عليه العدد 7</a:t>
            </a:r>
            <a:endParaRPr lang="en-US" sz="105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64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22"/>
          <p:cNvSpPr/>
          <p:nvPr/>
        </p:nvSpPr>
        <p:spPr>
          <a:xfrm>
            <a:off x="161190" y="299320"/>
            <a:ext cx="6519066" cy="2167655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28"/>
          <p:cNvGraphicFramePr>
            <a:graphicFrameLocks noGrp="1"/>
          </p:cNvGraphicFramePr>
          <p:nvPr>
            <p:extLst/>
          </p:nvPr>
        </p:nvGraphicFramePr>
        <p:xfrm>
          <a:off x="161925" y="290361"/>
          <a:ext cx="3021850" cy="900263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767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24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9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74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89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870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7305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تسمية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الأشكال المستوية وتصنيفها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1479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147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3398432" y="291583"/>
            <a:ext cx="327859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1200" b="1" u="sng" dirty="0"/>
              <a:t>السؤال الرابع :</a:t>
            </a:r>
          </a:p>
        </p:txBody>
      </p:sp>
      <p:sp>
        <p:nvSpPr>
          <p:cNvPr id="8" name="مستطيل 22"/>
          <p:cNvSpPr/>
          <p:nvPr/>
        </p:nvSpPr>
        <p:spPr>
          <a:xfrm>
            <a:off x="151665" y="2680570"/>
            <a:ext cx="6519066" cy="2046083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9" name="جدول 28"/>
          <p:cNvGraphicFramePr>
            <a:graphicFrameLocks noGrp="1"/>
          </p:cNvGraphicFramePr>
          <p:nvPr>
            <p:extLst/>
          </p:nvPr>
        </p:nvGraphicFramePr>
        <p:xfrm>
          <a:off x="161925" y="2681136"/>
          <a:ext cx="3021850" cy="101823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767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24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9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74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89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870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7305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جمع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بيانات وتنظيمها وتمثيلها بالرموز ولوحة الاعمده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1479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147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3838575" y="2691884"/>
            <a:ext cx="2752726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1200" b="1" dirty="0"/>
              <a:t> </a:t>
            </a:r>
          </a:p>
          <a:p>
            <a:r>
              <a:rPr lang="ar-SA" sz="1200" dirty="0"/>
              <a:t> </a:t>
            </a:r>
            <a:endParaRPr lang="en-US" sz="1200" dirty="0"/>
          </a:p>
          <a:p>
            <a:endParaRPr lang="ar-SA" sz="1400" b="1" dirty="0"/>
          </a:p>
          <a:p>
            <a:endParaRPr lang="ar-SA" sz="1400" b="1" dirty="0"/>
          </a:p>
          <a:p>
            <a:endParaRPr lang="ar-SA" sz="1400" b="1" dirty="0"/>
          </a:p>
          <a:p>
            <a:endParaRPr lang="ar-SA" sz="1400" b="1" dirty="0"/>
          </a:p>
          <a:p>
            <a:endParaRPr lang="ar-SA" sz="1400" b="1" dirty="0"/>
          </a:p>
          <a:p>
            <a:endParaRPr lang="ar-SA" sz="1400" b="1" dirty="0"/>
          </a:p>
          <a:p>
            <a:endParaRPr lang="en-US" sz="1400" b="1" dirty="0"/>
          </a:p>
          <a:p>
            <a:r>
              <a:rPr lang="ar-SA" sz="1200" b="1" dirty="0"/>
              <a:t> </a:t>
            </a:r>
            <a:endParaRPr lang="en-US" sz="12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550" y="1365530"/>
            <a:ext cx="1662722" cy="997629"/>
          </a:xfrm>
          <a:prstGeom prst="rect">
            <a:avLst/>
          </a:prstGeom>
        </p:spPr>
      </p:pic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2390775"/>
            <a:ext cx="6858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     </a:t>
            </a: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مستطيل 22"/>
          <p:cNvSpPr/>
          <p:nvPr/>
        </p:nvSpPr>
        <p:spPr>
          <a:xfrm>
            <a:off x="151665" y="4740941"/>
            <a:ext cx="6519066" cy="1945610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29" name="جدول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4778934"/>
              </p:ext>
            </p:extLst>
          </p:nvPr>
        </p:nvGraphicFramePr>
        <p:xfrm>
          <a:off x="161190" y="4740618"/>
          <a:ext cx="3021850" cy="101823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767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24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9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74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89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870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7305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حل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مسائل رياضية بإستعمال استراتيجيات ومهارات مناسبة مع اتباع الخطوات الاربع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1479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147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6" name="مستطيل 22"/>
          <p:cNvSpPr/>
          <p:nvPr/>
        </p:nvSpPr>
        <p:spPr>
          <a:xfrm>
            <a:off x="161190" y="6708994"/>
            <a:ext cx="6519066" cy="1939707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graphicFrame>
        <p:nvGraphicFramePr>
          <p:cNvPr id="27" name="جدول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7545126"/>
              </p:ext>
            </p:extLst>
          </p:nvPr>
        </p:nvGraphicFramePr>
        <p:xfrm>
          <a:off x="161925" y="6720605"/>
          <a:ext cx="3021850" cy="104313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767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24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9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74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89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870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7305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كتابة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الكسور ( كأ جزاء من الكل ، كأ جزاء من مجموعة ) وقرأتها 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600" b="1">
                          <a:solidFill>
                            <a:schemeClr val="tx1"/>
                          </a:solidFill>
                        </a:rPr>
                        <a:t>35</a:t>
                      </a:r>
                      <a:endParaRPr lang="ar-SA" sz="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1479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638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2" name="TextBox 31"/>
          <p:cNvSpPr txBox="1"/>
          <p:nvPr/>
        </p:nvSpPr>
        <p:spPr>
          <a:xfrm flipH="1">
            <a:off x="3152773" y="6819900"/>
            <a:ext cx="3507052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400" b="1" u="sng" dirty="0"/>
              <a:t>السؤال السابع</a:t>
            </a:r>
            <a:r>
              <a:rPr lang="ar-SA" sz="1200" b="1" dirty="0"/>
              <a:t>: </a:t>
            </a:r>
            <a:r>
              <a:rPr lang="ar-SA" sz="1400" b="1" dirty="0"/>
              <a:t>أحيطي الكسر اللذي يمثل الأجزاء الغير مظللة  في كل شكل مما يلي؟</a:t>
            </a:r>
          </a:p>
          <a:p>
            <a:r>
              <a:rPr lang="ar-SA" sz="1400" b="1" dirty="0"/>
              <a:t> </a:t>
            </a:r>
          </a:p>
          <a:p>
            <a:r>
              <a:rPr lang="ar-SA" sz="1400" b="1" dirty="0"/>
              <a:t> 1) </a:t>
            </a:r>
          </a:p>
          <a:p>
            <a:endParaRPr lang="ar-SA" sz="1400" b="1" dirty="0"/>
          </a:p>
          <a:p>
            <a:endParaRPr lang="ar-SA" sz="1400" b="1" dirty="0"/>
          </a:p>
          <a:p>
            <a:r>
              <a:rPr lang="ar-SA" sz="1400" b="1" dirty="0"/>
              <a:t>2)</a:t>
            </a:r>
            <a:endParaRPr lang="en-US" sz="14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3438525" y="523875"/>
            <a:ext cx="31813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400" dirty="0"/>
              <a:t>ضعي كتابة صح امام العباره الصحيحه وكتابة خطاء امام العباره الخاطئه :</a:t>
            </a:r>
            <a:endParaRPr lang="en-US" sz="1400" dirty="0"/>
          </a:p>
        </p:txBody>
      </p:sp>
      <p:sp>
        <p:nvSpPr>
          <p:cNvPr id="34" name="Diamond 33"/>
          <p:cNvSpPr/>
          <p:nvPr/>
        </p:nvSpPr>
        <p:spPr>
          <a:xfrm>
            <a:off x="5400676" y="1022101"/>
            <a:ext cx="1190625" cy="581025"/>
          </a:xfrm>
          <a:prstGeom prst="diamon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1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كل شكل خماسي مضلع</a:t>
            </a:r>
            <a:endParaRPr lang="en-US" sz="1000" b="1" dirty="0"/>
          </a:p>
        </p:txBody>
      </p:sp>
      <p:sp>
        <p:nvSpPr>
          <p:cNvPr id="35" name="Oval 34"/>
          <p:cNvSpPr/>
          <p:nvPr/>
        </p:nvSpPr>
        <p:spPr>
          <a:xfrm>
            <a:off x="4648201" y="1096089"/>
            <a:ext cx="573925" cy="38765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Diamond 37"/>
          <p:cNvSpPr/>
          <p:nvPr/>
        </p:nvSpPr>
        <p:spPr>
          <a:xfrm>
            <a:off x="5400675" y="1809179"/>
            <a:ext cx="1190625" cy="581025"/>
          </a:xfrm>
          <a:prstGeom prst="diamon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للمثلث 3أضلاع و4 </a:t>
            </a:r>
            <a:r>
              <a:rPr lang="ar-SA" sz="1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زوايا</a:t>
            </a:r>
            <a:endParaRPr lang="en-US" sz="1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9" name="Oval 38"/>
          <p:cNvSpPr/>
          <p:nvPr/>
        </p:nvSpPr>
        <p:spPr>
          <a:xfrm>
            <a:off x="4610099" y="1952624"/>
            <a:ext cx="553662" cy="36590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3183775" y="4867275"/>
            <a:ext cx="336942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200" b="1" u="sng" dirty="0"/>
              <a:t>السؤال السادس : </a:t>
            </a:r>
            <a:r>
              <a:rPr lang="ar-SA" sz="1200" b="1" dirty="0"/>
              <a:t>طلبت المعلمة من طالباتها كتابة الأعداد المختلفة الممكنة لترتيب الارقام 5،7،8 دون تكرار ،فكم عددًا يمكن كتابتها ؟</a:t>
            </a:r>
            <a:endParaRPr lang="ar-SA" sz="1200" b="1" u="sng" dirty="0"/>
          </a:p>
          <a:p>
            <a:r>
              <a:rPr lang="ar-SA" sz="1400" b="1" u="sng" dirty="0"/>
              <a:t> فهم :</a:t>
            </a:r>
            <a:r>
              <a:rPr lang="ar-SA" sz="1200" b="1" dirty="0"/>
              <a:t> طلبت المعلمة من طالباتها ترتيب الأعداد 5،......،....... </a:t>
            </a:r>
            <a:r>
              <a:rPr lang="ar-SA" sz="1200" b="1"/>
              <a:t>دون .............</a:t>
            </a:r>
            <a:endParaRPr lang="ar-SA" sz="1200" b="1" dirty="0"/>
          </a:p>
          <a:p>
            <a:r>
              <a:rPr lang="ar-SA" sz="1200" b="1" u="sng" dirty="0"/>
              <a:t>ا</a:t>
            </a:r>
            <a:r>
              <a:rPr lang="ar-SA" sz="1400" b="1" u="sng" dirty="0"/>
              <a:t>خطط  :</a:t>
            </a:r>
            <a:r>
              <a:rPr lang="ar-SA" sz="1400" b="1" dirty="0"/>
              <a:t> ا</a:t>
            </a:r>
            <a:r>
              <a:rPr lang="ar-SA" sz="1400" dirty="0"/>
              <a:t>ستعمل خطة...............................</a:t>
            </a:r>
          </a:p>
          <a:p>
            <a:r>
              <a:rPr lang="ar-SA" sz="1400" b="1" u="sng" dirty="0"/>
              <a:t>أحل : </a:t>
            </a:r>
            <a:r>
              <a:rPr lang="ar-SA" sz="1400" dirty="0"/>
              <a:t>....................................................</a:t>
            </a:r>
            <a:endParaRPr lang="en-US" sz="1200" dirty="0"/>
          </a:p>
        </p:txBody>
      </p:sp>
      <p:sp>
        <p:nvSpPr>
          <p:cNvPr id="44" name="Oval 43"/>
          <p:cNvSpPr/>
          <p:nvPr/>
        </p:nvSpPr>
        <p:spPr>
          <a:xfrm>
            <a:off x="5746750" y="7348537"/>
            <a:ext cx="180975" cy="17145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5" name="Oval 44"/>
          <p:cNvSpPr/>
          <p:nvPr/>
        </p:nvSpPr>
        <p:spPr>
          <a:xfrm>
            <a:off x="5951165" y="7638365"/>
            <a:ext cx="180975" cy="17145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5762625" y="7534275"/>
            <a:ext cx="1905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5972175" y="7439025"/>
            <a:ext cx="190500" cy="152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6124576" y="7599343"/>
            <a:ext cx="1905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5741987" y="7711204"/>
            <a:ext cx="190499" cy="17008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/>
          <p:cNvSpPr txBox="1"/>
          <p:nvPr/>
        </p:nvSpPr>
        <p:spPr>
          <a:xfrm>
            <a:off x="4095750" y="7334250"/>
            <a:ext cx="3180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4991100" y="7324725"/>
            <a:ext cx="4323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dirty="0"/>
              <a:t>2</a:t>
            </a:r>
          </a:p>
          <a:p>
            <a:pPr algn="ctr"/>
            <a:r>
              <a:rPr lang="ar-SA" dirty="0"/>
              <a:t>6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4276725" y="7315200"/>
            <a:ext cx="4323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dirty="0"/>
              <a:t>3</a:t>
            </a:r>
          </a:p>
          <a:p>
            <a:pPr algn="ctr"/>
            <a:r>
              <a:rPr lang="ar-SA" dirty="0"/>
              <a:t>6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3638550" y="7324725"/>
            <a:ext cx="4323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dirty="0"/>
              <a:t>1</a:t>
            </a:r>
          </a:p>
          <a:p>
            <a:pPr algn="ctr"/>
            <a:r>
              <a:rPr lang="ar-SA" dirty="0"/>
              <a:t>6</a:t>
            </a:r>
            <a:endParaRPr lang="en-US" dirty="0"/>
          </a:p>
        </p:txBody>
      </p:sp>
      <p:cxnSp>
        <p:nvCxnSpPr>
          <p:cNvPr id="58" name="Straight Connector 57"/>
          <p:cNvCxnSpPr>
            <a:stCxn id="54" idx="3"/>
            <a:endCxn id="54" idx="1"/>
          </p:cNvCxnSpPr>
          <p:nvPr/>
        </p:nvCxnSpPr>
        <p:spPr>
          <a:xfrm flipH="1">
            <a:off x="4991100" y="7647891"/>
            <a:ext cx="432381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55" idx="3"/>
            <a:endCxn id="55" idx="1"/>
          </p:cNvCxnSpPr>
          <p:nvPr/>
        </p:nvCxnSpPr>
        <p:spPr>
          <a:xfrm flipH="1">
            <a:off x="4276725" y="7638366"/>
            <a:ext cx="432381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56" idx="3"/>
            <a:endCxn id="56" idx="1"/>
          </p:cNvCxnSpPr>
          <p:nvPr/>
        </p:nvCxnSpPr>
        <p:spPr>
          <a:xfrm flipH="1">
            <a:off x="3638550" y="7647891"/>
            <a:ext cx="432381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Isosceles Triangle 65"/>
          <p:cNvSpPr/>
          <p:nvPr/>
        </p:nvSpPr>
        <p:spPr>
          <a:xfrm>
            <a:off x="5295901" y="8020051"/>
            <a:ext cx="304800" cy="342900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Isosceles Triangle 66"/>
          <p:cNvSpPr/>
          <p:nvPr/>
        </p:nvSpPr>
        <p:spPr>
          <a:xfrm>
            <a:off x="5610226" y="8020051"/>
            <a:ext cx="304800" cy="3429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Isosceles Triangle 67"/>
          <p:cNvSpPr/>
          <p:nvPr/>
        </p:nvSpPr>
        <p:spPr>
          <a:xfrm>
            <a:off x="5915026" y="8020051"/>
            <a:ext cx="304800" cy="3429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Isosceles Triangle 68"/>
          <p:cNvSpPr/>
          <p:nvPr/>
        </p:nvSpPr>
        <p:spPr>
          <a:xfrm>
            <a:off x="5000626" y="8020051"/>
            <a:ext cx="304800" cy="342900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TextBox 69"/>
          <p:cNvSpPr txBox="1"/>
          <p:nvPr/>
        </p:nvSpPr>
        <p:spPr>
          <a:xfrm>
            <a:off x="4362450" y="7934325"/>
            <a:ext cx="4286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dirty="0"/>
              <a:t>1</a:t>
            </a:r>
          </a:p>
          <a:p>
            <a:pPr algn="ctr"/>
            <a:r>
              <a:rPr lang="ar-SA" dirty="0"/>
              <a:t>4</a:t>
            </a:r>
            <a:endParaRPr lang="en-US" dirty="0"/>
          </a:p>
        </p:txBody>
      </p:sp>
      <p:cxnSp>
        <p:nvCxnSpPr>
          <p:cNvPr id="72" name="Straight Connector 71"/>
          <p:cNvCxnSpPr>
            <a:cxnSpLocks/>
            <a:stCxn id="70" idx="3"/>
            <a:endCxn id="70" idx="1"/>
          </p:cNvCxnSpPr>
          <p:nvPr/>
        </p:nvCxnSpPr>
        <p:spPr>
          <a:xfrm flipH="1">
            <a:off x="4362450" y="8257491"/>
            <a:ext cx="428625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3752850" y="7953375"/>
            <a:ext cx="4286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dirty="0"/>
              <a:t>2</a:t>
            </a:r>
          </a:p>
          <a:p>
            <a:pPr algn="ctr"/>
            <a:r>
              <a:rPr lang="ar-SA" dirty="0"/>
              <a:t>4</a:t>
            </a:r>
            <a:endParaRPr lang="en-US" dirty="0"/>
          </a:p>
        </p:txBody>
      </p:sp>
      <p:cxnSp>
        <p:nvCxnSpPr>
          <p:cNvPr id="75" name="Straight Connector 74"/>
          <p:cNvCxnSpPr>
            <a:stCxn id="73" idx="3"/>
            <a:endCxn id="73" idx="1"/>
          </p:cNvCxnSpPr>
          <p:nvPr/>
        </p:nvCxnSpPr>
        <p:spPr>
          <a:xfrm flipH="1">
            <a:off x="3752850" y="8276541"/>
            <a:ext cx="428625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3152775" y="7953375"/>
            <a:ext cx="4286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dirty="0"/>
              <a:t>4</a:t>
            </a:r>
          </a:p>
          <a:p>
            <a:pPr algn="ctr"/>
            <a:r>
              <a:rPr lang="ar-SA" dirty="0"/>
              <a:t>4</a:t>
            </a:r>
            <a:endParaRPr lang="en-US" dirty="0"/>
          </a:p>
        </p:txBody>
      </p:sp>
      <p:cxnSp>
        <p:nvCxnSpPr>
          <p:cNvPr id="80" name="Straight Connector 79"/>
          <p:cNvCxnSpPr>
            <a:stCxn id="78" idx="1"/>
            <a:endCxn id="78" idx="3"/>
          </p:cNvCxnSpPr>
          <p:nvPr/>
        </p:nvCxnSpPr>
        <p:spPr>
          <a:xfrm rot="10800000" flipH="1">
            <a:off x="3152774" y="8276541"/>
            <a:ext cx="428625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-73775" y="8645783"/>
            <a:ext cx="6534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/>
              <a:t>   أنتهت الاسئلة                                                 معلمة المادة :</a:t>
            </a:r>
            <a:endParaRPr lang="en-US" dirty="0"/>
          </a:p>
        </p:txBody>
      </p:sp>
      <p:pic>
        <p:nvPicPr>
          <p:cNvPr id="49" name="صورة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26" y="3086100"/>
            <a:ext cx="1643065" cy="1557945"/>
          </a:xfrm>
          <a:prstGeom prst="rect">
            <a:avLst/>
          </a:prstGeom>
          <a:noFill/>
        </p:spPr>
      </p:pic>
      <p:sp>
        <p:nvSpPr>
          <p:cNvPr id="50" name="Rectangle 49"/>
          <p:cNvSpPr/>
          <p:nvPr/>
        </p:nvSpPr>
        <p:spPr>
          <a:xfrm>
            <a:off x="3890965" y="2664127"/>
            <a:ext cx="2752726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1200" b="1" u="sng" dirty="0"/>
              <a:t>السؤال الخامس </a:t>
            </a:r>
            <a:r>
              <a:rPr lang="ar-SA" sz="1200" b="1" dirty="0"/>
              <a:t>:</a:t>
            </a:r>
            <a:r>
              <a:rPr lang="ar-SA" sz="1200" dirty="0"/>
              <a:t>  </a:t>
            </a:r>
            <a:endParaRPr lang="en-US" sz="1200" dirty="0"/>
          </a:p>
          <a:p>
            <a:r>
              <a:rPr lang="ar-SA" sz="1400" b="1" dirty="0"/>
              <a:t>مثلي البيانات الآتية بالأعمدة الأفقية :</a:t>
            </a:r>
            <a:endParaRPr lang="en-US" sz="1400" b="1" dirty="0"/>
          </a:p>
          <a:p>
            <a:r>
              <a:rPr lang="ar-SA" sz="1200" b="1" dirty="0"/>
              <a:t>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23546887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1252</TotalTime>
  <Words>516</Words>
  <Application>Microsoft Office PowerPoint</Application>
  <PresentationFormat>On-screen Show (4:3)</PresentationFormat>
  <Paragraphs>172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Arial</vt:lpstr>
      <vt:lpstr>Calibri</vt:lpstr>
      <vt:lpstr>Calibri Light</vt:lpstr>
      <vt:lpstr>Times New Roman</vt:lpstr>
      <vt:lpstr>Wingdings</vt:lpstr>
      <vt:lpstr>نسق Office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خيريه القحطاني</dc:creator>
  <cp:lastModifiedBy>Reem Alnasser</cp:lastModifiedBy>
  <cp:revision>141</cp:revision>
  <dcterms:created xsi:type="dcterms:W3CDTF">2016-10-19T21:09:54Z</dcterms:created>
  <dcterms:modified xsi:type="dcterms:W3CDTF">2017-04-25T17:56:58Z</dcterms:modified>
</cp:coreProperties>
</file>