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8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8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21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1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827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4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01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5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334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106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397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30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أكثر من  ، أقل من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309792" y="43543"/>
            <a:ext cx="1758008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1-5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769203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استعمل التقابل لتحديد المجموعات التي فيها عدد الأشياء أقل أو أكثر من الأخرى 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733902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ardrop 8"/>
          <p:cNvSpPr/>
          <p:nvPr/>
        </p:nvSpPr>
        <p:spPr>
          <a:xfrm>
            <a:off x="0" y="448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69203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يصل الطالب بخط بين عناصر المجموعتين المتقابلتين ، ثم يصف العلاقة بينهما مستعملا « أكثر من « ثم يحوط المجموعة التي عناصرها أكثر . </a:t>
            </a: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أكثر من  ، أقل من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90700"/>
            <a:ext cx="7467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11"/>
          <p:cNvCxnSpPr/>
          <p:nvPr/>
        </p:nvCxnSpPr>
        <p:spPr>
          <a:xfrm>
            <a:off x="7712746" y="3848088"/>
            <a:ext cx="0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15"/>
          <p:cNvCxnSpPr/>
          <p:nvPr/>
        </p:nvCxnSpPr>
        <p:spPr>
          <a:xfrm>
            <a:off x="6712614" y="3990964"/>
            <a:ext cx="142876" cy="64294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6"/>
          <p:cNvCxnSpPr/>
          <p:nvPr/>
        </p:nvCxnSpPr>
        <p:spPr>
          <a:xfrm>
            <a:off x="5785508" y="3919526"/>
            <a:ext cx="355602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20"/>
          <p:cNvCxnSpPr/>
          <p:nvPr/>
        </p:nvCxnSpPr>
        <p:spPr>
          <a:xfrm>
            <a:off x="1426202" y="3776650"/>
            <a:ext cx="355602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25"/>
          <p:cNvCxnSpPr/>
          <p:nvPr/>
        </p:nvCxnSpPr>
        <p:spPr>
          <a:xfrm>
            <a:off x="2497772" y="3848088"/>
            <a:ext cx="355602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26"/>
          <p:cNvSpPr/>
          <p:nvPr/>
        </p:nvSpPr>
        <p:spPr>
          <a:xfrm>
            <a:off x="4819028" y="4348154"/>
            <a:ext cx="3484806" cy="107157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" name="شكل بيضاوي 26"/>
          <p:cNvSpPr/>
          <p:nvPr/>
        </p:nvSpPr>
        <p:spPr>
          <a:xfrm>
            <a:off x="838200" y="2612233"/>
            <a:ext cx="2093982" cy="15573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Teardrop 8"/>
          <p:cNvSpPr/>
          <p:nvPr/>
        </p:nvSpPr>
        <p:spPr>
          <a:xfrm>
            <a:off x="0" y="448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ardrop 5"/>
          <p:cNvSpPr/>
          <p:nvPr/>
        </p:nvSpPr>
        <p:spPr>
          <a:xfrm>
            <a:off x="7239000" y="36286"/>
            <a:ext cx="1758008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1-5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0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 animBg="1"/>
      <p:bldP spid="2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9203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>
                <a:solidFill>
                  <a:srgbClr val="FF0000"/>
                </a:solidFill>
              </a:rPr>
              <a:t>يصل الطالب بخط بين عناصر المجموعتين المتقابلتين ، ثم يصف العلاقة بينهما مستعملا </a:t>
            </a:r>
            <a:r>
              <a:rPr lang="ar-SA" sz="2400" b="1" dirty="0" smtClean="0">
                <a:solidFill>
                  <a:srgbClr val="FF0000"/>
                </a:solidFill>
              </a:rPr>
              <a:t>«أقل من </a:t>
            </a:r>
            <a:r>
              <a:rPr lang="ar-SA" sz="2400" b="1" dirty="0">
                <a:solidFill>
                  <a:srgbClr val="FF0000"/>
                </a:solidFill>
              </a:rPr>
              <a:t>« ثم يحوط المجموعة التي عناصرها </a:t>
            </a:r>
            <a:r>
              <a:rPr lang="ar-SA" sz="2400" b="1" dirty="0" smtClean="0">
                <a:solidFill>
                  <a:srgbClr val="FF0000"/>
                </a:solidFill>
              </a:rPr>
              <a:t>أقل 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أكثر من  ، أقل من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52624"/>
            <a:ext cx="74481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11"/>
          <p:cNvCxnSpPr/>
          <p:nvPr/>
        </p:nvCxnSpPr>
        <p:spPr>
          <a:xfrm>
            <a:off x="6019800" y="3581400"/>
            <a:ext cx="460414" cy="10715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13"/>
          <p:cNvCxnSpPr/>
          <p:nvPr/>
        </p:nvCxnSpPr>
        <p:spPr>
          <a:xfrm>
            <a:off x="4052910" y="3657600"/>
            <a:ext cx="142876" cy="12811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5"/>
          <p:cNvCxnSpPr/>
          <p:nvPr/>
        </p:nvCxnSpPr>
        <p:spPr>
          <a:xfrm flipH="1">
            <a:off x="1552580" y="3581400"/>
            <a:ext cx="633096" cy="12858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7"/>
          <p:cNvSpPr/>
          <p:nvPr/>
        </p:nvSpPr>
        <p:spPr>
          <a:xfrm>
            <a:off x="1338266" y="2009748"/>
            <a:ext cx="5786478" cy="1928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Teardrop 8"/>
          <p:cNvSpPr/>
          <p:nvPr/>
        </p:nvSpPr>
        <p:spPr>
          <a:xfrm>
            <a:off x="0" y="448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ardrop 5"/>
          <p:cNvSpPr/>
          <p:nvPr/>
        </p:nvSpPr>
        <p:spPr>
          <a:xfrm>
            <a:off x="7086600" y="-76200"/>
            <a:ext cx="1758008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1-5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6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9203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>
                <a:solidFill>
                  <a:srgbClr val="FF0000"/>
                </a:solidFill>
              </a:rPr>
              <a:t>يصل الطالب بخط بين عناصر المجموعتين المتقابلتين ، ثم يصف العلاقة بينهما مستعملا </a:t>
            </a:r>
            <a:r>
              <a:rPr lang="ar-SA" sz="2400" b="1" dirty="0" smtClean="0">
                <a:solidFill>
                  <a:srgbClr val="FF0000"/>
                </a:solidFill>
              </a:rPr>
              <a:t>«أكثر من </a:t>
            </a:r>
            <a:r>
              <a:rPr lang="ar-SA" sz="2400" b="1" dirty="0">
                <a:solidFill>
                  <a:srgbClr val="FF0000"/>
                </a:solidFill>
              </a:rPr>
              <a:t>« ثم يحوط المجموعة التي عناصرها </a:t>
            </a:r>
            <a:r>
              <a:rPr lang="ar-SA" sz="2400" b="1" dirty="0" smtClean="0">
                <a:solidFill>
                  <a:srgbClr val="FF0000"/>
                </a:solidFill>
              </a:rPr>
              <a:t>أقل 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أكثر من  ، أقل من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74372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13"/>
          <p:cNvCxnSpPr/>
          <p:nvPr/>
        </p:nvCxnSpPr>
        <p:spPr>
          <a:xfrm rot="16200000" flipH="1">
            <a:off x="6202914" y="3629830"/>
            <a:ext cx="785818" cy="35560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14"/>
          <p:cNvCxnSpPr/>
          <p:nvPr/>
        </p:nvCxnSpPr>
        <p:spPr>
          <a:xfrm rot="16200000" flipH="1">
            <a:off x="4917030" y="3701268"/>
            <a:ext cx="785818" cy="35560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5"/>
          <p:cNvCxnSpPr/>
          <p:nvPr/>
        </p:nvCxnSpPr>
        <p:spPr>
          <a:xfrm rot="5400000">
            <a:off x="3131874" y="3843350"/>
            <a:ext cx="85725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8"/>
          <p:cNvCxnSpPr/>
          <p:nvPr/>
        </p:nvCxnSpPr>
        <p:spPr>
          <a:xfrm rot="16200000" flipH="1">
            <a:off x="1918222" y="3772706"/>
            <a:ext cx="857256" cy="1412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بيضاوي 20"/>
          <p:cNvSpPr/>
          <p:nvPr/>
        </p:nvSpPr>
        <p:spPr>
          <a:xfrm>
            <a:off x="1203048" y="2057400"/>
            <a:ext cx="5786478" cy="1928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Teardrop 8"/>
          <p:cNvSpPr/>
          <p:nvPr/>
        </p:nvSpPr>
        <p:spPr>
          <a:xfrm>
            <a:off x="0" y="448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ardrop 5"/>
          <p:cNvSpPr/>
          <p:nvPr/>
        </p:nvSpPr>
        <p:spPr>
          <a:xfrm>
            <a:off x="7309792" y="-76200"/>
            <a:ext cx="1758008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1-5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769203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>
                <a:solidFill>
                  <a:srgbClr val="FF0000"/>
                </a:solidFill>
              </a:rPr>
              <a:t>يصل الطالب بخط بين عناصر المجموعتين المتقابلتين ، ثم يصف العلاقة بينهما مستعملا </a:t>
            </a:r>
            <a:r>
              <a:rPr lang="ar-SA" sz="2400" b="1" dirty="0" smtClean="0">
                <a:solidFill>
                  <a:srgbClr val="FF0000"/>
                </a:solidFill>
              </a:rPr>
              <a:t>«أقل من </a:t>
            </a:r>
            <a:r>
              <a:rPr lang="ar-SA" sz="2400" b="1" dirty="0">
                <a:solidFill>
                  <a:srgbClr val="FF0000"/>
                </a:solidFill>
              </a:rPr>
              <a:t>« ثم يحوط المجموعة التي عناصرها </a:t>
            </a:r>
            <a:r>
              <a:rPr lang="ar-SA" sz="2400" b="1" dirty="0" smtClean="0">
                <a:solidFill>
                  <a:srgbClr val="FF0000"/>
                </a:solidFill>
              </a:rPr>
              <a:t>أكثر.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أكثر من  ، أقل من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28876"/>
            <a:ext cx="75438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رابط مستقيم 11"/>
          <p:cNvCxnSpPr/>
          <p:nvPr/>
        </p:nvCxnSpPr>
        <p:spPr>
          <a:xfrm flipH="1">
            <a:off x="5509592" y="4143388"/>
            <a:ext cx="317022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5"/>
          <p:cNvCxnSpPr/>
          <p:nvPr/>
        </p:nvCxnSpPr>
        <p:spPr>
          <a:xfrm flipH="1">
            <a:off x="3782568" y="4214826"/>
            <a:ext cx="146490" cy="71438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18"/>
          <p:cNvCxnSpPr/>
          <p:nvPr/>
        </p:nvCxnSpPr>
        <p:spPr>
          <a:xfrm flipH="1">
            <a:off x="2357422" y="4214826"/>
            <a:ext cx="357190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0"/>
          <p:cNvSpPr/>
          <p:nvPr/>
        </p:nvSpPr>
        <p:spPr>
          <a:xfrm>
            <a:off x="725714" y="2209799"/>
            <a:ext cx="5907315" cy="2536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Teardrop 8"/>
          <p:cNvSpPr/>
          <p:nvPr/>
        </p:nvSpPr>
        <p:spPr>
          <a:xfrm>
            <a:off x="0" y="448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ardrop 5"/>
          <p:cNvSpPr/>
          <p:nvPr/>
        </p:nvSpPr>
        <p:spPr>
          <a:xfrm>
            <a:off x="7309792" y="-76200"/>
            <a:ext cx="1758008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1-5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9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9203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>
                <a:solidFill>
                  <a:srgbClr val="FF0000"/>
                </a:solidFill>
              </a:rPr>
              <a:t>يصل الطالب بخط بين عناصر المجموعتين المتقابلتين ، ثم يصف العلاقة بينهما مستعملا </a:t>
            </a:r>
            <a:r>
              <a:rPr lang="ar-SA" sz="2400" b="1" dirty="0" smtClean="0">
                <a:solidFill>
                  <a:srgbClr val="FF0000"/>
                </a:solidFill>
              </a:rPr>
              <a:t>«أقل من </a:t>
            </a:r>
            <a:r>
              <a:rPr lang="ar-SA" sz="2400" b="1" dirty="0">
                <a:solidFill>
                  <a:srgbClr val="FF0000"/>
                </a:solidFill>
              </a:rPr>
              <a:t>« ثم يحوط المجموعة التي عناصرها </a:t>
            </a:r>
            <a:r>
              <a:rPr lang="ar-SA" sz="2400" b="1" dirty="0" smtClean="0">
                <a:solidFill>
                  <a:srgbClr val="FF0000"/>
                </a:solidFill>
              </a:rPr>
              <a:t>أكثر.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أكثر من  ، أقل من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8" y="2433614"/>
            <a:ext cx="74104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11"/>
          <p:cNvCxnSpPr/>
          <p:nvPr/>
        </p:nvCxnSpPr>
        <p:spPr>
          <a:xfrm rot="5400000">
            <a:off x="6012693" y="3826655"/>
            <a:ext cx="714380" cy="5000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13"/>
          <p:cNvCxnSpPr/>
          <p:nvPr/>
        </p:nvCxnSpPr>
        <p:spPr>
          <a:xfrm rot="5400000">
            <a:off x="5155437" y="3898093"/>
            <a:ext cx="714380" cy="5000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4"/>
          <p:cNvCxnSpPr/>
          <p:nvPr/>
        </p:nvCxnSpPr>
        <p:spPr>
          <a:xfrm rot="5400000">
            <a:off x="4298181" y="3898093"/>
            <a:ext cx="714380" cy="5000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5"/>
          <p:cNvCxnSpPr/>
          <p:nvPr/>
        </p:nvCxnSpPr>
        <p:spPr>
          <a:xfrm rot="5400000">
            <a:off x="3440925" y="3898093"/>
            <a:ext cx="714380" cy="5000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6"/>
          <p:cNvCxnSpPr/>
          <p:nvPr/>
        </p:nvCxnSpPr>
        <p:spPr>
          <a:xfrm rot="5400000">
            <a:off x="2583669" y="3898093"/>
            <a:ext cx="714380" cy="5000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7"/>
          <p:cNvCxnSpPr/>
          <p:nvPr/>
        </p:nvCxnSpPr>
        <p:spPr>
          <a:xfrm rot="5400000">
            <a:off x="1797851" y="3826655"/>
            <a:ext cx="714380" cy="5000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8"/>
          <p:cNvSpPr/>
          <p:nvPr/>
        </p:nvSpPr>
        <p:spPr>
          <a:xfrm>
            <a:off x="762000" y="2293256"/>
            <a:ext cx="6715172" cy="2069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Teardrop 8"/>
          <p:cNvSpPr/>
          <p:nvPr/>
        </p:nvSpPr>
        <p:spPr>
          <a:xfrm>
            <a:off x="0" y="448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ardrop 5"/>
          <p:cNvSpPr/>
          <p:nvPr/>
        </p:nvSpPr>
        <p:spPr>
          <a:xfrm>
            <a:off x="7309792" y="-116114"/>
            <a:ext cx="1758008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1-5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4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7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9203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يستعمل الطالب القطع الملونة لينشئ مجموعة يكون عدد عناصرها أكثر من عدد الطيور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أكثر من  ، أقل من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8" y="2166910"/>
            <a:ext cx="6643701" cy="342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1476380" y="4552951"/>
            <a:ext cx="857256" cy="4286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762264" y="4552952"/>
            <a:ext cx="857256" cy="4286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19586" y="4624390"/>
            <a:ext cx="857256" cy="4286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405470" y="4481514"/>
            <a:ext cx="857256" cy="4286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415086" y="4552952"/>
            <a:ext cx="857256" cy="4286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ardrop 8"/>
          <p:cNvSpPr/>
          <p:nvPr/>
        </p:nvSpPr>
        <p:spPr>
          <a:xfrm>
            <a:off x="0" y="448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ardrop 5"/>
          <p:cNvSpPr/>
          <p:nvPr/>
        </p:nvSpPr>
        <p:spPr>
          <a:xfrm>
            <a:off x="7315200" y="-76200"/>
            <a:ext cx="1758008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1-5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4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217</Words>
  <Application>Microsoft Office PowerPoint</Application>
  <PresentationFormat>عرض على الشاشة (3:4)‏</PresentationFormat>
  <Paragraphs>63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10</cp:revision>
  <dcterms:created xsi:type="dcterms:W3CDTF">2015-10-06T14:56:54Z</dcterms:created>
  <dcterms:modified xsi:type="dcterms:W3CDTF">2017-05-19T18:25:32Z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