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0" r:id="rId3"/>
    <p:sldId id="351" r:id="rId4"/>
    <p:sldId id="346" r:id="rId5"/>
    <p:sldId id="345" r:id="rId6"/>
    <p:sldId id="353" r:id="rId7"/>
    <p:sldId id="349" r:id="rId8"/>
    <p:sldId id="354" r:id="rId9"/>
    <p:sldId id="355" r:id="rId10"/>
    <p:sldId id="259" r:id="rId11"/>
    <p:sldId id="342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82" autoAdjust="0"/>
    <p:restoredTop sz="94280" autoAdjust="0"/>
  </p:normalViewPr>
  <p:slideViewPr>
    <p:cSldViewPr snapToGrid="0" showGuides="1">
      <p:cViewPr>
        <p:scale>
          <a:sx n="50" d="100"/>
          <a:sy n="50" d="100"/>
        </p:scale>
        <p:origin x="-1326" y="-606"/>
      </p:cViewPr>
      <p:guideLst>
        <p:guide orient="horz" pos="2137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حَرْفُ </a:t>
              </a:r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السِّين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B2A3F4DA-6FAA-4B68-A2E9-A7BA962D4A3D}"/>
              </a:ext>
            </a:extLst>
          </p:cNvPr>
          <p:cNvGrpSpPr/>
          <p:nvPr/>
        </p:nvGrpSpPr>
        <p:grpSpPr>
          <a:xfrm rot="2173210">
            <a:off x="1308175" y="337573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17F7744-7F18-4A51-BD5A-2AB2B8BF9EFD}"/>
              </a:ext>
            </a:extLst>
          </p:cNvPr>
          <p:cNvSpPr/>
          <p:nvPr/>
        </p:nvSpPr>
        <p:spPr>
          <a:xfrm>
            <a:off x="2841138" y="1576680"/>
            <a:ext cx="5237356" cy="2538702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2129" y="1692081"/>
            <a:ext cx="5022086" cy="2299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068A9D4E-FD1B-4A73-AAE1-3F99628DD782}"/>
              </a:ext>
            </a:extLst>
          </p:cNvPr>
          <p:cNvGrpSpPr/>
          <p:nvPr/>
        </p:nvGrpSpPr>
        <p:grpSpPr>
          <a:xfrm rot="2173210">
            <a:off x="755265" y="291102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xmlns="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41418"/>
              <a:gd name="adj2" fmla="val 6132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إِثْرَائِيْ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:a16="http://schemas.microsoft.com/office/drawing/2014/main" xmlns="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xmlns="" id="{DE541F17-C8C4-428C-BBA4-F0819BFD0FFA}"/>
              </a:ext>
            </a:extLst>
          </p:cNvPr>
          <p:cNvSpPr/>
          <p:nvPr/>
        </p:nvSpPr>
        <p:spPr>
          <a:xfrm>
            <a:off x="943202" y="370602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xmlns="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xmlns="" id="{D993F8B7-0F91-40BB-87DF-5CD09F85823E}"/>
              </a:ext>
            </a:extLst>
          </p:cNvPr>
          <p:cNvSpPr/>
          <p:nvPr/>
        </p:nvSpPr>
        <p:spPr>
          <a:xfrm>
            <a:off x="594813" y="595304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:a16="http://schemas.microsoft.com/office/drawing/2014/main" xmlns="" id="{55D327E8-F95B-44E9-9DD1-A9F3458F586B}"/>
              </a:ext>
            </a:extLst>
          </p:cNvPr>
          <p:cNvSpPr/>
          <p:nvPr/>
        </p:nvSpPr>
        <p:spPr>
          <a:xfrm>
            <a:off x="9373630" y="2056728"/>
            <a:ext cx="2724152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:a16="http://schemas.microsoft.com/office/drawing/2014/main" xmlns="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69696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3" name="مجموعة 92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94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1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>
            <a:off x="2181123" y="4733271"/>
            <a:ext cx="2752681" cy="2376810"/>
            <a:chOff x="2362987" y="3154407"/>
            <a:chExt cx="2752681" cy="2376810"/>
          </a:xfrm>
        </p:grpSpPr>
        <p:sp>
          <p:nvSpPr>
            <p:cNvPr id="122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01174" y="4067032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سأرْسُم الأشْجَار و الأزْهَارَ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xmlns="" id="{D635B0E6-0AF9-4A2C-80B4-7B41A548BB8E}"/>
              </a:ext>
            </a:extLst>
          </p:cNvPr>
          <p:cNvSpPr/>
          <p:nvPr/>
        </p:nvSpPr>
        <p:spPr>
          <a:xfrm>
            <a:off x="3102439" y="527123"/>
            <a:ext cx="2298807" cy="2298807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A2E216F-58BF-4979-B777-447399320361}"/>
              </a:ext>
            </a:extLst>
          </p:cNvPr>
          <p:cNvSpPr/>
          <p:nvPr/>
        </p:nvSpPr>
        <p:spPr>
          <a:xfrm>
            <a:off x="5401246" y="3040962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F736DBC-5D32-42C0-A996-7011698A01FA}"/>
              </a:ext>
            </a:extLst>
          </p:cNvPr>
          <p:cNvSpPr/>
          <p:nvPr/>
        </p:nvSpPr>
        <p:spPr>
          <a:xfrm>
            <a:off x="5766535" y="3340228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5F19726-51C1-4218-85F5-3753287E0021}"/>
              </a:ext>
            </a:extLst>
          </p:cNvPr>
          <p:cNvSpPr/>
          <p:nvPr/>
        </p:nvSpPr>
        <p:spPr>
          <a:xfrm>
            <a:off x="2549539" y="357169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DCCC4F3-045E-4D91-8609-EC9922FF4D91}"/>
              </a:ext>
            </a:extLst>
          </p:cNvPr>
          <p:cNvSpPr/>
          <p:nvPr/>
        </p:nvSpPr>
        <p:spPr>
          <a:xfrm>
            <a:off x="3214152" y="3000503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CD271DF-082B-4F8A-AD37-0DFBC7697867}"/>
              </a:ext>
            </a:extLst>
          </p:cNvPr>
          <p:cNvSpPr/>
          <p:nvPr/>
        </p:nvSpPr>
        <p:spPr>
          <a:xfrm>
            <a:off x="2676754" y="663198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0613CF5-9B51-418E-AC77-72FE30C82508}"/>
              </a:ext>
            </a:extLst>
          </p:cNvPr>
          <p:cNvSpPr/>
          <p:nvPr/>
        </p:nvSpPr>
        <p:spPr>
          <a:xfrm>
            <a:off x="5595484" y="1590549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أُسَمِّيْ الحَرفَ و أُلَوِّنُهُ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798F09D0-AFF8-4AD8-A29D-344971D221C8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CFD984F2-4C96-4EFE-AC95-BE7953244301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11F8E2C1-2B91-4295-B8D9-0A0B5BCDC088}"/>
              </a:ext>
            </a:extLst>
          </p:cNvPr>
          <p:cNvSpPr/>
          <p:nvPr/>
        </p:nvSpPr>
        <p:spPr>
          <a:xfrm>
            <a:off x="4962063" y="2674982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xmlns="" id="{61F5654E-DD53-4EA1-8492-29657A71FB57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xmlns="" id="{82901DBA-6276-491D-86F0-AD96D1EB285E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ABBD9FEE-CB75-4531-8F23-67920B7BD8B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xmlns="" id="{D6A27358-FCA9-4842-A958-A98DB8618FE6}"/>
              </a:ext>
            </a:extLst>
          </p:cNvPr>
          <p:cNvSpPr/>
          <p:nvPr/>
        </p:nvSpPr>
        <p:spPr>
          <a:xfrm>
            <a:off x="5692496" y="4937879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xmlns="" id="{A49742B2-22E2-40E4-B4AD-D4CAEB552868}"/>
              </a:ext>
            </a:extLst>
          </p:cNvPr>
          <p:cNvSpPr/>
          <p:nvPr/>
        </p:nvSpPr>
        <p:spPr>
          <a:xfrm>
            <a:off x="6847422" y="2962941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5451D611-6F79-42DD-AB09-65E991053E57}"/>
              </a:ext>
            </a:extLst>
          </p:cNvPr>
          <p:cNvSpPr/>
          <p:nvPr/>
        </p:nvSpPr>
        <p:spPr>
          <a:xfrm>
            <a:off x="4821813" y="5160747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Left Brace 51">
            <a:extLst>
              <a:ext uri="{FF2B5EF4-FFF2-40B4-BE49-F238E27FC236}">
                <a16:creationId xmlns:a16="http://schemas.microsoft.com/office/drawing/2014/main" xmlns="" id="{46CAF2D4-3E80-48B7-B735-B6FBA00248FB}"/>
              </a:ext>
            </a:extLst>
          </p:cNvPr>
          <p:cNvSpPr/>
          <p:nvPr/>
        </p:nvSpPr>
        <p:spPr>
          <a:xfrm>
            <a:off x="5335666" y="1603055"/>
            <a:ext cx="65580" cy="734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pic>
        <p:nvPicPr>
          <p:cNvPr id="1026" name="Picture 2" descr="D:\duha abo anas\arabic abo anas\FINISH\c5d0ca3223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501" y="411745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6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3" grpId="0" animBg="1"/>
      <p:bldP spid="16" grpId="0" animBg="1"/>
      <p:bldP spid="16" grpId="1" animBg="1"/>
      <p:bldP spid="21" grpId="0" animBg="1"/>
      <p:bldP spid="22" grpId="0" animBg="1"/>
      <p:bldP spid="2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2B2BCC7-23C8-424C-93E3-62C5972C62FA}"/>
              </a:ext>
            </a:extLst>
          </p:cNvPr>
          <p:cNvGrpSpPr/>
          <p:nvPr/>
        </p:nvGrpSpPr>
        <p:grpSpPr>
          <a:xfrm>
            <a:off x="4505904" y="971763"/>
            <a:ext cx="3319973" cy="2629432"/>
            <a:chOff x="4350351" y="1076435"/>
            <a:chExt cx="3319973" cy="2629432"/>
          </a:xfrm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454D9C68-B736-4210-92F8-2DB2CCE96B2C}"/>
                </a:ext>
              </a:extLst>
            </p:cNvPr>
            <p:cNvSpPr/>
            <p:nvPr/>
          </p:nvSpPr>
          <p:spPr>
            <a:xfrm>
              <a:off x="5040892" y="1076435"/>
              <a:ext cx="2629432" cy="2629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AE235A11-DE85-44A6-9DD1-F385BEBB09F5}"/>
                </a:ext>
              </a:extLst>
            </p:cNvPr>
            <p:cNvSpPr txBox="1"/>
            <p:nvPr/>
          </p:nvSpPr>
          <p:spPr>
            <a:xfrm>
              <a:off x="5031746" y="2133934"/>
              <a:ext cx="1964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8115A0AC-CE8F-4C50-A70B-19575B0781C2}"/>
                </a:ext>
              </a:extLst>
            </p:cNvPr>
            <p:cNvSpPr txBox="1"/>
            <p:nvPr/>
          </p:nvSpPr>
          <p:spPr>
            <a:xfrm>
              <a:off x="4350351" y="1337946"/>
              <a:ext cx="286309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 smtClean="0">
                  <a:latin typeface="Century Gothic" panose="020B0502020202020204" pitchFamily="34" charset="0"/>
                </a:rPr>
                <a:t>قَالَ فَوَّازٌ :</a:t>
              </a:r>
            </a:p>
            <a:p>
              <a:pPr algn="r"/>
              <a:r>
                <a:rPr lang="ar-SY" sz="2000" dirty="0" smtClean="0">
                  <a:latin typeface="Century Gothic" panose="020B0502020202020204" pitchFamily="34" charset="0"/>
                </a:rPr>
                <a:t>فِيْ مَدْرَ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س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َتِيْ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سَ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احَةٌ وَا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سِ</a:t>
              </a:r>
              <a:r>
                <a:rPr lang="ar-SY" sz="2000" dirty="0" smtClean="0">
                  <a:latin typeface="Century Gothic" panose="020B0502020202020204" pitchFamily="34" charset="0"/>
                </a:rPr>
                <a:t>عَةٌ , و فُصُولٌ فَ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سِ</a:t>
              </a:r>
              <a:r>
                <a:rPr lang="ar-SY" sz="2000" dirty="0" smtClean="0">
                  <a:latin typeface="Century Gothic" panose="020B0502020202020204" pitchFamily="34" charset="0"/>
                </a:rPr>
                <a:t>يْحَةٌ أدْر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سُ</a:t>
              </a:r>
              <a:r>
                <a:rPr lang="ar-SY" sz="2000" dirty="0" smtClean="0">
                  <a:latin typeface="Century Gothic" panose="020B0502020202020204" pitchFamily="34" charset="0"/>
                </a:rPr>
                <a:t> فِيْها بِجِدٍّ , و عَلَى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سُ</a:t>
              </a:r>
              <a:r>
                <a:rPr lang="ar-SY" sz="2000" dirty="0" smtClean="0">
                  <a:latin typeface="Century Gothic" panose="020B0502020202020204" pitchFamily="34" charset="0"/>
                </a:rPr>
                <a:t>ورِ الْمَدْرَ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سَ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ةِ رُ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س</a:t>
              </a:r>
              <a:r>
                <a:rPr lang="ar-SY" sz="2000" dirty="0" smtClean="0">
                  <a:latin typeface="Century Gothic" panose="020B0502020202020204" pitchFamily="34" charset="0"/>
                </a:rPr>
                <a:t>ُومٌ جَمِيْلةٌ . أّنَا أُحِبُّ مَدْرَ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سَ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تِيْ . </a:t>
              </a:r>
              <a:endParaRPr lang="en-US" sz="54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="" xmlns:a16="http://schemas.microsoft.com/office/drawing/2014/main" id="{804D0399-604F-4D4D-9394-E0195A631913}"/>
              </a:ext>
            </a:extLst>
          </p:cNvPr>
          <p:cNvSpPr/>
          <p:nvPr/>
        </p:nvSpPr>
        <p:spPr>
          <a:xfrm>
            <a:off x="2177235" y="1725397"/>
            <a:ext cx="2215522" cy="221552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767DDA8D-52D4-4DE5-90AF-8D4F55FDC41A}"/>
              </a:ext>
            </a:extLst>
          </p:cNvPr>
          <p:cNvSpPr/>
          <p:nvPr/>
        </p:nvSpPr>
        <p:spPr>
          <a:xfrm>
            <a:off x="3738122" y="2945073"/>
            <a:ext cx="1840823" cy="1840823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7DC9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E1F936BE-AF73-4D4B-B08B-8E3C739A99FD}"/>
              </a:ext>
            </a:extLst>
          </p:cNvPr>
          <p:cNvSpPr/>
          <p:nvPr/>
        </p:nvSpPr>
        <p:spPr>
          <a:xfrm>
            <a:off x="653957" y="2273790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AE741645-961F-45B2-BC3D-AF447D42CDD6}"/>
              </a:ext>
            </a:extLst>
          </p:cNvPr>
          <p:cNvSpPr/>
          <p:nvPr/>
        </p:nvSpPr>
        <p:spPr>
          <a:xfrm>
            <a:off x="4017114" y="1725397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E00BF5AB-70A0-4AF2-957C-E9C12BD3FBC1}"/>
              </a:ext>
            </a:extLst>
          </p:cNvPr>
          <p:cNvSpPr/>
          <p:nvPr/>
        </p:nvSpPr>
        <p:spPr>
          <a:xfrm>
            <a:off x="2266276" y="3895950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AF736DBC-5D32-42C0-A996-7011698A01FA}"/>
              </a:ext>
            </a:extLst>
          </p:cNvPr>
          <p:cNvSpPr/>
          <p:nvPr/>
        </p:nvSpPr>
        <p:spPr>
          <a:xfrm>
            <a:off x="7335896" y="1260797"/>
            <a:ext cx="1878267" cy="1878267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5BA7F28A-1D75-4A29-AB70-E259A2A02842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09A6E69-6C10-45FE-B508-0F36311F8EC7}"/>
              </a:ext>
            </a:extLst>
          </p:cNvPr>
          <p:cNvSpPr/>
          <p:nvPr/>
        </p:nvSpPr>
        <p:spPr>
          <a:xfrm>
            <a:off x="5578945" y="4198197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9C1C7005-A9DA-488F-A96D-5D580E0E5CC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1D6BCC83-68C1-44EA-A060-E5397DF84931}"/>
              </a:ext>
            </a:extLst>
          </p:cNvPr>
          <p:cNvSpPr/>
          <p:nvPr/>
        </p:nvSpPr>
        <p:spPr>
          <a:xfrm>
            <a:off x="5749231" y="4390733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DCCC4F3-045E-4D91-8609-EC9922FF4D91}"/>
              </a:ext>
            </a:extLst>
          </p:cNvPr>
          <p:cNvSpPr/>
          <p:nvPr/>
        </p:nvSpPr>
        <p:spPr>
          <a:xfrm>
            <a:off x="6923674" y="3527236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7348016" y="1130944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8146C76D-7722-4414-A7BA-6AA9281E0A42}"/>
              </a:ext>
            </a:extLst>
          </p:cNvPr>
          <p:cNvSpPr/>
          <p:nvPr/>
        </p:nvSpPr>
        <p:spPr>
          <a:xfrm>
            <a:off x="3047810" y="4012218"/>
            <a:ext cx="264149" cy="264149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D9692B9D-8A30-4113-BCF5-FBED55D4F074}"/>
              </a:ext>
            </a:extLst>
          </p:cNvPr>
          <p:cNvSpPr/>
          <p:nvPr/>
        </p:nvSpPr>
        <p:spPr>
          <a:xfrm>
            <a:off x="3738122" y="4822618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9045188" y="2018903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312E7FD-F486-4EDA-9D5B-5D46D5D10C5A}"/>
              </a:ext>
            </a:extLst>
          </p:cNvPr>
          <p:cNvSpPr txBox="1"/>
          <p:nvPr/>
        </p:nvSpPr>
        <p:spPr>
          <a:xfrm>
            <a:off x="-176152" y="294815"/>
            <a:ext cx="8171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ألاحِظ الصُّوَر و أقْرَأ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02" y="2283459"/>
            <a:ext cx="1331313" cy="124534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12" y="567496"/>
            <a:ext cx="1439145" cy="136110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561" y="4364681"/>
            <a:ext cx="1324099" cy="13336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3135651A-5259-4015-A1A9-545D89CD724F}"/>
              </a:ext>
            </a:extLst>
          </p:cNvPr>
          <p:cNvSpPr txBox="1"/>
          <p:nvPr/>
        </p:nvSpPr>
        <p:spPr>
          <a:xfrm>
            <a:off x="3243475" y="-711451"/>
            <a:ext cx="18247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6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س</a:t>
            </a:r>
            <a:endParaRPr lang="en-US" sz="166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5" name="صورة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107" y="2938546"/>
            <a:ext cx="1338587" cy="133389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0" name="Picture 2" descr="D:\duha abo anas\arabic abo anas\FINISH\c5d0ca3223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586" y="389799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3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38536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7" y="2686958"/>
              <a:ext cx="1484087" cy="1484084"/>
              <a:chOff x="8091712" y="3008086"/>
              <a:chExt cx="1683660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2" y="3849914"/>
                <a:ext cx="1683656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أَدْرُ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سُ</a:t>
                </a: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0969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وا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سِ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عَة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سَ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احَة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:a16="http://schemas.microsoft.com/office/drawing/2014/main" xmlns="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سَـ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:a16="http://schemas.microsoft.com/office/drawing/2014/main" xmlns="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:a16="http://schemas.microsoft.com/office/drawing/2014/main" xmlns="" id="{B36B77C4-7D48-41B7-BFA6-3DC2190B46DA}"/>
              </a:ext>
            </a:extLst>
          </p:cNvPr>
          <p:cNvSpPr/>
          <p:nvPr/>
        </p:nvSpPr>
        <p:spPr>
          <a:xfrm>
            <a:off x="56775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سِـ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0087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:a16="http://schemas.microsoft.com/office/drawing/2014/main" xmlns="" id="{FC0DAC1B-96E9-48E3-8214-D51E5A5C6855}"/>
              </a:ext>
            </a:extLst>
          </p:cNvPr>
          <p:cNvSpPr/>
          <p:nvPr/>
        </p:nvSpPr>
        <p:spPr>
          <a:xfrm>
            <a:off x="19824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سُ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xmlns="" id="{C62DC86B-2140-4239-B839-BAA647741F5E}"/>
              </a:ext>
            </a:extLst>
          </p:cNvPr>
          <p:cNvSpPr/>
          <p:nvPr/>
        </p:nvSpPr>
        <p:spPr>
          <a:xfrm rot="16200000" flipH="1">
            <a:off x="23136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أقْرَأ الكَلِمَات ثمَّ </a:t>
              </a:r>
              <a:r>
                <a:rPr lang="ar-SY" sz="2400" b="1"/>
                <a:t>أجرِّد </a:t>
              </a:r>
              <a:r>
                <a:rPr lang="ar-SY" sz="2400" b="1" smtClean="0"/>
                <a:t>الحَرِف س : 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960672" y="1190403"/>
            <a:ext cx="1592542" cy="1281927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سِـ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533201" y="1139604"/>
            <a:ext cx="1592542" cy="1281927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6"/>
              <a:ext cx="1484087" cy="1484084"/>
              <a:chOff x="8091712" y="3008086"/>
              <a:chExt cx="1683660" cy="1683658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2" y="3849915"/>
                <a:ext cx="1683656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سُـ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9113769" y="1131137"/>
            <a:ext cx="1592542" cy="1281927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سَـ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172021" y="255178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17191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أُميِّز بَيِن الصَّوت القَصِيْر و الصَّوت الطَّويْل (المَدْ)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3594752" y="30103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 قَصِير لِعَدَم وُجُود مَد</a:t>
            </a:r>
            <a:endParaRPr lang="ar-SY" sz="3200" dirty="0"/>
          </a:p>
        </p:txBody>
      </p:sp>
      <p:grpSp>
        <p:nvGrpSpPr>
          <p:cNvPr id="43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910725" y="4238403"/>
            <a:ext cx="1592542" cy="1281927"/>
            <a:chOff x="5055054" y="2587172"/>
            <a:chExt cx="2123166" cy="1709056"/>
          </a:xfrm>
        </p:grpSpPr>
        <p:sp>
          <p:nvSpPr>
            <p:cNvPr id="44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8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0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سِيـ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483254" y="4206654"/>
            <a:ext cx="1592542" cy="1281927"/>
            <a:chOff x="5055054" y="2587172"/>
            <a:chExt cx="2123166" cy="1709056"/>
          </a:xfrm>
        </p:grpSpPr>
        <p:sp>
          <p:nvSpPr>
            <p:cNvPr id="53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7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8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سُو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9063822" y="4274387"/>
            <a:ext cx="1592542" cy="1281927"/>
            <a:chOff x="5055054" y="2587172"/>
            <a:chExt cx="2123166" cy="1709056"/>
          </a:xfrm>
        </p:grpSpPr>
        <p:sp>
          <p:nvSpPr>
            <p:cNvPr id="76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0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81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err="1" smtClean="0">
                    <a:solidFill>
                      <a:schemeClr val="tx1"/>
                    </a:solidFill>
                  </a:rPr>
                  <a:t>سَا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122074" y="561883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3544805" y="60202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صَوْتْ طَوِيْل لِوُجُود مَد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92715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أُلاحِظ كِتَابِة الْحَرْف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Star: 4 Points 43">
            <a:extLst>
              <a:ext uri="{FF2B5EF4-FFF2-40B4-BE49-F238E27FC236}">
                <a16:creationId xmlns="" xmlns:a16="http://schemas.microsoft.com/office/drawing/2014/main" id="{AC3D6A31-D6E2-4069-A34E-78AD9A87C561}"/>
              </a:ext>
            </a:extLst>
          </p:cNvPr>
          <p:cNvSpPr/>
          <p:nvPr/>
        </p:nvSpPr>
        <p:spPr>
          <a:xfrm>
            <a:off x="1153376" y="3951967"/>
            <a:ext cx="2700421" cy="2700421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5171352" y="1673904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="" xmlns:a16="http://schemas.microsoft.com/office/drawing/2014/main" id="{523190A1-1B96-4079-A185-CC3185FFAB12}"/>
              </a:ext>
            </a:extLst>
          </p:cNvPr>
          <p:cNvSpPr/>
          <p:nvPr/>
        </p:nvSpPr>
        <p:spPr>
          <a:xfrm>
            <a:off x="2619749" y="1673904"/>
            <a:ext cx="2115050" cy="281992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3169 w 2535719"/>
              <a:gd name="connsiteY0" fmla="*/ 1494797 h 2686113"/>
              <a:gd name="connsiteX1" fmla="*/ 397605 w 2535719"/>
              <a:gd name="connsiteY1" fmla="*/ 332029 h 2686113"/>
              <a:gd name="connsiteX2" fmla="*/ 2146851 w 2535719"/>
              <a:gd name="connsiteY2" fmla="*/ 219487 h 2686113"/>
              <a:gd name="connsiteX3" fmla="*/ 2503151 w 2535719"/>
              <a:gd name="connsiteY3" fmla="*/ 1522933 h 2686113"/>
              <a:gd name="connsiteX4" fmla="*/ 1851429 w 2535719"/>
              <a:gd name="connsiteY4" fmla="*/ 2404346 h 2686113"/>
              <a:gd name="connsiteX5" fmla="*/ 690002 w 2535719"/>
              <a:gd name="connsiteY5" fmla="*/ 2521406 h 2686113"/>
              <a:gd name="connsiteX6" fmla="*/ 13169 w 2535719"/>
              <a:gd name="connsiteY6" fmla="*/ 1494797 h 2686113"/>
              <a:gd name="connsiteX0" fmla="*/ 13169 w 2535719"/>
              <a:gd name="connsiteY0" fmla="*/ 1494797 h 2593593"/>
              <a:gd name="connsiteX1" fmla="*/ 397605 w 2535719"/>
              <a:gd name="connsiteY1" fmla="*/ 332029 h 2593593"/>
              <a:gd name="connsiteX2" fmla="*/ 2146851 w 2535719"/>
              <a:gd name="connsiteY2" fmla="*/ 219487 h 2593593"/>
              <a:gd name="connsiteX3" fmla="*/ 2503151 w 2535719"/>
              <a:gd name="connsiteY3" fmla="*/ 1522933 h 2593593"/>
              <a:gd name="connsiteX4" fmla="*/ 1851429 w 2535719"/>
              <a:gd name="connsiteY4" fmla="*/ 2404346 h 2593593"/>
              <a:gd name="connsiteX5" fmla="*/ 690002 w 2535719"/>
              <a:gd name="connsiteY5" fmla="*/ 2521406 h 2593593"/>
              <a:gd name="connsiteX6" fmla="*/ 13169 w 2535719"/>
              <a:gd name="connsiteY6" fmla="*/ 1494797 h 2593593"/>
              <a:gd name="connsiteX0" fmla="*/ 13169 w 2535719"/>
              <a:gd name="connsiteY0" fmla="*/ 1494797 h 2522252"/>
              <a:gd name="connsiteX1" fmla="*/ 397605 w 2535719"/>
              <a:gd name="connsiteY1" fmla="*/ 332029 h 2522252"/>
              <a:gd name="connsiteX2" fmla="*/ 2146851 w 2535719"/>
              <a:gd name="connsiteY2" fmla="*/ 219487 h 2522252"/>
              <a:gd name="connsiteX3" fmla="*/ 2503151 w 2535719"/>
              <a:gd name="connsiteY3" fmla="*/ 1522933 h 2522252"/>
              <a:gd name="connsiteX4" fmla="*/ 1851429 w 2535719"/>
              <a:gd name="connsiteY4" fmla="*/ 2404346 h 2522252"/>
              <a:gd name="connsiteX5" fmla="*/ 690002 w 2535719"/>
              <a:gd name="connsiteY5" fmla="*/ 2521406 h 2522252"/>
              <a:gd name="connsiteX6" fmla="*/ 13169 w 2535719"/>
              <a:gd name="connsiteY6" fmla="*/ 1494797 h 2522252"/>
              <a:gd name="connsiteX0" fmla="*/ 13169 w 2535719"/>
              <a:gd name="connsiteY0" fmla="*/ 1494797 h 2551163"/>
              <a:gd name="connsiteX1" fmla="*/ 397605 w 2535719"/>
              <a:gd name="connsiteY1" fmla="*/ 332029 h 2551163"/>
              <a:gd name="connsiteX2" fmla="*/ 2146851 w 2535719"/>
              <a:gd name="connsiteY2" fmla="*/ 219487 h 2551163"/>
              <a:gd name="connsiteX3" fmla="*/ 2503151 w 2535719"/>
              <a:gd name="connsiteY3" fmla="*/ 1522933 h 2551163"/>
              <a:gd name="connsiteX4" fmla="*/ 1851429 w 2535719"/>
              <a:gd name="connsiteY4" fmla="*/ 2404346 h 2551163"/>
              <a:gd name="connsiteX5" fmla="*/ 690002 w 2535719"/>
              <a:gd name="connsiteY5" fmla="*/ 2521406 h 2551163"/>
              <a:gd name="connsiteX6" fmla="*/ 13169 w 2535719"/>
              <a:gd name="connsiteY6" fmla="*/ 1494797 h 2551163"/>
              <a:gd name="connsiteX0" fmla="*/ 23594 w 2546144"/>
              <a:gd name="connsiteY0" fmla="*/ 1494797 h 2707275"/>
              <a:gd name="connsiteX1" fmla="*/ 408030 w 2546144"/>
              <a:gd name="connsiteY1" fmla="*/ 332029 h 2707275"/>
              <a:gd name="connsiteX2" fmla="*/ 2157276 w 2546144"/>
              <a:gd name="connsiteY2" fmla="*/ 219487 h 2707275"/>
              <a:gd name="connsiteX3" fmla="*/ 2513576 w 2546144"/>
              <a:gd name="connsiteY3" fmla="*/ 1522933 h 2707275"/>
              <a:gd name="connsiteX4" fmla="*/ 1861854 w 2546144"/>
              <a:gd name="connsiteY4" fmla="*/ 2404346 h 2707275"/>
              <a:gd name="connsiteX5" fmla="*/ 384886 w 2546144"/>
              <a:gd name="connsiteY5" fmla="*/ 2680958 h 2707275"/>
              <a:gd name="connsiteX6" fmla="*/ 23594 w 2546144"/>
              <a:gd name="connsiteY6" fmla="*/ 1494797 h 2707275"/>
              <a:gd name="connsiteX0" fmla="*/ 68448 w 2590998"/>
              <a:gd name="connsiteY0" fmla="*/ 1494797 h 2687305"/>
              <a:gd name="connsiteX1" fmla="*/ 452884 w 2590998"/>
              <a:gd name="connsiteY1" fmla="*/ 332029 h 2687305"/>
              <a:gd name="connsiteX2" fmla="*/ 2202130 w 2590998"/>
              <a:gd name="connsiteY2" fmla="*/ 219487 h 2687305"/>
              <a:gd name="connsiteX3" fmla="*/ 2558430 w 2590998"/>
              <a:gd name="connsiteY3" fmla="*/ 1522933 h 2687305"/>
              <a:gd name="connsiteX4" fmla="*/ 1906708 w 2590998"/>
              <a:gd name="connsiteY4" fmla="*/ 2404346 h 2687305"/>
              <a:gd name="connsiteX5" fmla="*/ 429740 w 2590998"/>
              <a:gd name="connsiteY5" fmla="*/ 2680958 h 2687305"/>
              <a:gd name="connsiteX6" fmla="*/ 68448 w 2590998"/>
              <a:gd name="connsiteY6" fmla="*/ 1494797 h 2687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0998" h="2687305">
                <a:moveTo>
                  <a:pt x="68448" y="1494797"/>
                </a:moveTo>
                <a:cubicBezTo>
                  <a:pt x="72305" y="1103309"/>
                  <a:pt x="97270" y="544581"/>
                  <a:pt x="452884" y="332029"/>
                </a:cubicBezTo>
                <a:cubicBezTo>
                  <a:pt x="808498" y="119477"/>
                  <a:pt x="1738665" y="-232216"/>
                  <a:pt x="2202130" y="219487"/>
                </a:cubicBezTo>
                <a:cubicBezTo>
                  <a:pt x="2665595" y="671190"/>
                  <a:pt x="2607667" y="1158790"/>
                  <a:pt x="2558430" y="1522933"/>
                </a:cubicBezTo>
                <a:cubicBezTo>
                  <a:pt x="2509193" y="1887076"/>
                  <a:pt x="2182605" y="2280890"/>
                  <a:pt x="1906708" y="2404346"/>
                </a:cubicBezTo>
                <a:cubicBezTo>
                  <a:pt x="1630811" y="2527802"/>
                  <a:pt x="1088338" y="2591249"/>
                  <a:pt x="429740" y="2680958"/>
                </a:cubicBezTo>
                <a:cubicBezTo>
                  <a:pt x="-228858" y="2770667"/>
                  <a:pt x="64591" y="1886285"/>
                  <a:pt x="68448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Hexagon 4">
            <a:extLst>
              <a:ext uri="{FF2B5EF4-FFF2-40B4-BE49-F238E27FC236}">
                <a16:creationId xmlns="" xmlns:a16="http://schemas.microsoft.com/office/drawing/2014/main" id="{186A2343-93AA-4B25-BAA9-88EF14232175}"/>
              </a:ext>
            </a:extLst>
          </p:cNvPr>
          <p:cNvSpPr/>
          <p:nvPr/>
        </p:nvSpPr>
        <p:spPr>
          <a:xfrm>
            <a:off x="264187" y="1521021"/>
            <a:ext cx="2239400" cy="3023686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22969 w 2545519"/>
              <a:gd name="connsiteY0" fmla="*/ 1494797 h 2438532"/>
              <a:gd name="connsiteX1" fmla="*/ 407405 w 2545519"/>
              <a:gd name="connsiteY1" fmla="*/ 332029 h 2438532"/>
              <a:gd name="connsiteX2" fmla="*/ 2156651 w 2545519"/>
              <a:gd name="connsiteY2" fmla="*/ 219487 h 2438532"/>
              <a:gd name="connsiteX3" fmla="*/ 2512951 w 2545519"/>
              <a:gd name="connsiteY3" fmla="*/ 1522933 h 2438532"/>
              <a:gd name="connsiteX4" fmla="*/ 1861229 w 2545519"/>
              <a:gd name="connsiteY4" fmla="*/ 2404346 h 2438532"/>
              <a:gd name="connsiteX5" fmla="*/ 857571 w 2545519"/>
              <a:gd name="connsiteY5" fmla="*/ 2263669 h 2438532"/>
              <a:gd name="connsiteX6" fmla="*/ 22969 w 2545519"/>
              <a:gd name="connsiteY6" fmla="*/ 1494797 h 2438532"/>
              <a:gd name="connsiteX0" fmla="*/ 19276 w 2541826"/>
              <a:gd name="connsiteY0" fmla="*/ 1494797 h 2465119"/>
              <a:gd name="connsiteX1" fmla="*/ 403712 w 2541826"/>
              <a:gd name="connsiteY1" fmla="*/ 332029 h 2465119"/>
              <a:gd name="connsiteX2" fmla="*/ 2152958 w 2541826"/>
              <a:gd name="connsiteY2" fmla="*/ 219487 h 2465119"/>
              <a:gd name="connsiteX3" fmla="*/ 2509258 w 2541826"/>
              <a:gd name="connsiteY3" fmla="*/ 1522933 h 2465119"/>
              <a:gd name="connsiteX4" fmla="*/ 1857536 w 2541826"/>
              <a:gd name="connsiteY4" fmla="*/ 2404346 h 2465119"/>
              <a:gd name="connsiteX5" fmla="*/ 795750 w 2541826"/>
              <a:gd name="connsiteY5" fmla="*/ 2412747 h 2465119"/>
              <a:gd name="connsiteX6" fmla="*/ 19276 w 2541826"/>
              <a:gd name="connsiteY6" fmla="*/ 1494797 h 2465119"/>
              <a:gd name="connsiteX0" fmla="*/ 4310 w 2526860"/>
              <a:gd name="connsiteY0" fmla="*/ 1494797 h 2500026"/>
              <a:gd name="connsiteX1" fmla="*/ 388746 w 2526860"/>
              <a:gd name="connsiteY1" fmla="*/ 332029 h 2500026"/>
              <a:gd name="connsiteX2" fmla="*/ 2137992 w 2526860"/>
              <a:gd name="connsiteY2" fmla="*/ 219487 h 2500026"/>
              <a:gd name="connsiteX3" fmla="*/ 2494292 w 2526860"/>
              <a:gd name="connsiteY3" fmla="*/ 1522933 h 2500026"/>
              <a:gd name="connsiteX4" fmla="*/ 1842570 w 2526860"/>
              <a:gd name="connsiteY4" fmla="*/ 2404346 h 2500026"/>
              <a:gd name="connsiteX5" fmla="*/ 519206 w 2526860"/>
              <a:gd name="connsiteY5" fmla="*/ 2487287 h 2500026"/>
              <a:gd name="connsiteX6" fmla="*/ 4310 w 2526860"/>
              <a:gd name="connsiteY6" fmla="*/ 1494797 h 250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6860" h="2500026">
                <a:moveTo>
                  <a:pt x="4310" y="1494797"/>
                </a:moveTo>
                <a:cubicBezTo>
                  <a:pt x="-17433" y="1135587"/>
                  <a:pt x="33132" y="544581"/>
                  <a:pt x="388746" y="332029"/>
                </a:cubicBezTo>
                <a:cubicBezTo>
                  <a:pt x="744360" y="119477"/>
                  <a:pt x="1674527" y="-232216"/>
                  <a:pt x="2137992" y="219487"/>
                </a:cubicBezTo>
                <a:cubicBezTo>
                  <a:pt x="2601457" y="671190"/>
                  <a:pt x="2543529" y="1158790"/>
                  <a:pt x="2494292" y="1522933"/>
                </a:cubicBezTo>
                <a:cubicBezTo>
                  <a:pt x="2445055" y="1887076"/>
                  <a:pt x="2118467" y="2280890"/>
                  <a:pt x="1842570" y="2404346"/>
                </a:cubicBezTo>
                <a:cubicBezTo>
                  <a:pt x="1566673" y="2527802"/>
                  <a:pt x="870572" y="2501913"/>
                  <a:pt x="519206" y="2487287"/>
                </a:cubicBezTo>
                <a:cubicBezTo>
                  <a:pt x="167840" y="2472661"/>
                  <a:pt x="26053" y="1854007"/>
                  <a:pt x="4310" y="149479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8469612" y="1629806"/>
            <a:ext cx="2369838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39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59" grpId="0" animBg="1"/>
      <p:bldP spid="75" grpId="0" animBg="1"/>
      <p:bldP spid="76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471911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4" cy="1484084"/>
              <a:chOff x="8091715" y="3008086"/>
              <a:chExt cx="1683657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5" y="3849914"/>
                <a:ext cx="1683657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سِبَاق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67352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نَسْر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سَفِيْنَة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:a16="http://schemas.microsoft.com/office/drawing/2014/main" xmlns="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سَـ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:a16="http://schemas.microsoft.com/office/drawing/2014/main" xmlns="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:a16="http://schemas.microsoft.com/office/drawing/2014/main" xmlns="" id="{B36B77C4-7D48-41B7-BFA6-3DC2190B46DA}"/>
              </a:ext>
            </a:extLst>
          </p:cNvPr>
          <p:cNvSpPr/>
          <p:nvPr/>
        </p:nvSpPr>
        <p:spPr>
          <a:xfrm>
            <a:off x="73158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ـسْـ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76470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:a16="http://schemas.microsoft.com/office/drawing/2014/main" xmlns="" id="{FC0DAC1B-96E9-48E3-8214-D51E5A5C6855}"/>
              </a:ext>
            </a:extLst>
          </p:cNvPr>
          <p:cNvSpPr/>
          <p:nvPr/>
        </p:nvSpPr>
        <p:spPr>
          <a:xfrm>
            <a:off x="531615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سِـ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xmlns="" id="{C62DC86B-2140-4239-B839-BAA647741F5E}"/>
              </a:ext>
            </a:extLst>
          </p:cNvPr>
          <p:cNvSpPr/>
          <p:nvPr/>
        </p:nvSpPr>
        <p:spPr>
          <a:xfrm rot="16200000" flipH="1">
            <a:off x="564736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أَرْسُمْ دَائِرَة حَوْلَ </a:t>
              </a:r>
              <a:r>
                <a:rPr lang="ar-SY" sz="2400" b="1" dirty="0" smtClean="0"/>
                <a:t>الحَرِفْ س </a:t>
              </a:r>
              <a:r>
                <a:rPr lang="ar-SY" sz="2400" b="1" dirty="0"/>
                <a:t>ثمَّ اكْتُبُهُ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89412DE1-7B7F-42FC-9BE4-4FC2872C674D}"/>
              </a:ext>
            </a:extLst>
          </p:cNvPr>
          <p:cNvGrpSpPr/>
          <p:nvPr/>
        </p:nvGrpSpPr>
        <p:grpSpPr>
          <a:xfrm>
            <a:off x="2680762" y="1890486"/>
            <a:ext cx="2123166" cy="1709056"/>
            <a:chOff x="5055054" y="2587172"/>
            <a:chExt cx="2123166" cy="1709056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E8796A9F-9C88-4148-B699-8B9BFF1208A9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40BB7585-8193-4B2C-AC09-83BA31257E53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xmlns="" id="{0BE229A2-94CB-4442-81A7-F16F2FB787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1FF61F19-1B5A-4D7A-AE76-45DC4638AE80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DABA28B4-D7A2-41C2-A2CF-C85D09E86BF3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xmlns="" id="{3E655DD7-84E2-4557-B070-1BE975699967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21D17B62-342F-48ED-A9EC-D717A4057AA7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حَارِس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1" name="Oval 17">
            <a:extLst>
              <a:ext uri="{FF2B5EF4-FFF2-40B4-BE49-F238E27FC236}">
                <a16:creationId xmlns:a16="http://schemas.microsoft.com/office/drawing/2014/main" xmlns="" id="{04078825-EBB8-4834-9479-2A572A65FF72}"/>
              </a:ext>
            </a:extLst>
          </p:cNvPr>
          <p:cNvSpPr/>
          <p:nvPr/>
        </p:nvSpPr>
        <p:spPr>
          <a:xfrm>
            <a:off x="32778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س</a:t>
            </a:r>
            <a:endParaRPr lang="en-US" dirty="0"/>
          </a:p>
        </p:txBody>
      </p:sp>
      <p:sp>
        <p:nvSpPr>
          <p:cNvPr id="52" name="Arrow: Chevron 51">
            <a:extLst>
              <a:ext uri="{FF2B5EF4-FFF2-40B4-BE49-F238E27FC236}">
                <a16:creationId xmlns:a16="http://schemas.microsoft.com/office/drawing/2014/main" xmlns="" id="{374CBEDC-BF80-48A6-9B70-DC375D94A5ED}"/>
              </a:ext>
            </a:extLst>
          </p:cNvPr>
          <p:cNvSpPr/>
          <p:nvPr/>
        </p:nvSpPr>
        <p:spPr>
          <a:xfrm rot="16200000" flipH="1">
            <a:off x="36090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7BF522DB-57D0-4210-BE94-3B69C3392E17}"/>
              </a:ext>
            </a:extLst>
          </p:cNvPr>
          <p:cNvSpPr/>
          <p:nvPr/>
        </p:nvSpPr>
        <p:spPr>
          <a:xfrm>
            <a:off x="9797696" y="2878788"/>
            <a:ext cx="381590" cy="381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1F242CEF-6F3B-4221-B6F0-33B51CD0F12B}"/>
              </a:ext>
            </a:extLst>
          </p:cNvPr>
          <p:cNvSpPr/>
          <p:nvPr/>
        </p:nvSpPr>
        <p:spPr>
          <a:xfrm>
            <a:off x="7584283" y="2849465"/>
            <a:ext cx="440236" cy="4402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xmlns="" id="{1DA5D5C8-97DC-44F2-80B3-40A693065BEA}"/>
              </a:ext>
            </a:extLst>
          </p:cNvPr>
          <p:cNvSpPr/>
          <p:nvPr/>
        </p:nvSpPr>
        <p:spPr>
          <a:xfrm>
            <a:off x="5831301" y="2907104"/>
            <a:ext cx="388455" cy="4492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xmlns="" id="{ADD16210-5465-444E-953E-0E1683B34651}"/>
              </a:ext>
            </a:extLst>
          </p:cNvPr>
          <p:cNvSpPr/>
          <p:nvPr/>
        </p:nvSpPr>
        <p:spPr>
          <a:xfrm>
            <a:off x="3248346" y="2866088"/>
            <a:ext cx="465229" cy="4652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4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51" grpId="0" animBg="1"/>
      <p:bldP spid="52" grpId="0" animBg="1"/>
      <p:bldP spid="2" grpId="0" animBg="1"/>
      <p:bldP spid="53" grpId="0" animBg="1"/>
      <p:bldP spid="54" grpId="0" animBg="1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2" b="68949"/>
          <a:stretch/>
        </p:blipFill>
        <p:spPr bwMode="auto">
          <a:xfrm>
            <a:off x="9598904" y="2915460"/>
            <a:ext cx="3683115" cy="715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="" xmlns:a16="http://schemas.microsoft.com/office/drawing/2014/main" id="{A07FE74B-2898-475C-880E-F2545B2A473D}"/>
              </a:ext>
            </a:extLst>
          </p:cNvPr>
          <p:cNvSpPr/>
          <p:nvPr/>
        </p:nvSpPr>
        <p:spPr>
          <a:xfrm>
            <a:off x="7020907" y="2688126"/>
            <a:ext cx="4248105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="" xmlns:a16="http://schemas.microsoft.com/office/drawing/2014/main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="" xmlns:a16="http://schemas.microsoft.com/office/drawing/2014/main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="" xmlns:a16="http://schemas.microsoft.com/office/drawing/2014/main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sz="2400" dirty="0" smtClean="0">
                  <a:solidFill>
                    <a:prstClr val="white"/>
                  </a:solidFill>
                  <a:latin typeface="Calibri" panose="020F0502020204030204"/>
                </a:rPr>
                <a:t>فُصُول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="" xmlns:a16="http://schemas.microsoft.com/office/drawing/2014/main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="" xmlns:a16="http://schemas.microsoft.com/office/drawing/2014/main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="" xmlns:a16="http://schemas.microsoft.com/office/drawing/2014/main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="" xmlns:a16="http://schemas.microsoft.com/office/drawing/2014/main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="" xmlns:a16="http://schemas.microsoft.com/office/drawing/2014/main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="" xmlns:a16="http://schemas.microsoft.com/office/drawing/2014/main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="" xmlns:a16="http://schemas.microsoft.com/office/drawing/2014/main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="" xmlns:a16="http://schemas.microsoft.com/office/drawing/2014/main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="" xmlns:a16="http://schemas.microsoft.com/office/drawing/2014/main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="" xmlns:a16="http://schemas.microsoft.com/office/drawing/2014/main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="" xmlns:a16="http://schemas.microsoft.com/office/drawing/2014/main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="" xmlns:a16="http://schemas.microsoft.com/office/drawing/2014/main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="" xmlns:a16="http://schemas.microsoft.com/office/drawing/2014/main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="" xmlns:a16="http://schemas.microsoft.com/office/drawing/2014/main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="" xmlns:a16="http://schemas.microsoft.com/office/drawing/2014/main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="" xmlns:a16="http://schemas.microsoft.com/office/drawing/2014/main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="" xmlns:a16="http://schemas.microsoft.com/office/drawing/2014/main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="" xmlns:a16="http://schemas.microsoft.com/office/drawing/2014/main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="" xmlns:a16="http://schemas.microsoft.com/office/drawing/2014/main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="" xmlns:a16="http://schemas.microsoft.com/office/drawing/2014/main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="" xmlns:a16="http://schemas.microsoft.com/office/drawing/2014/main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="" xmlns:a16="http://schemas.microsoft.com/office/drawing/2014/main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="" xmlns:a16="http://schemas.microsoft.com/office/drawing/2014/main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="" xmlns:a16="http://schemas.microsoft.com/office/drawing/2014/main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="" xmlns:a16="http://schemas.microsoft.com/office/drawing/2014/main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="" xmlns:a16="http://schemas.microsoft.com/office/drawing/2014/main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="" xmlns:a16="http://schemas.microsoft.com/office/drawing/2014/main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="" xmlns:a16="http://schemas.microsoft.com/office/drawing/2014/main" id="{5B9C8723-1B92-4975-A7DD-5D8E5BE9429D}"/>
              </a:ext>
            </a:extLst>
          </p:cNvPr>
          <p:cNvSpPr/>
          <p:nvPr/>
        </p:nvSpPr>
        <p:spPr>
          <a:xfrm>
            <a:off x="3270112" y="28670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="" xmlns:a16="http://schemas.microsoft.com/office/drawing/2014/main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="" xmlns:a16="http://schemas.microsoft.com/office/drawing/2014/main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2094250" y="1184957"/>
            <a:ext cx="2714494" cy="2271468"/>
            <a:chOff x="2094250" y="1184957"/>
            <a:chExt cx="2714494" cy="2271468"/>
          </a:xfrm>
        </p:grpSpPr>
        <p:sp>
          <p:nvSpPr>
            <p:cNvPr id="178" name="Freeform: Shape 97">
              <a:extLst>
                <a:ext uri="{FF2B5EF4-FFF2-40B4-BE49-F238E27FC236}">
                  <a16:creationId xmlns="" xmlns:a16="http://schemas.microsoft.com/office/drawing/2014/main" id="{437DC7D8-6A5C-4C72-9763-5EE5683D67AC}"/>
                </a:ext>
              </a:extLst>
            </p:cNvPr>
            <p:cNvSpPr/>
            <p:nvPr/>
          </p:nvSpPr>
          <p:spPr>
            <a:xfrm rot="7862922" flipV="1">
              <a:off x="2185557" y="1165716"/>
              <a:ext cx="2271468" cy="2309949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094250" y="1858896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/>
                <a:t>الحرف </a:t>
              </a:r>
              <a:r>
                <a:rPr lang="ar-SY" sz="2000" b="1" dirty="0" smtClean="0"/>
                <a:t>الساكن </a:t>
              </a:r>
              <a:r>
                <a:rPr lang="ar-SY" sz="2000" b="1" dirty="0"/>
                <a:t>وحرف المد يكونان </a:t>
              </a:r>
              <a:r>
                <a:rPr lang="ar-SY" sz="2000" b="1" dirty="0" smtClean="0"/>
                <a:t>مقطعاً </a:t>
              </a:r>
              <a:r>
                <a:rPr lang="ar-SY" sz="2000" b="1" dirty="0"/>
                <a:t>مع الحرف قبلهما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170" name="مجموعة 169"/>
          <p:cNvGrpSpPr/>
          <p:nvPr/>
        </p:nvGrpSpPr>
        <p:grpSpPr>
          <a:xfrm rot="5400000">
            <a:off x="-257435" y="1019452"/>
            <a:ext cx="1810848" cy="2810538"/>
            <a:chOff x="4265623" y="4354696"/>
            <a:chExt cx="1810848" cy="2810538"/>
          </a:xfrm>
        </p:grpSpPr>
        <p:sp>
          <p:nvSpPr>
            <p:cNvPr id="171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2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3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7" name="مجموعة 186"/>
          <p:cNvGrpSpPr/>
          <p:nvPr/>
        </p:nvGrpSpPr>
        <p:grpSpPr>
          <a:xfrm rot="5400000">
            <a:off x="317367" y="1361409"/>
            <a:ext cx="959039" cy="2234220"/>
            <a:chOff x="4745325" y="4627308"/>
            <a:chExt cx="959039" cy="2234220"/>
          </a:xfrm>
        </p:grpSpPr>
        <p:sp>
          <p:nvSpPr>
            <p:cNvPr id="189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0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3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7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4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1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8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129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أحّلِّل الكلمَة إلى أصْوَاتِهَا القَصيْرَة و الطَّوِيْلَة :</a:t>
              </a:r>
              <a:endParaRPr lang="en-US" sz="2400" b="1" dirty="0"/>
            </a:p>
          </p:txBody>
        </p:sp>
        <p:grpSp>
          <p:nvGrpSpPr>
            <p:cNvPr id="132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135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3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7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221982" y="-28906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" name="مربع نص 138"/>
          <p:cNvSpPr txBox="1"/>
          <p:nvPr/>
        </p:nvSpPr>
        <p:spPr>
          <a:xfrm>
            <a:off x="18800946" y="-28214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فُـ</a:t>
            </a:r>
            <a:endParaRPr lang="ar-SY" sz="4000" dirty="0"/>
          </a:p>
        </p:txBody>
      </p:sp>
      <p:sp>
        <p:nvSpPr>
          <p:cNvPr id="150" name="مربع نص 149"/>
          <p:cNvSpPr txBox="1"/>
          <p:nvPr/>
        </p:nvSpPr>
        <p:spPr>
          <a:xfrm>
            <a:off x="17195800" y="-2822616"/>
            <a:ext cx="115316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>
                <a:solidFill>
                  <a:srgbClr val="FF0000"/>
                </a:solidFill>
              </a:rPr>
              <a:t>ـصُو</a:t>
            </a:r>
            <a:endParaRPr lang="ar-SY" sz="4000" dirty="0">
              <a:solidFill>
                <a:srgbClr val="FF0000"/>
              </a:solidFill>
            </a:endParaRPr>
          </a:p>
        </p:txBody>
      </p:sp>
      <p:sp>
        <p:nvSpPr>
          <p:cNvPr id="152" name="مربع نص 151"/>
          <p:cNvSpPr txBox="1"/>
          <p:nvPr/>
        </p:nvSpPr>
        <p:spPr>
          <a:xfrm>
            <a:off x="161789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ل</a:t>
            </a:r>
            <a:endParaRPr lang="ar-SY" sz="4000" dirty="0"/>
          </a:p>
        </p:txBody>
      </p:sp>
      <p:pic>
        <p:nvPicPr>
          <p:cNvPr id="15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307811" y="-14809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6" name="مربع نص 155"/>
          <p:cNvSpPr txBox="1"/>
          <p:nvPr/>
        </p:nvSpPr>
        <p:spPr>
          <a:xfrm>
            <a:off x="18886775" y="-14117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فَـ</a:t>
            </a:r>
            <a:endParaRPr lang="ar-SY" sz="4000" dirty="0"/>
          </a:p>
        </p:txBody>
      </p:sp>
      <p:sp>
        <p:nvSpPr>
          <p:cNvPr id="157" name="مربع نص 156"/>
          <p:cNvSpPr txBox="1"/>
          <p:nvPr/>
        </p:nvSpPr>
        <p:spPr>
          <a:xfrm>
            <a:off x="17560153" y="-1412916"/>
            <a:ext cx="8746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>
                <a:solidFill>
                  <a:srgbClr val="FF0000"/>
                </a:solidFill>
              </a:rPr>
              <a:t>سِيـ</a:t>
            </a:r>
            <a:endParaRPr lang="ar-SY" sz="4000" dirty="0">
              <a:solidFill>
                <a:srgbClr val="FF0000"/>
              </a:solidFill>
            </a:endParaRPr>
          </a:p>
        </p:txBody>
      </p:sp>
      <p:sp>
        <p:nvSpPr>
          <p:cNvPr id="159" name="مربع نص 158"/>
          <p:cNvSpPr txBox="1"/>
          <p:nvPr/>
        </p:nvSpPr>
        <p:spPr>
          <a:xfrm>
            <a:off x="16264753" y="-14129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ح</a:t>
            </a:r>
            <a:endParaRPr lang="ar-SY" sz="4000" dirty="0"/>
          </a:p>
        </p:txBody>
      </p:sp>
    </p:spTree>
    <p:extLst>
      <p:ext uri="{BB962C8B-B14F-4D97-AF65-F5344CB8AC3E}">
        <p14:creationId xmlns:p14="http://schemas.microsoft.com/office/powerpoint/2010/main" val="66860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1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2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30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15" t="58154" r="-1" b="9489"/>
          <a:stretch/>
        </p:blipFill>
        <p:spPr bwMode="auto">
          <a:xfrm>
            <a:off x="9659809" y="2902898"/>
            <a:ext cx="3460184" cy="718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="" xmlns:a16="http://schemas.microsoft.com/office/drawing/2014/main" id="{A07FE74B-2898-475C-880E-F2545B2A473D}"/>
              </a:ext>
            </a:extLst>
          </p:cNvPr>
          <p:cNvSpPr/>
          <p:nvPr/>
        </p:nvSpPr>
        <p:spPr>
          <a:xfrm>
            <a:off x="7020907" y="2688126"/>
            <a:ext cx="4248105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="" xmlns:a16="http://schemas.microsoft.com/office/drawing/2014/main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="" xmlns:a16="http://schemas.microsoft.com/office/drawing/2014/main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="" xmlns:a16="http://schemas.microsoft.com/office/drawing/2014/main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sz="2400" dirty="0" smtClean="0">
                  <a:solidFill>
                    <a:prstClr val="white"/>
                  </a:solidFill>
                  <a:latin typeface="Calibri" panose="020F0502020204030204"/>
                </a:rPr>
                <a:t>فَسِيح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="" xmlns:a16="http://schemas.microsoft.com/office/drawing/2014/main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="" xmlns:a16="http://schemas.microsoft.com/office/drawing/2014/main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="" xmlns:a16="http://schemas.microsoft.com/office/drawing/2014/main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="" xmlns:a16="http://schemas.microsoft.com/office/drawing/2014/main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="" xmlns:a16="http://schemas.microsoft.com/office/drawing/2014/main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="" xmlns:a16="http://schemas.microsoft.com/office/drawing/2014/main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="" xmlns:a16="http://schemas.microsoft.com/office/drawing/2014/main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="" xmlns:a16="http://schemas.microsoft.com/office/drawing/2014/main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="" xmlns:a16="http://schemas.microsoft.com/office/drawing/2014/main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="" xmlns:a16="http://schemas.microsoft.com/office/drawing/2014/main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="" xmlns:a16="http://schemas.microsoft.com/office/drawing/2014/main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="" xmlns:a16="http://schemas.microsoft.com/office/drawing/2014/main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="" xmlns:a16="http://schemas.microsoft.com/office/drawing/2014/main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="" xmlns:a16="http://schemas.microsoft.com/office/drawing/2014/main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="" xmlns:a16="http://schemas.microsoft.com/office/drawing/2014/main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="" xmlns:a16="http://schemas.microsoft.com/office/drawing/2014/main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="" xmlns:a16="http://schemas.microsoft.com/office/drawing/2014/main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="" xmlns:a16="http://schemas.microsoft.com/office/drawing/2014/main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="" xmlns:a16="http://schemas.microsoft.com/office/drawing/2014/main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="" xmlns:a16="http://schemas.microsoft.com/office/drawing/2014/main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="" xmlns:a16="http://schemas.microsoft.com/office/drawing/2014/main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="" xmlns:a16="http://schemas.microsoft.com/office/drawing/2014/main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="" xmlns:a16="http://schemas.microsoft.com/office/drawing/2014/main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="" xmlns:a16="http://schemas.microsoft.com/office/drawing/2014/main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="" xmlns:a16="http://schemas.microsoft.com/office/drawing/2014/main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="" xmlns:a16="http://schemas.microsoft.com/office/drawing/2014/main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="" xmlns:a16="http://schemas.microsoft.com/office/drawing/2014/main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="" xmlns:a16="http://schemas.microsoft.com/office/drawing/2014/main" id="{5B9C8723-1B92-4975-A7DD-5D8E5BE9429D}"/>
              </a:ext>
            </a:extLst>
          </p:cNvPr>
          <p:cNvSpPr/>
          <p:nvPr/>
        </p:nvSpPr>
        <p:spPr>
          <a:xfrm>
            <a:off x="3270112" y="28670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="" xmlns:a16="http://schemas.microsoft.com/office/drawing/2014/main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="" xmlns:a16="http://schemas.microsoft.com/office/drawing/2014/main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2094250" y="1184957"/>
            <a:ext cx="2714494" cy="2271468"/>
            <a:chOff x="2094250" y="1184957"/>
            <a:chExt cx="2714494" cy="2271468"/>
          </a:xfrm>
        </p:grpSpPr>
        <p:sp>
          <p:nvSpPr>
            <p:cNvPr id="178" name="Freeform: Shape 97">
              <a:extLst>
                <a:ext uri="{FF2B5EF4-FFF2-40B4-BE49-F238E27FC236}">
                  <a16:creationId xmlns="" xmlns:a16="http://schemas.microsoft.com/office/drawing/2014/main" id="{437DC7D8-6A5C-4C72-9763-5EE5683D67AC}"/>
                </a:ext>
              </a:extLst>
            </p:cNvPr>
            <p:cNvSpPr/>
            <p:nvPr/>
          </p:nvSpPr>
          <p:spPr>
            <a:xfrm rot="7862922" flipV="1">
              <a:off x="2185557" y="1165716"/>
              <a:ext cx="2271468" cy="2309949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094250" y="1858896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/>
                <a:t>الحرف </a:t>
              </a:r>
              <a:r>
                <a:rPr lang="ar-SY" sz="2000" b="1" dirty="0" smtClean="0"/>
                <a:t>الساكن </a:t>
              </a:r>
              <a:r>
                <a:rPr lang="ar-SY" sz="2000" b="1" dirty="0"/>
                <a:t>وحرف المد يكونان </a:t>
              </a:r>
              <a:r>
                <a:rPr lang="ar-SY" sz="2000" b="1" dirty="0" smtClean="0"/>
                <a:t>مقطعاً </a:t>
              </a:r>
              <a:r>
                <a:rPr lang="ar-SY" sz="2000" b="1" dirty="0"/>
                <a:t>مع الحرف قبلهما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170" name="مجموعة 169"/>
          <p:cNvGrpSpPr/>
          <p:nvPr/>
        </p:nvGrpSpPr>
        <p:grpSpPr>
          <a:xfrm rot="5400000">
            <a:off x="-257435" y="1019452"/>
            <a:ext cx="1810848" cy="2810538"/>
            <a:chOff x="4265623" y="4354696"/>
            <a:chExt cx="1810848" cy="2810538"/>
          </a:xfrm>
        </p:grpSpPr>
        <p:sp>
          <p:nvSpPr>
            <p:cNvPr id="171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2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3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7" name="مجموعة 186"/>
          <p:cNvGrpSpPr/>
          <p:nvPr/>
        </p:nvGrpSpPr>
        <p:grpSpPr>
          <a:xfrm rot="5400000">
            <a:off x="317367" y="1361409"/>
            <a:ext cx="959039" cy="2234220"/>
            <a:chOff x="4745325" y="4627308"/>
            <a:chExt cx="959039" cy="2234220"/>
          </a:xfrm>
        </p:grpSpPr>
        <p:sp>
          <p:nvSpPr>
            <p:cNvPr id="189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0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3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7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4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1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8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129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أحّلِّل الكلمَة إلى أصْوَاتِهَا القَصيْرَة و الطَّوِيْلَة :</a:t>
              </a:r>
              <a:endParaRPr lang="en-US" sz="2400" b="1" dirty="0"/>
            </a:p>
          </p:txBody>
        </p:sp>
        <p:grpSp>
          <p:nvGrpSpPr>
            <p:cNvPr id="132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135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3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7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221982" y="-28906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" name="مربع نص 138"/>
          <p:cNvSpPr txBox="1"/>
          <p:nvPr/>
        </p:nvSpPr>
        <p:spPr>
          <a:xfrm>
            <a:off x="18800946" y="-28214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فُـ</a:t>
            </a:r>
            <a:endParaRPr lang="ar-SY" sz="4000" dirty="0"/>
          </a:p>
        </p:txBody>
      </p:sp>
      <p:sp>
        <p:nvSpPr>
          <p:cNvPr id="150" name="مربع نص 149"/>
          <p:cNvSpPr txBox="1"/>
          <p:nvPr/>
        </p:nvSpPr>
        <p:spPr>
          <a:xfrm>
            <a:off x="17195800" y="-2822616"/>
            <a:ext cx="115316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>
                <a:solidFill>
                  <a:srgbClr val="FF0000"/>
                </a:solidFill>
              </a:rPr>
              <a:t>ـصُو</a:t>
            </a:r>
            <a:endParaRPr lang="ar-SY" sz="4000" dirty="0">
              <a:solidFill>
                <a:srgbClr val="FF0000"/>
              </a:solidFill>
            </a:endParaRPr>
          </a:p>
        </p:txBody>
      </p:sp>
      <p:sp>
        <p:nvSpPr>
          <p:cNvPr id="152" name="مربع نص 151"/>
          <p:cNvSpPr txBox="1"/>
          <p:nvPr/>
        </p:nvSpPr>
        <p:spPr>
          <a:xfrm>
            <a:off x="161789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ل</a:t>
            </a:r>
            <a:endParaRPr lang="ar-SY" sz="4000" dirty="0"/>
          </a:p>
        </p:txBody>
      </p:sp>
      <p:pic>
        <p:nvPicPr>
          <p:cNvPr id="15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307811" y="-14809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6" name="مربع نص 155"/>
          <p:cNvSpPr txBox="1"/>
          <p:nvPr/>
        </p:nvSpPr>
        <p:spPr>
          <a:xfrm>
            <a:off x="18886775" y="-14117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فَـ</a:t>
            </a:r>
            <a:endParaRPr lang="ar-SY" sz="4000" dirty="0"/>
          </a:p>
        </p:txBody>
      </p:sp>
      <p:sp>
        <p:nvSpPr>
          <p:cNvPr id="157" name="مربع نص 156"/>
          <p:cNvSpPr txBox="1"/>
          <p:nvPr/>
        </p:nvSpPr>
        <p:spPr>
          <a:xfrm>
            <a:off x="17560153" y="-1412916"/>
            <a:ext cx="8746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>
                <a:solidFill>
                  <a:srgbClr val="FF0000"/>
                </a:solidFill>
              </a:rPr>
              <a:t>سِيـ</a:t>
            </a:r>
            <a:endParaRPr lang="ar-SY" sz="4000" dirty="0">
              <a:solidFill>
                <a:srgbClr val="FF0000"/>
              </a:solidFill>
            </a:endParaRPr>
          </a:p>
        </p:txBody>
      </p:sp>
      <p:sp>
        <p:nvSpPr>
          <p:cNvPr id="159" name="مربع نص 158"/>
          <p:cNvSpPr txBox="1"/>
          <p:nvPr/>
        </p:nvSpPr>
        <p:spPr>
          <a:xfrm>
            <a:off x="16264753" y="-14129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ح</a:t>
            </a:r>
            <a:endParaRPr lang="ar-SY" sz="4000" dirty="0"/>
          </a:p>
        </p:txBody>
      </p:sp>
    </p:spTree>
    <p:extLst>
      <p:ext uri="{BB962C8B-B14F-4D97-AF65-F5344CB8AC3E}">
        <p14:creationId xmlns:p14="http://schemas.microsoft.com/office/powerpoint/2010/main" val="208219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1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2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30" dur="1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1577</TotalTime>
  <Words>156</Words>
  <Application>Microsoft Office PowerPoint</Application>
  <PresentationFormat>مخصص</PresentationFormat>
  <Paragraphs>56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296</cp:revision>
  <dcterms:created xsi:type="dcterms:W3CDTF">2020-09-22T10:26:44Z</dcterms:created>
  <dcterms:modified xsi:type="dcterms:W3CDTF">2021-04-23T16:58:58Z</dcterms:modified>
</cp:coreProperties>
</file>