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  <p:sldId id="257" r:id="rId3"/>
    <p:sldId id="258" r:id="rId4"/>
    <p:sldId id="265" r:id="rId5"/>
    <p:sldId id="295" r:id="rId6"/>
    <p:sldId id="266" r:id="rId7"/>
    <p:sldId id="296" r:id="rId8"/>
    <p:sldId id="313" r:id="rId9"/>
    <p:sldId id="267" r:id="rId10"/>
    <p:sldId id="297" r:id="rId11"/>
    <p:sldId id="268" r:id="rId12"/>
    <p:sldId id="298" r:id="rId13"/>
    <p:sldId id="269" r:id="rId14"/>
    <p:sldId id="299" r:id="rId15"/>
    <p:sldId id="270" r:id="rId16"/>
    <p:sldId id="300" r:id="rId17"/>
    <p:sldId id="271" r:id="rId18"/>
    <p:sldId id="301" r:id="rId19"/>
    <p:sldId id="314" r:id="rId20"/>
    <p:sldId id="315" r:id="rId21"/>
    <p:sldId id="316" r:id="rId22"/>
    <p:sldId id="272" r:id="rId23"/>
    <p:sldId id="302" r:id="rId24"/>
    <p:sldId id="273" r:id="rId25"/>
    <p:sldId id="274" r:id="rId26"/>
    <p:sldId id="303" r:id="rId27"/>
    <p:sldId id="275" r:id="rId28"/>
    <p:sldId id="304" r:id="rId29"/>
    <p:sldId id="276" r:id="rId30"/>
    <p:sldId id="305" r:id="rId31"/>
    <p:sldId id="277" r:id="rId32"/>
    <p:sldId id="306" r:id="rId33"/>
    <p:sldId id="278" r:id="rId34"/>
    <p:sldId id="307" r:id="rId35"/>
    <p:sldId id="279" r:id="rId36"/>
    <p:sldId id="308" r:id="rId37"/>
    <p:sldId id="280" r:id="rId38"/>
    <p:sldId id="309" r:id="rId39"/>
    <p:sldId id="281" r:id="rId40"/>
    <p:sldId id="310" r:id="rId41"/>
    <p:sldId id="282" r:id="rId42"/>
    <p:sldId id="311" r:id="rId43"/>
    <p:sldId id="283" r:id="rId44"/>
    <p:sldId id="312" r:id="rId45"/>
    <p:sldId id="317" r:id="rId4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381" autoAdjust="0"/>
    <p:restoredTop sz="85519" autoAdjust="0"/>
  </p:normalViewPr>
  <p:slideViewPr>
    <p:cSldViewPr>
      <p:cViewPr varScale="1">
        <p:scale>
          <a:sx n="75" d="100"/>
          <a:sy n="75" d="100"/>
        </p:scale>
        <p:origin x="123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صر نائب للتذييل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AutoShape 28">
            <a:hlinkClick r:id="rId2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467544" y="0"/>
            <a:ext cx="504056" cy="57606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ف</a:t>
            </a:r>
            <a:endParaRPr lang="en-GB" sz="28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0" name="AutoShape 28">
            <a:hlinkClick r:id="" action="ppaction://hlinkshowjump?jump=endshow" highlightClick="1"/>
          </p:cNvPr>
          <p:cNvSpPr>
            <a:spLocks noChangeArrowheads="1"/>
          </p:cNvSpPr>
          <p:nvPr userDrawn="1"/>
        </p:nvSpPr>
        <p:spPr bwMode="auto">
          <a:xfrm>
            <a:off x="0" y="0"/>
            <a:ext cx="504056" cy="576064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خ</a:t>
            </a:r>
            <a:endParaRPr lang="en-GB" sz="28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شكل حر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شكل حر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r" rtl="1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r" rtl="1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r" rtl="1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6296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بسم الله الرحمن الرحيم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242607"/>
            <a:ext cx="9144000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الشغل والطاقة والآلات البسيطة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785786" y="5457418"/>
            <a:ext cx="755819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الفصل الثالث</a:t>
            </a:r>
            <a:endParaRPr lang="ar-SA" sz="40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836712"/>
            <a:ext cx="9144000" cy="172819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يساوي حاصل ضرب القوة المؤثرة في جسم باتجاه حركته في الإزاحة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التي يعملها الجسم تحت تأثير هذه القوة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الشغل (</a:t>
            </a:r>
            <a:r>
              <a:rPr kumimoji="0" lang="en-US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W</a:t>
            </a:r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780928"/>
            <a:ext cx="9144000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وحدة قياسه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 الجول – 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J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)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3573016"/>
            <a:ext cx="9144000" cy="63894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ويمكن أن يكون موجب أو سالب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4509120"/>
            <a:ext cx="9144000" cy="208823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W = </a:t>
            </a:r>
            <a:r>
              <a:rPr lang="en-US" sz="12000" b="1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Fd</a:t>
            </a:r>
            <a:endParaRPr kumimoji="0" lang="ar-SA" sz="12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الشغل والطاقة والآلات البسيطة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20888"/>
            <a:ext cx="9143999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الطاقة الحركية</a:t>
            </a:r>
            <a:r>
              <a:rPr kumimoji="0" lang="ar-SA" sz="96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(</a:t>
            </a:r>
            <a:r>
              <a:rPr kumimoji="0" lang="en-US" sz="96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KE</a:t>
            </a:r>
            <a:r>
              <a:rPr kumimoji="0" lang="ar-SA" sz="96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8072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تساوي حاصل ضرب نصف كتلة الجسم في مربع سرعة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الطاقة الحركية (</a:t>
            </a:r>
            <a:r>
              <a:rPr kumimoji="0" lang="en-US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KE</a:t>
            </a:r>
            <a:r>
              <a:rPr lang="ar-SA" sz="4000" b="1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276872"/>
            <a:ext cx="9144000" cy="60750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بوحدة قياس ( الجول –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J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)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3789040"/>
            <a:ext cx="9144000" cy="194421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KE = ½ mV</a:t>
            </a:r>
            <a:r>
              <a:rPr kumimoji="0" lang="en-US" sz="120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endParaRPr kumimoji="0" lang="ar-SA" sz="12000" b="1" i="0" u="none" strike="noStrike" kern="1200" cap="none" spc="0" normalizeH="0" baseline="30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الشغل والطاقة والآلات البسيطة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نظرية</a:t>
            </a:r>
          </a:p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(الشغل والطاقة)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196752"/>
            <a:ext cx="9144000" cy="86409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الشغل يساوي التغير في الطاقة الحركية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نظرية (الشغل – الطاقة)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79715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 = ∆KE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2780928"/>
            <a:ext cx="9144000" cy="9716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W = </a:t>
            </a:r>
            <a:r>
              <a:rPr lang="en-US" sz="8000" b="1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KE</a:t>
            </a:r>
            <a:r>
              <a:rPr lang="en-US" sz="8000" b="1" baseline="-25000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f</a:t>
            </a:r>
            <a:r>
              <a:rPr lang="en-US" sz="8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 - </a:t>
            </a:r>
            <a:r>
              <a:rPr lang="en-US" sz="8000" b="1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KE</a:t>
            </a:r>
            <a:r>
              <a:rPr lang="en-US" sz="8000" b="1" baseline="-25000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i</a:t>
            </a:r>
            <a:endParaRPr kumimoji="0" lang="ar-SA" sz="80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9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الشغل والطاقة والآلات البسيطة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حساب الشغل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83671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شغل</a:t>
            </a:r>
            <a:r>
              <a:rPr kumimoji="0" lang="ar-SA" sz="32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ar-SA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لقوة (</a:t>
            </a:r>
            <a:r>
              <a:rPr lang="en-US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F</a:t>
            </a:r>
            <a:r>
              <a:rPr lang="ar-SA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 عمودية على الحركة (</a:t>
            </a:r>
            <a:r>
              <a:rPr lang="en-US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</a:t>
            </a:r>
            <a:r>
              <a:rPr lang="ar-SA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 :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حساب الشغل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20486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 = 0 J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387017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شغل لقوة (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تميل بزاوية على إزاحة (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</a:t>
            </a: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: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515719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 = </a:t>
            </a:r>
            <a:r>
              <a:rPr kumimoji="0" lang="en-US" sz="9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Fd</a:t>
            </a: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9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cos</a:t>
            </a: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l-GR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θ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الشغل والطاقة والآلات البسيطة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الشغل بيانياً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مستطيل 20"/>
          <p:cNvSpPr/>
          <p:nvPr/>
        </p:nvSpPr>
        <p:spPr>
          <a:xfrm>
            <a:off x="755576" y="2492896"/>
            <a:ext cx="4176464" cy="3384376"/>
          </a:xfrm>
          <a:prstGeom prst="rect">
            <a:avLst/>
          </a:prstGeom>
          <a:solidFill>
            <a:srgbClr val="FFFF00">
              <a:alpha val="2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836712"/>
            <a:ext cx="9144000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قوة ثابتة 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الشغل بيانياً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5652120" y="2132856"/>
            <a:ext cx="345638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مساحة المستطيل = (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5" name="مجموعة 24"/>
          <p:cNvGrpSpPr/>
          <p:nvPr/>
        </p:nvGrpSpPr>
        <p:grpSpPr>
          <a:xfrm>
            <a:off x="360040" y="1196752"/>
            <a:ext cx="6407696" cy="5113362"/>
            <a:chOff x="360040" y="1196752"/>
            <a:chExt cx="6407696" cy="5113362"/>
          </a:xfrm>
        </p:grpSpPr>
        <p:cxnSp>
          <p:nvCxnSpPr>
            <p:cNvPr id="10" name="رابط كسهم مستقيم 9"/>
            <p:cNvCxnSpPr/>
            <p:nvPr/>
          </p:nvCxnSpPr>
          <p:spPr>
            <a:xfrm rot="5400000" flipH="1" flipV="1">
              <a:off x="-1548680" y="4005064"/>
              <a:ext cx="4608512" cy="1588"/>
            </a:xfrm>
            <a:prstGeom prst="straightConnector1">
              <a:avLst/>
            </a:prstGeom>
            <a:ln w="1016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كسهم مستقيم 11"/>
            <p:cNvCxnSpPr/>
            <p:nvPr/>
          </p:nvCxnSpPr>
          <p:spPr>
            <a:xfrm>
              <a:off x="395536" y="5877272"/>
              <a:ext cx="5544616" cy="1588"/>
            </a:xfrm>
            <a:prstGeom prst="straightConnector1">
              <a:avLst/>
            </a:prstGeom>
            <a:ln w="1016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عنوان 1"/>
            <p:cNvSpPr txBox="1">
              <a:spLocks/>
            </p:cNvSpPr>
            <p:nvPr/>
          </p:nvSpPr>
          <p:spPr>
            <a:xfrm>
              <a:off x="360040" y="1196752"/>
              <a:ext cx="827584" cy="504056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F(N)</a:t>
              </a:r>
              <a:endPara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4" name="عنوان 1"/>
            <p:cNvSpPr txBox="1">
              <a:spLocks/>
            </p:cNvSpPr>
            <p:nvPr/>
          </p:nvSpPr>
          <p:spPr>
            <a:xfrm>
              <a:off x="5940152" y="5589240"/>
              <a:ext cx="827584" cy="504056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D(m)</a:t>
              </a:r>
              <a:endPara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  <p:sp>
        <p:nvSpPr>
          <p:cNvPr id="15" name="عنوان 1"/>
          <p:cNvSpPr txBox="1">
            <a:spLocks/>
          </p:cNvSpPr>
          <p:nvPr/>
        </p:nvSpPr>
        <p:spPr>
          <a:xfrm>
            <a:off x="107504" y="2276872"/>
            <a:ext cx="432048" cy="504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7" name="رابط مستقيم 16"/>
          <p:cNvCxnSpPr/>
          <p:nvPr/>
        </p:nvCxnSpPr>
        <p:spPr>
          <a:xfrm>
            <a:off x="611560" y="2492896"/>
            <a:ext cx="4680520" cy="0"/>
          </a:xfrm>
          <a:prstGeom prst="line">
            <a:avLst/>
          </a:prstGeom>
          <a:ln w="1016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رابط مستقيم 18"/>
          <p:cNvCxnSpPr/>
          <p:nvPr/>
        </p:nvCxnSpPr>
        <p:spPr>
          <a:xfrm rot="5400000">
            <a:off x="3275856" y="4221088"/>
            <a:ext cx="3312368" cy="0"/>
          </a:xfrm>
          <a:prstGeom prst="line">
            <a:avLst/>
          </a:prstGeom>
          <a:ln w="63500">
            <a:solidFill>
              <a:srgbClr val="FFFF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عنوان 1"/>
          <p:cNvSpPr txBox="1">
            <a:spLocks/>
          </p:cNvSpPr>
          <p:nvPr/>
        </p:nvSpPr>
        <p:spPr>
          <a:xfrm>
            <a:off x="1835696" y="3347864"/>
            <a:ext cx="1979712" cy="188133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</a:t>
            </a:r>
            <a:endParaRPr kumimoji="0" lang="ar-SA" sz="15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عنوان 1"/>
          <p:cNvSpPr txBox="1">
            <a:spLocks/>
          </p:cNvSpPr>
          <p:nvPr/>
        </p:nvSpPr>
        <p:spPr>
          <a:xfrm>
            <a:off x="4716016" y="5949280"/>
            <a:ext cx="432048" cy="504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عنوان 1"/>
          <p:cNvSpPr txBox="1">
            <a:spLocks/>
          </p:cNvSpPr>
          <p:nvPr/>
        </p:nvSpPr>
        <p:spPr>
          <a:xfrm>
            <a:off x="6444208" y="3212976"/>
            <a:ext cx="1979712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 =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Fd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" grpId="0"/>
      <p:bldP spid="6" grpId="0"/>
      <p:bldP spid="9" grpId="0"/>
      <p:bldP spid="15" grpId="0"/>
      <p:bldP spid="22" grpId="0"/>
      <p:bldP spid="23" grpId="0"/>
      <p:bldP spid="2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مثلث قائم الزاوية 29"/>
          <p:cNvSpPr/>
          <p:nvPr/>
        </p:nvSpPr>
        <p:spPr>
          <a:xfrm flipH="1">
            <a:off x="827584" y="2564904"/>
            <a:ext cx="4104456" cy="3312368"/>
          </a:xfrm>
          <a:prstGeom prst="rtTriangle">
            <a:avLst/>
          </a:prstGeom>
          <a:solidFill>
            <a:srgbClr val="FFFF00">
              <a:alpha val="1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836712"/>
            <a:ext cx="9144000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قوة متغيرة 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الشغل بيانياً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5652120" y="2132856"/>
            <a:ext cx="345638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مساحة المثلث = (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4" name="مجموعة 24"/>
          <p:cNvGrpSpPr/>
          <p:nvPr/>
        </p:nvGrpSpPr>
        <p:grpSpPr>
          <a:xfrm>
            <a:off x="360040" y="1196752"/>
            <a:ext cx="6407696" cy="5113362"/>
            <a:chOff x="360040" y="1196752"/>
            <a:chExt cx="6407696" cy="5113362"/>
          </a:xfrm>
        </p:grpSpPr>
        <p:cxnSp>
          <p:nvCxnSpPr>
            <p:cNvPr id="10" name="رابط كسهم مستقيم 9"/>
            <p:cNvCxnSpPr/>
            <p:nvPr/>
          </p:nvCxnSpPr>
          <p:spPr>
            <a:xfrm rot="5400000" flipH="1" flipV="1">
              <a:off x="-1548680" y="4005064"/>
              <a:ext cx="4608512" cy="1588"/>
            </a:xfrm>
            <a:prstGeom prst="straightConnector1">
              <a:avLst/>
            </a:prstGeom>
            <a:ln w="1016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كسهم مستقيم 11"/>
            <p:cNvCxnSpPr/>
            <p:nvPr/>
          </p:nvCxnSpPr>
          <p:spPr>
            <a:xfrm>
              <a:off x="395536" y="5877272"/>
              <a:ext cx="5544616" cy="1588"/>
            </a:xfrm>
            <a:prstGeom prst="straightConnector1">
              <a:avLst/>
            </a:prstGeom>
            <a:ln w="1016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عنوان 1"/>
            <p:cNvSpPr txBox="1">
              <a:spLocks/>
            </p:cNvSpPr>
            <p:nvPr/>
          </p:nvSpPr>
          <p:spPr>
            <a:xfrm>
              <a:off x="360040" y="1196752"/>
              <a:ext cx="827584" cy="504056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F(N)</a:t>
              </a:r>
              <a:endPara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4" name="عنوان 1"/>
            <p:cNvSpPr txBox="1">
              <a:spLocks/>
            </p:cNvSpPr>
            <p:nvPr/>
          </p:nvSpPr>
          <p:spPr>
            <a:xfrm>
              <a:off x="5940152" y="5589240"/>
              <a:ext cx="827584" cy="504056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D(m)</a:t>
              </a:r>
              <a:endPara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  <p:sp>
        <p:nvSpPr>
          <p:cNvPr id="15" name="عنوان 1"/>
          <p:cNvSpPr txBox="1">
            <a:spLocks/>
          </p:cNvSpPr>
          <p:nvPr/>
        </p:nvSpPr>
        <p:spPr>
          <a:xfrm>
            <a:off x="107504" y="2276872"/>
            <a:ext cx="432048" cy="504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7" name="رابط مستقيم 16"/>
          <p:cNvCxnSpPr/>
          <p:nvPr/>
        </p:nvCxnSpPr>
        <p:spPr>
          <a:xfrm flipV="1">
            <a:off x="683568" y="2132856"/>
            <a:ext cx="4752528" cy="3816424"/>
          </a:xfrm>
          <a:prstGeom prst="line">
            <a:avLst/>
          </a:prstGeom>
          <a:ln w="1016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رابط مستقيم 18"/>
          <p:cNvCxnSpPr/>
          <p:nvPr/>
        </p:nvCxnSpPr>
        <p:spPr>
          <a:xfrm rot="5400000">
            <a:off x="3275856" y="4221088"/>
            <a:ext cx="3312368" cy="0"/>
          </a:xfrm>
          <a:prstGeom prst="line">
            <a:avLst/>
          </a:prstGeom>
          <a:ln w="63500">
            <a:solidFill>
              <a:srgbClr val="FFFF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عنوان 1"/>
          <p:cNvSpPr txBox="1">
            <a:spLocks/>
          </p:cNvSpPr>
          <p:nvPr/>
        </p:nvSpPr>
        <p:spPr>
          <a:xfrm>
            <a:off x="2771800" y="4221088"/>
            <a:ext cx="1619672" cy="14401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عنوان 1"/>
          <p:cNvSpPr txBox="1">
            <a:spLocks/>
          </p:cNvSpPr>
          <p:nvPr/>
        </p:nvSpPr>
        <p:spPr>
          <a:xfrm>
            <a:off x="4716016" y="5949280"/>
            <a:ext cx="432048" cy="504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عنوان 1"/>
          <p:cNvSpPr txBox="1">
            <a:spLocks/>
          </p:cNvSpPr>
          <p:nvPr/>
        </p:nvSpPr>
        <p:spPr>
          <a:xfrm>
            <a:off x="6012160" y="3284984"/>
            <a:ext cx="2843808" cy="7829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 = 1/2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Fd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27" name="رابط مستقيم 26"/>
          <p:cNvCxnSpPr/>
          <p:nvPr/>
        </p:nvCxnSpPr>
        <p:spPr>
          <a:xfrm rot="10800000">
            <a:off x="683568" y="2564904"/>
            <a:ext cx="4176464" cy="0"/>
          </a:xfrm>
          <a:prstGeom prst="line">
            <a:avLst/>
          </a:prstGeom>
          <a:ln w="63500">
            <a:solidFill>
              <a:srgbClr val="FFFF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" grpId="0"/>
      <p:bldP spid="6" grpId="0"/>
      <p:bldP spid="9" grpId="0"/>
      <p:bldP spid="15" grpId="0"/>
      <p:bldP spid="22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تمرير أفقي 7"/>
          <p:cNvSpPr/>
          <p:nvPr/>
        </p:nvSpPr>
        <p:spPr>
          <a:xfrm>
            <a:off x="3714744" y="214290"/>
            <a:ext cx="1714512" cy="714380"/>
          </a:xfrm>
          <a:prstGeom prst="horizontalScroll">
            <a:avLst>
              <a:gd name="adj" fmla="val 14333"/>
            </a:avLst>
          </a:prstGeom>
          <a:solidFill>
            <a:schemeClr val="bg1">
              <a:lumMod val="50000"/>
              <a:lumOff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الفهرس</a:t>
            </a:r>
          </a:p>
        </p:txBody>
      </p:sp>
      <p:sp>
        <p:nvSpPr>
          <p:cNvPr id="10" name="AutoShape 2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42977" y="1503024"/>
            <a:ext cx="6858048" cy="1655936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4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(1-3) الطاقة والشغل</a:t>
            </a:r>
            <a:endParaRPr lang="en-GB" sz="48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2" name="AutoShape 3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42977" y="4005312"/>
            <a:ext cx="6858048" cy="1655936"/>
          </a:xfrm>
          <a:prstGeom prst="actionButtonBlank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4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(2-3) الآلات</a:t>
            </a:r>
            <a:endParaRPr lang="en-GB" sz="48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الشغل والطاقة والآلات البسيطة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شغل عدة قوى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19675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شغل عدة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قوى 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الشغل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18153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∑ W</a:t>
            </a:r>
            <a:r>
              <a:rPr kumimoji="0" lang="en-US" sz="12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∆KE</a:t>
            </a:r>
            <a:endParaRPr kumimoji="0" lang="ar-SA" sz="1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827584" y="4797152"/>
            <a:ext cx="302332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مجموع الأشغال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J</a:t>
            </a:r>
            <a:r>
              <a:rPr lang="ar-SA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5364088" y="4797152"/>
            <a:ext cx="302332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التغير في الطاقة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J</a:t>
            </a:r>
            <a:r>
              <a:rPr lang="ar-SA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7" grpId="0"/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الشغل والطاقة والآلات البسيطة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القدرة (</a:t>
            </a:r>
            <a:r>
              <a:rPr lang="en-US" sz="9600" b="1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P</a:t>
            </a:r>
            <a:r>
              <a:rPr lang="ar-SA" sz="9600" b="1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19675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تساوي الشغل المبذول </a:t>
            </a:r>
            <a:r>
              <a:rPr kumimoji="0" lang="ar-SA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بقسوماً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على الزمن اللازم لإنجاز الشغل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القدرة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(</a:t>
            </a:r>
            <a:r>
              <a:rPr kumimoji="0" lang="en-US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49289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ووحدة قياس القدرة (الواط-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371703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 = ____ = ____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3419872" y="4077072"/>
            <a:ext cx="1043608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W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5760640" y="4086200"/>
            <a:ext cx="147565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Fd</a:t>
            </a:r>
            <a:endParaRPr kumimoji="0" lang="en-US" sz="6000" b="1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t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0" y="5670376"/>
            <a:ext cx="565212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 = FV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4572000" y="5760640"/>
            <a:ext cx="4572000" cy="4766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4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24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ar-SA" sz="24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 </a:t>
            </a:r>
            <a:r>
              <a:rPr lang="ar-SA" sz="24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و</a:t>
            </a:r>
            <a:r>
              <a:rPr lang="ar-SA" sz="24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(</a:t>
            </a:r>
            <a:r>
              <a:rPr lang="en-US" sz="24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</a:t>
            </a:r>
            <a:r>
              <a:rPr lang="ar-SA" sz="24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 في نفس الاتجاه</a:t>
            </a:r>
            <a:endParaRPr kumimoji="0" lang="ar-SA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الدرس الثاني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204864"/>
            <a:ext cx="9143999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(2-3)</a:t>
            </a:r>
          </a:p>
          <a:p>
            <a:pPr algn="ctr"/>
            <a:r>
              <a:rPr lang="ar-SA" sz="1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الآلات</a:t>
            </a:r>
            <a:endParaRPr lang="ar-SA" sz="1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الشغل والطاقة والآلات البسيطة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فوائد الآلات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196752"/>
            <a:ext cx="9144000" cy="194421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تؤدي الآلات اليومية إلى تخفيف الحمل وذلك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بتغيير مقدار القوة أو </a:t>
            </a:r>
            <a:r>
              <a:rPr kumimoji="0" lang="ar-SA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التجاهها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، حتى تتناسب القوة مع مقدرة الآلة أو الشخص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فوائد الآلات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65415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W</a:t>
            </a:r>
            <a:r>
              <a:rPr lang="en-US" sz="6000" b="1" baseline="-250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i</a:t>
            </a:r>
            <a:r>
              <a:rPr lang="ar-SA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: الشغل المبذول (الشغل الذي بذلته أنت)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16632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</a:t>
            </a:r>
            <a:r>
              <a:rPr kumimoji="0" lang="en-US" sz="60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</a:t>
            </a: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 الشغل الناتج (الشغل</a:t>
            </a:r>
            <a:r>
              <a:rPr kumimoji="0" lang="ar-SA" sz="32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الذي بذلته الآلة)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الشغل والطاقة والآلات البسيطة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الفائدة الميكانيكية</a:t>
            </a:r>
          </a:p>
          <a:p>
            <a:pPr algn="ctr"/>
            <a:r>
              <a:rPr lang="ar-SA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(</a:t>
            </a:r>
            <a:r>
              <a:rPr lang="en-US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MA</a:t>
            </a:r>
            <a:r>
              <a:rPr lang="ar-SA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3635896" y="980728"/>
            <a:ext cx="550810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الفائدة الميكانيكية للآلة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تساوي ناتج قسمة المقاومة على القوة :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الفائدة الميكانيكية (</a:t>
            </a:r>
            <a:r>
              <a:rPr kumimoji="0" lang="en-US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MA</a:t>
            </a:r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2915816" y="3798168"/>
            <a:ext cx="5220072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 = ____</a:t>
            </a:r>
            <a:endParaRPr kumimoji="0" lang="ar-SA" sz="6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6012160" y="3798168"/>
            <a:ext cx="1187624" cy="200709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Fr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Fe</a:t>
            </a:r>
            <a:endParaRPr kumimoji="0" lang="ar-SA" sz="6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32" name="مجموعة 31"/>
          <p:cNvGrpSpPr/>
          <p:nvPr/>
        </p:nvGrpSpPr>
        <p:grpSpPr>
          <a:xfrm>
            <a:off x="179512" y="908720"/>
            <a:ext cx="3240360" cy="3456384"/>
            <a:chOff x="179512" y="908720"/>
            <a:chExt cx="3240360" cy="3456384"/>
          </a:xfrm>
        </p:grpSpPr>
        <p:sp>
          <p:nvSpPr>
            <p:cNvPr id="11" name="شكل بيضاوي 10"/>
            <p:cNvSpPr/>
            <p:nvPr/>
          </p:nvSpPr>
          <p:spPr>
            <a:xfrm>
              <a:off x="683568" y="3212976"/>
              <a:ext cx="1152128" cy="1152128"/>
            </a:xfrm>
            <a:prstGeom prst="ellipse">
              <a:avLst/>
            </a:prstGeom>
            <a:noFill/>
            <a:ln w="1016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" name="شكل بيضاوي 11"/>
            <p:cNvSpPr/>
            <p:nvPr/>
          </p:nvSpPr>
          <p:spPr>
            <a:xfrm>
              <a:off x="1835696" y="1484784"/>
              <a:ext cx="1152128" cy="1152128"/>
            </a:xfrm>
            <a:prstGeom prst="ellipse">
              <a:avLst/>
            </a:prstGeom>
            <a:noFill/>
            <a:ln w="1016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16" name="رابط مستقيم 15"/>
            <p:cNvCxnSpPr>
              <a:stCxn id="11" idx="2"/>
            </p:cNvCxnSpPr>
            <p:nvPr/>
          </p:nvCxnSpPr>
          <p:spPr>
            <a:xfrm rot="10800000">
              <a:off x="683568" y="1124744"/>
              <a:ext cx="0" cy="2664296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شبه منحرف 16"/>
            <p:cNvSpPr/>
            <p:nvPr/>
          </p:nvSpPr>
          <p:spPr>
            <a:xfrm>
              <a:off x="179512" y="908720"/>
              <a:ext cx="3240360" cy="216024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18" name="رابط مستقيم 17"/>
            <p:cNvCxnSpPr>
              <a:endCxn id="12" idx="2"/>
            </p:cNvCxnSpPr>
            <p:nvPr/>
          </p:nvCxnSpPr>
          <p:spPr>
            <a:xfrm rot="5400000" flipH="1" flipV="1">
              <a:off x="971600" y="2924944"/>
              <a:ext cx="1728192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رابط مستقيم 19"/>
            <p:cNvCxnSpPr/>
            <p:nvPr/>
          </p:nvCxnSpPr>
          <p:spPr>
            <a:xfrm rot="5400000" flipH="1" flipV="1">
              <a:off x="2123728" y="2852936"/>
              <a:ext cx="1728192" cy="0"/>
            </a:xfrm>
            <a:prstGeom prst="line">
              <a:avLst/>
            </a:prstGeom>
            <a:ln w="101600">
              <a:solidFill>
                <a:srgbClr val="FFFF00"/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مستطيل 20"/>
            <p:cNvSpPr/>
            <p:nvPr/>
          </p:nvSpPr>
          <p:spPr>
            <a:xfrm>
              <a:off x="2312456" y="1124744"/>
              <a:ext cx="216024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33" name="مجموعة 32"/>
          <p:cNvGrpSpPr/>
          <p:nvPr/>
        </p:nvGrpSpPr>
        <p:grpSpPr>
          <a:xfrm>
            <a:off x="1043608" y="3861048"/>
            <a:ext cx="432048" cy="2592288"/>
            <a:chOff x="1043608" y="3861048"/>
            <a:chExt cx="432048" cy="2592288"/>
          </a:xfrm>
        </p:grpSpPr>
        <p:sp>
          <p:nvSpPr>
            <p:cNvPr id="14" name="مستطيل مستدير الزوايا 13"/>
            <p:cNvSpPr/>
            <p:nvPr/>
          </p:nvSpPr>
          <p:spPr>
            <a:xfrm>
              <a:off x="1043608" y="5085184"/>
              <a:ext cx="432048" cy="720080"/>
            </a:xfrm>
            <a:prstGeom prst="roundRect">
              <a:avLst/>
            </a:prstGeom>
            <a:solidFill>
              <a:srgbClr val="FFFF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90500" h="190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22" name="رابط مستقيم 21"/>
            <p:cNvCxnSpPr/>
            <p:nvPr/>
          </p:nvCxnSpPr>
          <p:spPr>
            <a:xfrm rot="5400000" flipH="1" flipV="1">
              <a:off x="647564" y="4473116"/>
              <a:ext cx="1224136" cy="0"/>
            </a:xfrm>
            <a:prstGeom prst="line">
              <a:avLst/>
            </a:prstGeom>
            <a:ln w="101600">
              <a:solidFill>
                <a:srgbClr val="FFFF00"/>
              </a:solidFill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رابط كسهم مستقيم 24"/>
            <p:cNvCxnSpPr/>
            <p:nvPr/>
          </p:nvCxnSpPr>
          <p:spPr>
            <a:xfrm rot="5400000" flipH="1" flipV="1">
              <a:off x="934802" y="4760354"/>
              <a:ext cx="648072" cy="1588"/>
            </a:xfrm>
            <a:prstGeom prst="straightConnector1">
              <a:avLst/>
            </a:prstGeom>
            <a:ln w="101600">
              <a:solidFill>
                <a:srgbClr val="FFFF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رابط كسهم مستقيم 25"/>
            <p:cNvCxnSpPr/>
            <p:nvPr/>
          </p:nvCxnSpPr>
          <p:spPr>
            <a:xfrm rot="16200000" flipH="1">
              <a:off x="936390" y="6128506"/>
              <a:ext cx="648072" cy="1588"/>
            </a:xfrm>
            <a:prstGeom prst="straightConnector1">
              <a:avLst/>
            </a:prstGeom>
            <a:ln w="101600">
              <a:solidFill>
                <a:srgbClr val="FFFF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عنوان 1"/>
          <p:cNvSpPr txBox="1">
            <a:spLocks/>
          </p:cNvSpPr>
          <p:nvPr/>
        </p:nvSpPr>
        <p:spPr>
          <a:xfrm>
            <a:off x="467544" y="4437112"/>
            <a:ext cx="611560" cy="504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Fr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" name="عنوان 1"/>
          <p:cNvSpPr txBox="1">
            <a:spLocks/>
          </p:cNvSpPr>
          <p:nvPr/>
        </p:nvSpPr>
        <p:spPr>
          <a:xfrm>
            <a:off x="467544" y="6021288"/>
            <a:ext cx="611560" cy="504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Fg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9" name="عنوان 1"/>
          <p:cNvSpPr txBox="1">
            <a:spLocks/>
          </p:cNvSpPr>
          <p:nvPr/>
        </p:nvSpPr>
        <p:spPr>
          <a:xfrm>
            <a:off x="2699792" y="3717032"/>
            <a:ext cx="611560" cy="504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Fe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0" name="عنوان 1"/>
          <p:cNvSpPr txBox="1">
            <a:spLocks/>
          </p:cNvSpPr>
          <p:nvPr/>
        </p:nvSpPr>
        <p:spPr>
          <a:xfrm>
            <a:off x="6300192" y="3078088"/>
            <a:ext cx="226774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قوة المقاومة</a:t>
            </a:r>
            <a:endParaRPr lang="ar-SA" sz="2000" b="1" dirty="0" smtClean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(الناتجة)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1" name="عنوان 1"/>
          <p:cNvSpPr txBox="1">
            <a:spLocks/>
          </p:cNvSpPr>
          <p:nvPr/>
        </p:nvSpPr>
        <p:spPr>
          <a:xfrm>
            <a:off x="6156176" y="5526360"/>
            <a:ext cx="262778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القوة المسلطة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(المبذولة)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27" grpId="0"/>
      <p:bldP spid="28" grpId="0"/>
      <p:bldP spid="29" grpId="0"/>
      <p:bldP spid="30" grpId="0"/>
      <p:bldP spid="3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الشغل والطاقة والآلات البسيطة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20888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الفائدة الميكانيكية المثالية (</a:t>
            </a:r>
            <a:r>
              <a:rPr kumimoji="0" lang="en-US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IMA</a:t>
            </a:r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الدرس الأول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20888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(1-3)</a:t>
            </a:r>
          </a:p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الطاقة والشغل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83671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الفائدة الميكانيكية</a:t>
            </a:r>
            <a:r>
              <a:rPr kumimoji="0" lang="ar-SA" sz="32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المثالية للآلة المثالية تساوي إزاحة القوة مقسومة على إزاحة المقاومة :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(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IMA</a:t>
            </a:r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988840"/>
            <a:ext cx="3059832" cy="79208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</a:t>
            </a:r>
            <a:r>
              <a:rPr kumimoji="0" lang="en-US" sz="40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</a:t>
            </a:r>
            <a:r>
              <a:rPr kumimoji="0" lang="en-US" sz="40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</a:t>
            </a:r>
            <a:endParaRPr kumimoji="0" lang="ar-SA" sz="40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2987824" y="2060848"/>
            <a:ext cx="3203848" cy="7200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40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</a:t>
            </a:r>
            <a:r>
              <a:rPr kumimoji="0" lang="en-US" sz="40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F</a:t>
            </a:r>
            <a:r>
              <a:rPr kumimoji="0" lang="en-US" sz="40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</a:t>
            </a:r>
            <a:r>
              <a:rPr kumimoji="0" lang="en-US" sz="40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</a:t>
            </a:r>
            <a:endParaRPr kumimoji="0" lang="ar-SA" sz="40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6480720" y="1772816"/>
            <a:ext cx="2699792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___ = ___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6589240" y="1997968"/>
            <a:ext cx="111561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F</a:t>
            </a:r>
            <a:r>
              <a:rPr lang="en-US" sz="40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r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F</a:t>
            </a:r>
            <a:r>
              <a:rPr lang="en-US" sz="40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e</a:t>
            </a: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8064896" y="1997968"/>
            <a:ext cx="93610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</a:t>
            </a:r>
            <a:r>
              <a:rPr kumimoji="0" lang="en-US" sz="40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</a:t>
            </a:r>
            <a:r>
              <a:rPr lang="en-US" sz="4000" b="1" baseline="-250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r</a:t>
            </a:r>
            <a:endParaRPr kumimoji="0" lang="ar-SA" sz="40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0" y="378904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IMA = __</a:t>
            </a:r>
            <a:r>
              <a:rPr kumimoji="0" lang="en-US" sz="96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__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عنوان 1"/>
          <p:cNvSpPr txBox="1">
            <a:spLocks/>
          </p:cNvSpPr>
          <p:nvPr/>
        </p:nvSpPr>
        <p:spPr>
          <a:xfrm>
            <a:off x="4139952" y="3942184"/>
            <a:ext cx="1656184" cy="193508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</a:t>
            </a:r>
            <a:r>
              <a:rPr kumimoji="0" lang="en-US" sz="80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b="1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d</a:t>
            </a:r>
            <a:r>
              <a:rPr lang="en-US" sz="8000" b="1" baseline="-25000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r</a:t>
            </a:r>
            <a:endParaRPr kumimoji="0" lang="ar-SA" sz="80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عنوان 1"/>
          <p:cNvSpPr txBox="1">
            <a:spLocks/>
          </p:cNvSpPr>
          <p:nvPr/>
        </p:nvSpPr>
        <p:spPr>
          <a:xfrm>
            <a:off x="6876256" y="3933056"/>
            <a:ext cx="1656184" cy="193508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</a:t>
            </a:r>
            <a:r>
              <a:rPr kumimoji="0" lang="en-US" sz="80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b="1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r</a:t>
            </a:r>
            <a:r>
              <a:rPr lang="en-US" sz="8000" b="1" baseline="-25000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r</a:t>
            </a:r>
            <a:endParaRPr kumimoji="0" lang="ar-SA" sz="80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عنوان 1"/>
          <p:cNvSpPr txBox="1">
            <a:spLocks/>
          </p:cNvSpPr>
          <p:nvPr/>
        </p:nvSpPr>
        <p:spPr>
          <a:xfrm>
            <a:off x="4248472" y="3284984"/>
            <a:ext cx="1403648" cy="432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noProof="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ازاحة</a:t>
            </a:r>
            <a:r>
              <a:rPr lang="ar-SA" sz="2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القوة</a:t>
            </a:r>
            <a:endParaRPr kumimoji="0" lang="ar-SA" sz="20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عنوان 1"/>
          <p:cNvSpPr txBox="1">
            <a:spLocks/>
          </p:cNvSpPr>
          <p:nvPr/>
        </p:nvSpPr>
        <p:spPr>
          <a:xfrm>
            <a:off x="3995936" y="6165304"/>
            <a:ext cx="1908720" cy="432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noProof="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ازاحة</a:t>
            </a:r>
            <a:r>
              <a:rPr lang="ar-SA" sz="2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المقاومة</a:t>
            </a:r>
            <a:endParaRPr kumimoji="0" lang="ar-SA" sz="20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عنوان 1"/>
          <p:cNvSpPr txBox="1">
            <a:spLocks/>
          </p:cNvSpPr>
          <p:nvPr/>
        </p:nvSpPr>
        <p:spPr>
          <a:xfrm>
            <a:off x="6732240" y="3429000"/>
            <a:ext cx="1908720" cy="432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نصف قطر المبذول</a:t>
            </a:r>
            <a:endParaRPr kumimoji="0" lang="ar-SA" sz="20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عنوان 1"/>
          <p:cNvSpPr txBox="1">
            <a:spLocks/>
          </p:cNvSpPr>
          <p:nvPr/>
        </p:nvSpPr>
        <p:spPr>
          <a:xfrm>
            <a:off x="6732240" y="6237312"/>
            <a:ext cx="1908720" cy="432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نصف قطر الناتج</a:t>
            </a:r>
            <a:endParaRPr kumimoji="0" lang="ar-SA" sz="20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عنوان 1"/>
          <p:cNvSpPr txBox="1">
            <a:spLocks/>
          </p:cNvSpPr>
          <p:nvPr/>
        </p:nvSpPr>
        <p:spPr>
          <a:xfrm>
            <a:off x="2483768" y="2204864"/>
            <a:ext cx="612576" cy="432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1" noProof="0" dirty="0" smtClean="0">
                <a:solidFill>
                  <a:srgbClr val="FFFF00"/>
                </a:solidFill>
                <a:latin typeface="Batang"/>
                <a:ea typeface="Batang"/>
                <a:cs typeface="+mj-cs"/>
              </a:rPr>
              <a:t>⇒</a:t>
            </a:r>
            <a:endParaRPr kumimoji="0" lang="ar-SA" sz="40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عنوان 1"/>
          <p:cNvSpPr txBox="1">
            <a:spLocks/>
          </p:cNvSpPr>
          <p:nvPr/>
        </p:nvSpPr>
        <p:spPr>
          <a:xfrm>
            <a:off x="5975648" y="2204864"/>
            <a:ext cx="612576" cy="432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1" noProof="0" dirty="0" smtClean="0">
                <a:solidFill>
                  <a:srgbClr val="FFFF00"/>
                </a:solidFill>
                <a:latin typeface="Batang"/>
                <a:ea typeface="Batang"/>
                <a:cs typeface="+mj-cs"/>
              </a:rPr>
              <a:t>⇒</a:t>
            </a:r>
            <a:endParaRPr kumimoji="0" lang="ar-SA" sz="40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الشغل والطاقة والآلات البسيطة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الكفاءة</a:t>
            </a:r>
            <a:r>
              <a:rPr kumimoji="0" lang="ar-SA" sz="96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(</a:t>
            </a:r>
            <a:r>
              <a:rPr kumimoji="0" lang="en-US" sz="96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</a:t>
            </a:r>
            <a:r>
              <a:rPr kumimoji="0" lang="ar-SA" sz="96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0872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كفاءة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الآلة </a:t>
            </a:r>
            <a:r>
              <a:rPr lang="ar-SA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(كنسبة مئوية %) تساوي الشغل الناتج مقسوماً على الشغل المبذول مضروباً في العدد (</a:t>
            </a:r>
            <a:r>
              <a:rPr lang="en-US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100</a:t>
            </a:r>
            <a:r>
              <a:rPr lang="ar-SA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الكفاءة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(</a:t>
            </a:r>
            <a:r>
              <a:rPr kumimoji="0" lang="en-US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79816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أو تساوي فائدتها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الميكانيكية مقسومة على فائدتها الميكانيكية المثالية مضروبة في العدد (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100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213285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 = ___ x 100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3312368" y="2245808"/>
            <a:ext cx="1691680" cy="1575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</a:t>
            </a:r>
            <a:r>
              <a:rPr kumimoji="0" lang="en-US" sz="60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</a:t>
            </a:r>
            <a:endParaRPr kumimoji="0" lang="en-US" sz="6000" b="1" i="0" u="none" strike="noStrike" kern="1200" cap="none" spc="0" normalizeH="0" baseline="-2500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W</a:t>
            </a:r>
            <a:r>
              <a:rPr lang="en-US" sz="6000" b="1" baseline="-250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i</a:t>
            </a:r>
            <a:endParaRPr kumimoji="0" lang="ar-SA" sz="60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0" y="490935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 = ___ x 100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3312368" y="5022304"/>
            <a:ext cx="1691680" cy="1575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</a:t>
            </a:r>
            <a:endParaRPr kumimoji="0" lang="en-US" sz="6000" b="1" i="0" u="none" strike="noStrike" kern="1200" cap="none" spc="0" normalizeH="0" baseline="-2500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IMA</a:t>
            </a:r>
            <a:endParaRPr kumimoji="0" lang="ar-SA" sz="60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الشغل والطاقة والآلات البسيطة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الآلات المركبة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8072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تتركب الآلات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المعقدة من واحد أو أكثر من آلة بسيطة من التالي 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الآلات المركبة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5652120" y="2276872"/>
            <a:ext cx="2843808" cy="63894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(1) الرافعة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5076056" y="3041982"/>
            <a:ext cx="2627784" cy="63894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البكرة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1907704" y="3807092"/>
            <a:ext cx="4932040" cy="63894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 الدولاب والمحور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971600" y="4572202"/>
            <a:ext cx="5004048" cy="63894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(4) المستوى المائل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179512" y="5337312"/>
            <a:ext cx="4860032" cy="63894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(5) الوتد (الإسفين)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1187624" y="6102424"/>
            <a:ext cx="2843808" cy="63894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(6) </a:t>
            </a:r>
            <a:r>
              <a:rPr lang="ar-SA" sz="40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البرغي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  <p:bldP spid="1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الشغل والطاقة والآلات البسيطة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الآلة المركبة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844824"/>
            <a:ext cx="9144000" cy="165618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هي الآلة التي تتكون من آلتين بسيطتين أو أكثر ترتبطان </a:t>
            </a:r>
            <a:r>
              <a:rPr kumimoji="0" lang="ar-SA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بعاً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الآلة المركبة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4221088"/>
            <a:ext cx="9144000" cy="165618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مثل : الدراجة الهوائية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الشغل والطاقة والآلات البسيطة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92896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الفائدة</a:t>
            </a:r>
            <a:r>
              <a:rPr kumimoji="0" lang="ar-SA" sz="8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الميكانيكية للآلة المركبة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836712"/>
            <a:ext cx="9144000" cy="93610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الفائدة الميكانيكية للآلة المركبة هو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حاصل ضرب الفوائد الميكانيكية للآلات البسيطة التي تتكون منها :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en-US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MA</a:t>
            </a:r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 للدراجة الهوائية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72" name="مجموعة 71"/>
          <p:cNvGrpSpPr/>
          <p:nvPr/>
        </p:nvGrpSpPr>
        <p:grpSpPr>
          <a:xfrm>
            <a:off x="1403648" y="2204864"/>
            <a:ext cx="7200800" cy="2304256"/>
            <a:chOff x="1403648" y="2204864"/>
            <a:chExt cx="7200800" cy="2304256"/>
          </a:xfrm>
        </p:grpSpPr>
        <p:sp>
          <p:nvSpPr>
            <p:cNvPr id="11" name="شكل بيضاوي 10"/>
            <p:cNvSpPr/>
            <p:nvPr/>
          </p:nvSpPr>
          <p:spPr>
            <a:xfrm>
              <a:off x="5508104" y="2204864"/>
              <a:ext cx="2304256" cy="2304256"/>
            </a:xfrm>
            <a:prstGeom prst="ellipse">
              <a:avLst/>
            </a:prstGeom>
            <a:noFill/>
            <a:ln w="1016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14" name="رابط مستقيم 13"/>
            <p:cNvCxnSpPr>
              <a:stCxn id="19" idx="0"/>
              <a:endCxn id="11" idx="0"/>
            </p:cNvCxnSpPr>
            <p:nvPr/>
          </p:nvCxnSpPr>
          <p:spPr>
            <a:xfrm rot="5400000" flipH="1" flipV="1">
              <a:off x="4211960" y="548680"/>
              <a:ext cx="792088" cy="4104456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شكل بيضاوي 16"/>
            <p:cNvSpPr/>
            <p:nvPr/>
          </p:nvSpPr>
          <p:spPr>
            <a:xfrm>
              <a:off x="1403648" y="2204864"/>
              <a:ext cx="2304256" cy="2304256"/>
            </a:xfrm>
            <a:prstGeom prst="ellipse">
              <a:avLst/>
            </a:prstGeom>
            <a:noFill/>
            <a:ln w="1016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9" name="شكل بيضاوي 18"/>
            <p:cNvSpPr/>
            <p:nvPr/>
          </p:nvSpPr>
          <p:spPr>
            <a:xfrm>
              <a:off x="2195736" y="2996952"/>
              <a:ext cx="720080" cy="720080"/>
            </a:xfrm>
            <a:prstGeom prst="ellipse">
              <a:avLst/>
            </a:prstGeom>
            <a:noFill/>
            <a:ln w="1016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23" name="رابط مستقيم 22"/>
            <p:cNvCxnSpPr>
              <a:stCxn id="19" idx="4"/>
              <a:endCxn id="11" idx="4"/>
            </p:cNvCxnSpPr>
            <p:nvPr/>
          </p:nvCxnSpPr>
          <p:spPr>
            <a:xfrm rot="16200000" flipH="1">
              <a:off x="4211960" y="2060848"/>
              <a:ext cx="792088" cy="4104456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شكل بيضاوي 26"/>
            <p:cNvSpPr/>
            <p:nvPr/>
          </p:nvSpPr>
          <p:spPr>
            <a:xfrm>
              <a:off x="6557160" y="3257688"/>
              <a:ext cx="216024" cy="216024"/>
            </a:xfrm>
            <a:prstGeom prst="ellipse">
              <a:avLst/>
            </a:prstGeom>
            <a:noFill/>
            <a:ln w="1016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9" name="مستطيل 28"/>
            <p:cNvSpPr/>
            <p:nvPr/>
          </p:nvSpPr>
          <p:spPr>
            <a:xfrm>
              <a:off x="6660232" y="3284984"/>
              <a:ext cx="1944216" cy="2160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0" name="مستطيل 29"/>
            <p:cNvSpPr/>
            <p:nvPr/>
          </p:nvSpPr>
          <p:spPr>
            <a:xfrm rot="2400000">
              <a:off x="8249264" y="2996867"/>
              <a:ext cx="288032" cy="792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9" name="شكل بيضاوي 48"/>
            <p:cNvSpPr/>
            <p:nvPr/>
          </p:nvSpPr>
          <p:spPr>
            <a:xfrm>
              <a:off x="2483768" y="3284984"/>
              <a:ext cx="144016" cy="1440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73" name="مجموعة 72"/>
          <p:cNvGrpSpPr/>
          <p:nvPr/>
        </p:nvGrpSpPr>
        <p:grpSpPr>
          <a:xfrm>
            <a:off x="8316416" y="3645024"/>
            <a:ext cx="719064" cy="1152128"/>
            <a:chOff x="8316416" y="3645024"/>
            <a:chExt cx="719064" cy="1152128"/>
          </a:xfrm>
        </p:grpSpPr>
        <p:cxnSp>
          <p:nvCxnSpPr>
            <p:cNvPr id="32" name="رابط كسهم مستقيم 31"/>
            <p:cNvCxnSpPr/>
            <p:nvPr/>
          </p:nvCxnSpPr>
          <p:spPr>
            <a:xfrm rot="5400000">
              <a:off x="8317210" y="3932262"/>
              <a:ext cx="575270" cy="794"/>
            </a:xfrm>
            <a:prstGeom prst="straightConnector1">
              <a:avLst/>
            </a:prstGeom>
            <a:ln w="63500">
              <a:solidFill>
                <a:srgbClr val="FFFF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عنوان 1"/>
            <p:cNvSpPr txBox="1">
              <a:spLocks/>
            </p:cNvSpPr>
            <p:nvPr/>
          </p:nvSpPr>
          <p:spPr>
            <a:xfrm>
              <a:off x="8316416" y="4149080"/>
              <a:ext cx="719064" cy="648072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F</a:t>
              </a:r>
              <a:r>
                <a:rPr kumimoji="0" lang="en-US" sz="2800" b="1" i="0" u="none" strike="noStrike" kern="1200" cap="none" spc="0" normalizeH="0" baseline="-2500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e1</a:t>
              </a:r>
              <a:endParaRPr kumimoji="0" lang="ar-SA" sz="2800" b="1" i="0" u="none" strike="noStrike" kern="1200" cap="none" spc="0" normalizeH="0" baseline="-25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  <p:grpSp>
        <p:nvGrpSpPr>
          <p:cNvPr id="74" name="مجموعة 73"/>
          <p:cNvGrpSpPr/>
          <p:nvPr/>
        </p:nvGrpSpPr>
        <p:grpSpPr>
          <a:xfrm>
            <a:off x="6660232" y="3645024"/>
            <a:ext cx="1800200" cy="1080120"/>
            <a:chOff x="6660232" y="3645024"/>
            <a:chExt cx="1800200" cy="1080120"/>
          </a:xfrm>
        </p:grpSpPr>
        <p:sp>
          <p:nvSpPr>
            <p:cNvPr id="40" name="قوس كبير أيسر 39"/>
            <p:cNvSpPr/>
            <p:nvPr/>
          </p:nvSpPr>
          <p:spPr>
            <a:xfrm rot="16200000">
              <a:off x="7344308" y="2960948"/>
              <a:ext cx="432048" cy="1800200"/>
            </a:xfrm>
            <a:prstGeom prst="leftBrace">
              <a:avLst>
                <a:gd name="adj1" fmla="val 8333"/>
                <a:gd name="adj2" fmla="val 71227"/>
              </a:avLst>
            </a:prstGeom>
            <a:ln w="635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1" name="عنوان 1"/>
            <p:cNvSpPr txBox="1">
              <a:spLocks/>
            </p:cNvSpPr>
            <p:nvPr/>
          </p:nvSpPr>
          <p:spPr>
            <a:xfrm>
              <a:off x="7669360" y="4077072"/>
              <a:ext cx="719064" cy="648072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r</a:t>
              </a:r>
              <a:r>
                <a:rPr kumimoji="0" lang="en-US" sz="2800" b="1" i="0" u="none" strike="noStrike" kern="1200" cap="none" spc="0" normalizeH="0" baseline="-2500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e1</a:t>
              </a:r>
              <a:endParaRPr kumimoji="0" lang="ar-SA" sz="2800" b="1" i="0" u="none" strike="noStrike" kern="1200" cap="none" spc="0" normalizeH="0" baseline="-25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  <p:grpSp>
        <p:nvGrpSpPr>
          <p:cNvPr id="75" name="مجموعة 74"/>
          <p:cNvGrpSpPr/>
          <p:nvPr/>
        </p:nvGrpSpPr>
        <p:grpSpPr>
          <a:xfrm>
            <a:off x="7092280" y="1700808"/>
            <a:ext cx="1367136" cy="648072"/>
            <a:chOff x="7092280" y="1700808"/>
            <a:chExt cx="1367136" cy="648072"/>
          </a:xfrm>
        </p:grpSpPr>
        <p:cxnSp>
          <p:nvCxnSpPr>
            <p:cNvPr id="35" name="رابط كسهم مستقيم 34"/>
            <p:cNvCxnSpPr/>
            <p:nvPr/>
          </p:nvCxnSpPr>
          <p:spPr>
            <a:xfrm flipV="1">
              <a:off x="7092280" y="2060054"/>
              <a:ext cx="720080" cy="72802"/>
            </a:xfrm>
            <a:prstGeom prst="straightConnector1">
              <a:avLst/>
            </a:prstGeom>
            <a:ln w="63500">
              <a:solidFill>
                <a:srgbClr val="FFFF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عنوان 1"/>
            <p:cNvSpPr txBox="1">
              <a:spLocks/>
            </p:cNvSpPr>
            <p:nvPr/>
          </p:nvSpPr>
          <p:spPr>
            <a:xfrm>
              <a:off x="7740352" y="1700808"/>
              <a:ext cx="719064" cy="648072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F</a:t>
              </a:r>
              <a:r>
                <a:rPr kumimoji="0" lang="en-US" sz="2800" b="1" i="0" u="none" strike="noStrike" kern="1200" cap="none" spc="0" normalizeH="0" baseline="-2500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r1</a:t>
              </a:r>
              <a:endParaRPr kumimoji="0" lang="ar-SA" sz="2800" b="1" i="0" u="none" strike="noStrike" kern="1200" cap="none" spc="0" normalizeH="0" baseline="-25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  <p:grpSp>
        <p:nvGrpSpPr>
          <p:cNvPr id="76" name="مجموعة 75"/>
          <p:cNvGrpSpPr/>
          <p:nvPr/>
        </p:nvGrpSpPr>
        <p:grpSpPr>
          <a:xfrm>
            <a:off x="6589240" y="2204864"/>
            <a:ext cx="719064" cy="1188132"/>
            <a:chOff x="6589240" y="2204864"/>
            <a:chExt cx="719064" cy="1188132"/>
          </a:xfrm>
        </p:grpSpPr>
        <p:cxnSp>
          <p:nvCxnSpPr>
            <p:cNvPr id="37" name="رابط مستقيم 36"/>
            <p:cNvCxnSpPr>
              <a:stCxn id="29" idx="1"/>
              <a:endCxn id="11" idx="0"/>
            </p:cNvCxnSpPr>
            <p:nvPr/>
          </p:nvCxnSpPr>
          <p:spPr>
            <a:xfrm rot="10800000">
              <a:off x="6660232" y="2204864"/>
              <a:ext cx="0" cy="1188132"/>
            </a:xfrm>
            <a:prstGeom prst="line">
              <a:avLst/>
            </a:prstGeom>
            <a:ln w="63500">
              <a:solidFill>
                <a:srgbClr val="FFFF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عنوان 1"/>
            <p:cNvSpPr txBox="1">
              <a:spLocks/>
            </p:cNvSpPr>
            <p:nvPr/>
          </p:nvSpPr>
          <p:spPr>
            <a:xfrm>
              <a:off x="6589240" y="2420888"/>
              <a:ext cx="719064" cy="648072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r</a:t>
              </a:r>
              <a:r>
                <a:rPr kumimoji="0" lang="en-US" sz="2800" b="1" i="0" u="none" strike="noStrike" kern="1200" cap="none" spc="0" normalizeH="0" baseline="-2500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r1</a:t>
              </a:r>
              <a:endParaRPr kumimoji="0" lang="ar-SA" sz="2800" b="1" i="0" u="none" strike="noStrike" kern="1200" cap="none" spc="0" normalizeH="0" baseline="-25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  <p:grpSp>
        <p:nvGrpSpPr>
          <p:cNvPr id="77" name="مجموعة 76"/>
          <p:cNvGrpSpPr/>
          <p:nvPr/>
        </p:nvGrpSpPr>
        <p:grpSpPr>
          <a:xfrm>
            <a:off x="1907704" y="2348880"/>
            <a:ext cx="1224136" cy="648072"/>
            <a:chOff x="1907704" y="2348880"/>
            <a:chExt cx="1224136" cy="648072"/>
          </a:xfrm>
        </p:grpSpPr>
        <p:cxnSp>
          <p:nvCxnSpPr>
            <p:cNvPr id="45" name="رابط كسهم مستقيم 44"/>
            <p:cNvCxnSpPr/>
            <p:nvPr/>
          </p:nvCxnSpPr>
          <p:spPr>
            <a:xfrm flipV="1">
              <a:off x="2555776" y="2564904"/>
              <a:ext cx="576064" cy="144016"/>
            </a:xfrm>
            <a:prstGeom prst="straightConnector1">
              <a:avLst/>
            </a:prstGeom>
            <a:ln w="63500">
              <a:solidFill>
                <a:srgbClr val="FFFF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عنوان 1"/>
            <p:cNvSpPr txBox="1">
              <a:spLocks/>
            </p:cNvSpPr>
            <p:nvPr/>
          </p:nvSpPr>
          <p:spPr>
            <a:xfrm>
              <a:off x="1907704" y="2348880"/>
              <a:ext cx="719064" cy="648072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F</a:t>
              </a:r>
              <a:r>
                <a:rPr kumimoji="0" lang="en-US" sz="2800" b="1" i="0" u="none" strike="noStrike" kern="1200" cap="none" spc="0" normalizeH="0" baseline="-2500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e2</a:t>
              </a:r>
              <a:endParaRPr kumimoji="0" lang="ar-SA" sz="2800" b="1" i="0" u="none" strike="noStrike" kern="1200" cap="none" spc="0" normalizeH="0" baseline="-25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  <p:grpSp>
        <p:nvGrpSpPr>
          <p:cNvPr id="86" name="مجموعة 85"/>
          <p:cNvGrpSpPr/>
          <p:nvPr/>
        </p:nvGrpSpPr>
        <p:grpSpPr>
          <a:xfrm>
            <a:off x="539552" y="2204864"/>
            <a:ext cx="2016224" cy="1224136"/>
            <a:chOff x="539552" y="2204864"/>
            <a:chExt cx="2016224" cy="1224136"/>
          </a:xfrm>
        </p:grpSpPr>
        <p:cxnSp>
          <p:nvCxnSpPr>
            <p:cNvPr id="41" name="رابط مستقيم 40"/>
            <p:cNvCxnSpPr>
              <a:stCxn id="49" idx="4"/>
            </p:cNvCxnSpPr>
            <p:nvPr/>
          </p:nvCxnSpPr>
          <p:spPr>
            <a:xfrm rot="5400000" flipH="1">
              <a:off x="2339752" y="3212976"/>
              <a:ext cx="432048" cy="0"/>
            </a:xfrm>
            <a:prstGeom prst="line">
              <a:avLst/>
            </a:prstGeom>
            <a:ln w="63500">
              <a:solidFill>
                <a:srgbClr val="FFFF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عنوان 1"/>
            <p:cNvSpPr txBox="1">
              <a:spLocks/>
            </p:cNvSpPr>
            <p:nvPr/>
          </p:nvSpPr>
          <p:spPr>
            <a:xfrm>
              <a:off x="539552" y="2204864"/>
              <a:ext cx="719064" cy="648072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r</a:t>
              </a:r>
              <a:r>
                <a:rPr kumimoji="0" lang="en-US" sz="2800" b="1" i="0" u="none" strike="noStrike" kern="1200" cap="none" spc="0" normalizeH="0" baseline="-2500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e2</a:t>
              </a:r>
              <a:endParaRPr kumimoji="0" lang="ar-SA" sz="2800" b="1" i="0" u="none" strike="noStrike" kern="1200" cap="none" spc="0" normalizeH="0" baseline="-25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56" name="رابط كسهم مستقيم 55"/>
            <p:cNvCxnSpPr/>
            <p:nvPr/>
          </p:nvCxnSpPr>
          <p:spPr>
            <a:xfrm>
              <a:off x="1187624" y="2780928"/>
              <a:ext cx="1296144" cy="432048"/>
            </a:xfrm>
            <a:prstGeom prst="straightConnector1">
              <a:avLst/>
            </a:prstGeom>
            <a:ln w="38100">
              <a:solidFill>
                <a:srgbClr val="FFFF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مجموعة 78"/>
          <p:cNvGrpSpPr/>
          <p:nvPr/>
        </p:nvGrpSpPr>
        <p:grpSpPr>
          <a:xfrm>
            <a:off x="611560" y="4149080"/>
            <a:ext cx="1440160" cy="648072"/>
            <a:chOff x="611560" y="4149080"/>
            <a:chExt cx="1440160" cy="648072"/>
          </a:xfrm>
        </p:grpSpPr>
        <p:cxnSp>
          <p:nvCxnSpPr>
            <p:cNvPr id="43" name="رابط كسهم مستقيم 42"/>
            <p:cNvCxnSpPr/>
            <p:nvPr/>
          </p:nvCxnSpPr>
          <p:spPr>
            <a:xfrm rot="10800000">
              <a:off x="1330846" y="4507532"/>
              <a:ext cx="720874" cy="1588"/>
            </a:xfrm>
            <a:prstGeom prst="straightConnector1">
              <a:avLst/>
            </a:prstGeom>
            <a:ln w="63500">
              <a:solidFill>
                <a:srgbClr val="FFFF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عنوان 1"/>
            <p:cNvSpPr txBox="1">
              <a:spLocks/>
            </p:cNvSpPr>
            <p:nvPr/>
          </p:nvSpPr>
          <p:spPr>
            <a:xfrm>
              <a:off x="611560" y="4149080"/>
              <a:ext cx="719064" cy="648072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F</a:t>
              </a:r>
              <a:r>
                <a:rPr kumimoji="0" lang="en-US" sz="2800" b="1" i="0" u="none" strike="noStrike" kern="1200" cap="none" spc="0" normalizeH="0" baseline="-2500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r2</a:t>
              </a:r>
              <a:endParaRPr kumimoji="0" lang="ar-SA" sz="2800" b="1" i="0" u="none" strike="noStrike" kern="1200" cap="none" spc="0" normalizeH="0" baseline="-25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  <p:sp>
        <p:nvSpPr>
          <p:cNvPr id="62" name="عنوان 1"/>
          <p:cNvSpPr txBox="1">
            <a:spLocks/>
          </p:cNvSpPr>
          <p:nvPr/>
        </p:nvSpPr>
        <p:spPr>
          <a:xfrm>
            <a:off x="3779912" y="2996952"/>
            <a:ext cx="719064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2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r1</a:t>
            </a:r>
            <a:endParaRPr kumimoji="0" lang="ar-SA" sz="28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3" name="عنوان 1"/>
          <p:cNvSpPr txBox="1">
            <a:spLocks/>
          </p:cNvSpPr>
          <p:nvPr/>
        </p:nvSpPr>
        <p:spPr>
          <a:xfrm>
            <a:off x="4212976" y="3068960"/>
            <a:ext cx="719064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=</a:t>
            </a:r>
            <a:endParaRPr kumimoji="0" lang="ar-SA" sz="28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4" name="عنوان 1"/>
          <p:cNvSpPr txBox="1">
            <a:spLocks/>
          </p:cNvSpPr>
          <p:nvPr/>
        </p:nvSpPr>
        <p:spPr>
          <a:xfrm>
            <a:off x="4644008" y="2996952"/>
            <a:ext cx="719064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2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e2</a:t>
            </a:r>
            <a:endParaRPr kumimoji="0" lang="ar-SA" sz="28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5" name="عنوان 1"/>
          <p:cNvSpPr txBox="1">
            <a:spLocks/>
          </p:cNvSpPr>
          <p:nvPr/>
        </p:nvSpPr>
        <p:spPr>
          <a:xfrm>
            <a:off x="0" y="4437112"/>
            <a:ext cx="9144000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 = MA</a:t>
            </a:r>
            <a:r>
              <a:rPr kumimoji="0" lang="en-US" sz="40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x MA</a:t>
            </a:r>
            <a:r>
              <a:rPr kumimoji="0" lang="en-US" sz="40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endParaRPr kumimoji="0" lang="ar-SA" sz="40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6" name="عنوان 1"/>
          <p:cNvSpPr txBox="1">
            <a:spLocks/>
          </p:cNvSpPr>
          <p:nvPr/>
        </p:nvSpPr>
        <p:spPr>
          <a:xfrm>
            <a:off x="0" y="4653136"/>
            <a:ext cx="9144000" cy="16288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 = ___ x ___</a:t>
            </a:r>
            <a:r>
              <a:rPr kumimoji="0" lang="en-US" sz="6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</a:t>
            </a:r>
            <a:r>
              <a:rPr kumimoji="0" lang="en-US" sz="66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___</a:t>
            </a:r>
            <a:endParaRPr kumimoji="0" lang="ar-SA" sz="66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7" name="عنوان 1"/>
          <p:cNvSpPr txBox="1">
            <a:spLocks/>
          </p:cNvSpPr>
          <p:nvPr/>
        </p:nvSpPr>
        <p:spPr>
          <a:xfrm>
            <a:off x="2520280" y="5013176"/>
            <a:ext cx="1619672" cy="16288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6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r1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F</a:t>
            </a:r>
            <a:r>
              <a:rPr lang="en-US" sz="66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e1</a:t>
            </a:r>
            <a:endParaRPr kumimoji="0" lang="ar-SA" sz="66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8" name="عنوان 1"/>
          <p:cNvSpPr txBox="1">
            <a:spLocks/>
          </p:cNvSpPr>
          <p:nvPr/>
        </p:nvSpPr>
        <p:spPr>
          <a:xfrm>
            <a:off x="4860032" y="5013176"/>
            <a:ext cx="1619672" cy="16288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6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r2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F</a:t>
            </a:r>
            <a:r>
              <a:rPr lang="en-US" sz="66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e2</a:t>
            </a:r>
            <a:endParaRPr kumimoji="0" lang="ar-SA" sz="66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9" name="عنوان 1"/>
          <p:cNvSpPr txBox="1">
            <a:spLocks/>
          </p:cNvSpPr>
          <p:nvPr/>
        </p:nvSpPr>
        <p:spPr>
          <a:xfrm>
            <a:off x="7272808" y="5013176"/>
            <a:ext cx="1619672" cy="16288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6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r2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F</a:t>
            </a:r>
            <a:r>
              <a:rPr lang="en-US" sz="6600" b="1" baseline="-25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e1</a:t>
            </a:r>
            <a:endParaRPr kumimoji="0" lang="ar-SA" sz="66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87" name="مجموعة 86"/>
          <p:cNvGrpSpPr/>
          <p:nvPr/>
        </p:nvGrpSpPr>
        <p:grpSpPr>
          <a:xfrm>
            <a:off x="539552" y="3140968"/>
            <a:ext cx="2016224" cy="1368152"/>
            <a:chOff x="539552" y="3140968"/>
            <a:chExt cx="2016224" cy="1368152"/>
          </a:xfrm>
        </p:grpSpPr>
        <p:sp>
          <p:nvSpPr>
            <p:cNvPr id="59" name="عنوان 1"/>
            <p:cNvSpPr txBox="1">
              <a:spLocks/>
            </p:cNvSpPr>
            <p:nvPr/>
          </p:nvSpPr>
          <p:spPr>
            <a:xfrm>
              <a:off x="539552" y="3140968"/>
              <a:ext cx="719064" cy="648072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r</a:t>
              </a:r>
              <a:r>
                <a:rPr kumimoji="0" lang="en-US" sz="2800" b="1" i="0" u="none" strike="noStrike" kern="1200" cap="none" spc="0" normalizeH="0" baseline="-2500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r2</a:t>
              </a:r>
              <a:endParaRPr kumimoji="0" lang="ar-SA" sz="2800" b="1" i="0" u="none" strike="noStrike" kern="1200" cap="none" spc="0" normalizeH="0" baseline="-25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61" name="رابط كسهم مستقيم 60"/>
            <p:cNvCxnSpPr/>
            <p:nvPr/>
          </p:nvCxnSpPr>
          <p:spPr>
            <a:xfrm>
              <a:off x="1187624" y="3645024"/>
              <a:ext cx="1296144" cy="432048"/>
            </a:xfrm>
            <a:prstGeom prst="straightConnector1">
              <a:avLst/>
            </a:prstGeom>
            <a:ln w="38100">
              <a:solidFill>
                <a:srgbClr val="FFFF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رابط مستقيم 82"/>
            <p:cNvCxnSpPr>
              <a:stCxn id="17" idx="4"/>
            </p:cNvCxnSpPr>
            <p:nvPr/>
          </p:nvCxnSpPr>
          <p:spPr>
            <a:xfrm rot="5400000" flipH="1">
              <a:off x="2015716" y="3969060"/>
              <a:ext cx="1080120" cy="0"/>
            </a:xfrm>
            <a:prstGeom prst="line">
              <a:avLst/>
            </a:prstGeom>
            <a:ln w="63500">
              <a:solidFill>
                <a:srgbClr val="FFFF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الشغل والطاقة والآلات البسيطة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72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الفائدة الميكانيكية المثالية</a:t>
            </a:r>
            <a:r>
              <a:rPr kumimoji="0" lang="ar-SA" sz="72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للآلة المركبة</a:t>
            </a:r>
            <a:endParaRPr lang="ar-SA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الشغل والطاقة والآلات البسيطة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92896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طاقة الجسم الساقط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836712"/>
            <a:ext cx="9144000" cy="86409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إن الفائدة الميكانيكية المثالية (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IMA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لكل آلة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(دولاب ومحور) هي نسبة المسافات المقطوعة :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en-US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IMA</a:t>
            </a:r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 للدراجة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الهوائية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700808"/>
            <a:ext cx="9144000" cy="60750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الدواسة وناقل الحركة الأمامي :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IMA</a:t>
            </a:r>
            <a:r>
              <a:rPr kumimoji="0" lang="en-US" sz="2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r</a:t>
            </a:r>
            <a:r>
              <a:rPr kumimoji="0" lang="en-US" sz="2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e1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/r</a:t>
            </a:r>
            <a:r>
              <a:rPr kumimoji="0" lang="en-US" sz="28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r1</a:t>
            </a:r>
            <a:endParaRPr kumimoji="0" lang="ar-SA" sz="28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2276872"/>
            <a:ext cx="9144000" cy="63894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(2) الدولاب وناقل الحركة الخلفي : </a:t>
            </a:r>
            <a:r>
              <a:rPr lang="en-US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IMA</a:t>
            </a:r>
            <a:r>
              <a:rPr lang="en-US" sz="28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2</a:t>
            </a:r>
            <a:r>
              <a:rPr lang="en-US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= r</a:t>
            </a:r>
            <a:r>
              <a:rPr lang="en-US" sz="28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e2</a:t>
            </a:r>
            <a:r>
              <a:rPr lang="en-US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/r</a:t>
            </a:r>
            <a:r>
              <a:rPr lang="en-US" sz="28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r2</a:t>
            </a:r>
            <a:endParaRPr kumimoji="0" lang="ar-SA" sz="28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2852936"/>
            <a:ext cx="9144000" cy="63894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(3) للدراجة الهوائية :</a:t>
            </a:r>
            <a:endParaRPr kumimoji="0" lang="ar-SA" sz="28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0" y="3140968"/>
            <a:ext cx="9144000" cy="14401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IMA = ___ x ___ = ___ x ___</a:t>
            </a:r>
            <a:endParaRPr kumimoji="0" lang="ar-SA" sz="54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2123728" y="3356992"/>
            <a:ext cx="1224136" cy="14401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r</a:t>
            </a:r>
            <a:r>
              <a:rPr lang="en-US" sz="5400" b="1" baseline="-25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e1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</a:t>
            </a:r>
            <a:r>
              <a:rPr kumimoji="0" lang="en-US" sz="54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r1</a:t>
            </a:r>
            <a:endParaRPr kumimoji="0" lang="ar-SA" sz="54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3995936" y="3356992"/>
            <a:ext cx="1224136" cy="14401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r</a:t>
            </a:r>
            <a:r>
              <a:rPr lang="en-US" sz="5400" b="1" baseline="-25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e2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</a:t>
            </a:r>
            <a:r>
              <a:rPr kumimoji="0" lang="en-US" sz="54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r2</a:t>
            </a:r>
            <a:endParaRPr kumimoji="0" lang="ar-SA" sz="54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5868144" y="3356992"/>
            <a:ext cx="1224136" cy="14401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r</a:t>
            </a:r>
            <a:r>
              <a:rPr lang="en-US" sz="5400" b="1" baseline="-25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e2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</a:t>
            </a:r>
            <a:r>
              <a:rPr kumimoji="0" lang="en-US" sz="54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r1</a:t>
            </a:r>
            <a:endParaRPr kumimoji="0" lang="ar-SA" sz="54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عنوان 1"/>
          <p:cNvSpPr txBox="1">
            <a:spLocks/>
          </p:cNvSpPr>
          <p:nvPr/>
        </p:nvSpPr>
        <p:spPr>
          <a:xfrm>
            <a:off x="7812360" y="3356992"/>
            <a:ext cx="1224136" cy="14401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r</a:t>
            </a:r>
            <a:r>
              <a:rPr lang="en-US" sz="5400" b="1" baseline="-25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e1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</a:t>
            </a:r>
            <a:r>
              <a:rPr kumimoji="0" lang="en-US" sz="54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r2</a:t>
            </a:r>
            <a:endParaRPr kumimoji="0" lang="ar-SA" sz="54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عنوان 1"/>
          <p:cNvSpPr txBox="1">
            <a:spLocks/>
          </p:cNvSpPr>
          <p:nvPr/>
        </p:nvSpPr>
        <p:spPr>
          <a:xfrm>
            <a:off x="0" y="4869160"/>
            <a:ext cx="9144000" cy="63894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(4) للدراجة الهوائية :</a:t>
            </a:r>
            <a:endParaRPr kumimoji="0" lang="ar-SA" sz="28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عنوان 1"/>
          <p:cNvSpPr txBox="1">
            <a:spLocks/>
          </p:cNvSpPr>
          <p:nvPr/>
        </p:nvSpPr>
        <p:spPr>
          <a:xfrm>
            <a:off x="0" y="5085184"/>
            <a:ext cx="9144000" cy="14401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IMA = ___ x ___</a:t>
            </a:r>
            <a:endParaRPr kumimoji="0" lang="ar-SA" sz="54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عنوان 1"/>
          <p:cNvSpPr txBox="1">
            <a:spLocks/>
          </p:cNvSpPr>
          <p:nvPr/>
        </p:nvSpPr>
        <p:spPr>
          <a:xfrm>
            <a:off x="4067944" y="5301208"/>
            <a:ext cx="1224136" cy="14401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n</a:t>
            </a:r>
            <a:r>
              <a:rPr lang="en-US" sz="5400" b="1" baseline="-25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2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</a:t>
            </a:r>
            <a:r>
              <a:rPr kumimoji="0" lang="en-US" sz="54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endParaRPr kumimoji="0" lang="ar-SA" sz="54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عنوان 1"/>
          <p:cNvSpPr txBox="1">
            <a:spLocks/>
          </p:cNvSpPr>
          <p:nvPr/>
        </p:nvSpPr>
        <p:spPr>
          <a:xfrm>
            <a:off x="5940152" y="5301208"/>
            <a:ext cx="1224136" cy="14401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r</a:t>
            </a:r>
            <a:r>
              <a:rPr lang="en-US" sz="5400" b="1" baseline="-25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e1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</a:t>
            </a:r>
            <a:r>
              <a:rPr kumimoji="0" lang="en-US" sz="54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r2</a:t>
            </a:r>
            <a:endParaRPr kumimoji="0" lang="ar-SA" sz="54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عنوان 1"/>
          <p:cNvSpPr txBox="1">
            <a:spLocks/>
          </p:cNvSpPr>
          <p:nvPr/>
        </p:nvSpPr>
        <p:spPr>
          <a:xfrm>
            <a:off x="2987824" y="6219056"/>
            <a:ext cx="1512168" cy="63894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عدد المسننات</a:t>
            </a:r>
            <a:endParaRPr kumimoji="0" lang="ar-SA" sz="20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الشغل والطاقة والآلات البسيطة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636912"/>
            <a:ext cx="9143999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72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دراجة هوائية</a:t>
            </a:r>
          </a:p>
          <a:p>
            <a:pPr algn="ctr"/>
            <a:r>
              <a:rPr kumimoji="0" lang="ar-SA" sz="72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متعددة </a:t>
            </a:r>
            <a:r>
              <a:rPr kumimoji="0" lang="ar-SA" sz="72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نواقل</a:t>
            </a:r>
            <a:r>
              <a:rPr kumimoji="0" lang="ar-SA" sz="72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الحركة</a:t>
            </a:r>
            <a:endParaRPr lang="ar-SA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836712"/>
            <a:ext cx="9144000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يعمل ناقل الحركة في السيارة بالطريقة</a:t>
            </a:r>
            <a:r>
              <a:rPr kumimoji="0" lang="ar-SA" sz="32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نفسها :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تعدد </a:t>
            </a:r>
            <a:r>
              <a:rPr kumimoji="0" lang="ar-SA" sz="4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نواقل</a:t>
            </a:r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الحركة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4536504" y="1412776"/>
            <a:ext cx="4572000" cy="504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</a:t>
            </a:r>
            <a:r>
              <a:rPr kumimoji="0" lang="ar-SA" sz="2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لزيادة (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IMA</a:t>
            </a:r>
            <a:r>
              <a:rPr kumimoji="0" lang="ar-SA" sz="2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</a:t>
            </a:r>
            <a:r>
              <a:rPr lang="ar-SA" sz="24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عزم أكبر :</a:t>
            </a:r>
            <a:endParaRPr kumimoji="0" lang="ar-SA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4536504" y="4005064"/>
            <a:ext cx="4572000" cy="504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لتقليل (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IMA</a:t>
            </a:r>
            <a:r>
              <a:rPr kumimoji="0" 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سرعة </a:t>
            </a:r>
            <a:r>
              <a:rPr lang="ar-SA" sz="24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أكبر :</a:t>
            </a:r>
            <a:endParaRPr kumimoji="0" lang="ar-SA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4" name="مجموعة 23"/>
          <p:cNvGrpSpPr/>
          <p:nvPr/>
        </p:nvGrpSpPr>
        <p:grpSpPr>
          <a:xfrm>
            <a:off x="1043608" y="1916832"/>
            <a:ext cx="6871020" cy="2088232"/>
            <a:chOff x="1043608" y="1916832"/>
            <a:chExt cx="6871020" cy="2088232"/>
          </a:xfrm>
        </p:grpSpPr>
        <p:sp>
          <p:nvSpPr>
            <p:cNvPr id="23" name="مستطيل مستدير الزوايا 22"/>
            <p:cNvSpPr/>
            <p:nvPr/>
          </p:nvSpPr>
          <p:spPr>
            <a:xfrm rot="18732335">
              <a:off x="5790392" y="2890643"/>
              <a:ext cx="360040" cy="14401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1" name="مستطيل مستدير الزوايا 20"/>
            <p:cNvSpPr/>
            <p:nvPr/>
          </p:nvSpPr>
          <p:spPr>
            <a:xfrm>
              <a:off x="5940152" y="2924944"/>
              <a:ext cx="432048" cy="7200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0" name="شكل بيضاوي 9"/>
            <p:cNvSpPr/>
            <p:nvPr/>
          </p:nvSpPr>
          <p:spPr>
            <a:xfrm>
              <a:off x="1043608" y="1916832"/>
              <a:ext cx="2088232" cy="2088232"/>
            </a:xfrm>
            <a:prstGeom prst="ellipse">
              <a:avLst/>
            </a:pr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1" name="شكل بيضاوي 10"/>
            <p:cNvSpPr/>
            <p:nvPr/>
          </p:nvSpPr>
          <p:spPr>
            <a:xfrm>
              <a:off x="6372200" y="2420888"/>
              <a:ext cx="1080120" cy="1080120"/>
            </a:xfrm>
            <a:prstGeom prst="ellipse">
              <a:avLst/>
            </a:pr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" name="شكل بيضاوي 11"/>
            <p:cNvSpPr/>
            <p:nvPr/>
          </p:nvSpPr>
          <p:spPr>
            <a:xfrm>
              <a:off x="6660232" y="2708920"/>
              <a:ext cx="504056" cy="504056"/>
            </a:xfrm>
            <a:prstGeom prst="ellipse">
              <a:avLst/>
            </a:pr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3" name="شكل بيضاوي 12"/>
            <p:cNvSpPr/>
            <p:nvPr/>
          </p:nvSpPr>
          <p:spPr>
            <a:xfrm>
              <a:off x="1547664" y="2420888"/>
              <a:ext cx="1080120" cy="1080120"/>
            </a:xfrm>
            <a:prstGeom prst="ellipse">
              <a:avLst/>
            </a:pr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4" name="شكل بيضاوي 13"/>
            <p:cNvSpPr/>
            <p:nvPr/>
          </p:nvSpPr>
          <p:spPr>
            <a:xfrm>
              <a:off x="1835696" y="2708920"/>
              <a:ext cx="504056" cy="504056"/>
            </a:xfrm>
            <a:prstGeom prst="ellipse">
              <a:avLst/>
            </a:pr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16" name="رابط مستقيم 15"/>
            <p:cNvCxnSpPr>
              <a:stCxn id="12" idx="0"/>
              <a:endCxn id="13" idx="0"/>
            </p:cNvCxnSpPr>
            <p:nvPr/>
          </p:nvCxnSpPr>
          <p:spPr>
            <a:xfrm rot="16200000" flipV="1">
              <a:off x="4355976" y="152636"/>
              <a:ext cx="288032" cy="4824536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>
              <a:stCxn id="12" idx="4"/>
              <a:endCxn id="13" idx="4"/>
            </p:cNvCxnSpPr>
            <p:nvPr/>
          </p:nvCxnSpPr>
          <p:spPr>
            <a:xfrm rot="5400000">
              <a:off x="4355976" y="944724"/>
              <a:ext cx="288032" cy="4824536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مستطيل مستدير الزوايا 19"/>
            <p:cNvSpPr/>
            <p:nvPr/>
          </p:nvSpPr>
          <p:spPr>
            <a:xfrm>
              <a:off x="6876256" y="2924944"/>
              <a:ext cx="1008112" cy="7200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2" name="مستطيل مستدير الزوايا 21"/>
            <p:cNvSpPr/>
            <p:nvPr/>
          </p:nvSpPr>
          <p:spPr>
            <a:xfrm rot="18732335">
              <a:off x="7662600" y="2890643"/>
              <a:ext cx="360040" cy="14401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1" name="مجموعة 40"/>
          <p:cNvGrpSpPr/>
          <p:nvPr/>
        </p:nvGrpSpPr>
        <p:grpSpPr>
          <a:xfrm>
            <a:off x="1043608" y="4581128"/>
            <a:ext cx="6871020" cy="2088232"/>
            <a:chOff x="1043608" y="4581128"/>
            <a:chExt cx="6871020" cy="2088232"/>
          </a:xfrm>
        </p:grpSpPr>
        <p:sp>
          <p:nvSpPr>
            <p:cNvPr id="26" name="مستطيل مستدير الزوايا 25"/>
            <p:cNvSpPr/>
            <p:nvPr/>
          </p:nvSpPr>
          <p:spPr>
            <a:xfrm rot="18732335">
              <a:off x="5790392" y="5554939"/>
              <a:ext cx="360040" cy="14401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7" name="مستطيل مستدير الزوايا 26"/>
            <p:cNvSpPr/>
            <p:nvPr/>
          </p:nvSpPr>
          <p:spPr>
            <a:xfrm>
              <a:off x="5940152" y="5589240"/>
              <a:ext cx="432048" cy="7200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8" name="شكل بيضاوي 27"/>
            <p:cNvSpPr/>
            <p:nvPr/>
          </p:nvSpPr>
          <p:spPr>
            <a:xfrm>
              <a:off x="1043608" y="4581128"/>
              <a:ext cx="2088232" cy="2088232"/>
            </a:xfrm>
            <a:prstGeom prst="ellipse">
              <a:avLst/>
            </a:pr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9" name="شكل بيضاوي 28"/>
            <p:cNvSpPr/>
            <p:nvPr/>
          </p:nvSpPr>
          <p:spPr>
            <a:xfrm>
              <a:off x="6372200" y="5085184"/>
              <a:ext cx="1080120" cy="1080120"/>
            </a:xfrm>
            <a:prstGeom prst="ellipse">
              <a:avLst/>
            </a:pr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0" name="شكل بيضاوي 29"/>
            <p:cNvSpPr/>
            <p:nvPr/>
          </p:nvSpPr>
          <p:spPr>
            <a:xfrm>
              <a:off x="6660232" y="5373216"/>
              <a:ext cx="504056" cy="504056"/>
            </a:xfrm>
            <a:prstGeom prst="ellipse">
              <a:avLst/>
            </a:pr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1" name="شكل بيضاوي 30"/>
            <p:cNvSpPr/>
            <p:nvPr/>
          </p:nvSpPr>
          <p:spPr>
            <a:xfrm>
              <a:off x="1547664" y="5085184"/>
              <a:ext cx="1080120" cy="1080120"/>
            </a:xfrm>
            <a:prstGeom prst="ellipse">
              <a:avLst/>
            </a:pr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2" name="شكل بيضاوي 31"/>
            <p:cNvSpPr/>
            <p:nvPr/>
          </p:nvSpPr>
          <p:spPr>
            <a:xfrm>
              <a:off x="1835696" y="5373216"/>
              <a:ext cx="504056" cy="504056"/>
            </a:xfrm>
            <a:prstGeom prst="ellipse">
              <a:avLst/>
            </a:pr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33" name="رابط مستقيم 32"/>
            <p:cNvCxnSpPr>
              <a:stCxn id="29" idx="0"/>
              <a:endCxn id="32" idx="0"/>
            </p:cNvCxnSpPr>
            <p:nvPr/>
          </p:nvCxnSpPr>
          <p:spPr>
            <a:xfrm rot="16200000" flipH="1" flipV="1">
              <a:off x="4355976" y="2816932"/>
              <a:ext cx="288032" cy="4824536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رابط مستقيم 33"/>
            <p:cNvCxnSpPr>
              <a:stCxn id="29" idx="4"/>
              <a:endCxn id="32" idx="4"/>
            </p:cNvCxnSpPr>
            <p:nvPr/>
          </p:nvCxnSpPr>
          <p:spPr>
            <a:xfrm rot="5400000" flipH="1">
              <a:off x="4355976" y="3609020"/>
              <a:ext cx="288032" cy="4824536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مستطيل مستدير الزوايا 34"/>
            <p:cNvSpPr/>
            <p:nvPr/>
          </p:nvSpPr>
          <p:spPr>
            <a:xfrm>
              <a:off x="6876256" y="5589240"/>
              <a:ext cx="1008112" cy="7200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6" name="مستطيل مستدير الزوايا 35"/>
            <p:cNvSpPr/>
            <p:nvPr/>
          </p:nvSpPr>
          <p:spPr>
            <a:xfrm rot="18732335">
              <a:off x="7662600" y="5554939"/>
              <a:ext cx="360040" cy="14401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الشغل والطاقة والآلات البسيطة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276872"/>
            <a:ext cx="9143999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آلة المشي البشرية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764704"/>
            <a:ext cx="9144000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جسم الإنسان مزود بآلات بسيطة على هيئة رافعات :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آلة المشي البشرية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41277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قضيب صلب (العظام</a:t>
            </a:r>
            <a:r>
              <a:rPr lang="ar-SA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2783971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مصدر قوة (انقباض العضلات)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415516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 نقطة ارتكاز</a:t>
            </a:r>
            <a:r>
              <a:rPr kumimoji="0" lang="ar-SA" sz="32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(المفاصل المتحركة بين العظام)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0" y="55263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(4) مقاومة (وزن جزء</a:t>
            </a:r>
            <a:r>
              <a:rPr kumimoji="0" lang="ar-SA" sz="32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الجسم أو الشيء الذي يتم رفع أو تحريكه)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-108520" y="6381328"/>
            <a:ext cx="2376264" cy="42292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الشكر (15-3) 86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68760"/>
            <a:ext cx="9144000" cy="14401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* آلة المشي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البشرية : </a:t>
            </a: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الكفاءة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ليست عالية وفائدة محدودة والطوال لهم فائدة أقل من القصار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ملاحظات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18153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* مفاتيح لحل المسائل 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446240"/>
            <a:ext cx="6444208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المبذول عليه (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5715000"/>
            <a:ext cx="6444208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الناتج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منه (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08720"/>
            <a:ext cx="9144000" cy="7200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العوامل المؤثرة في طاقة جسم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ساقط رأسياً :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طاقة الجسم الساقط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50202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الارتفاع (</a:t>
            </a:r>
            <a:r>
              <a:rPr lang="en-US" sz="6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</a:t>
            </a:r>
            <a:r>
              <a:rPr lang="ar-SA" sz="6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43711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الكتلة (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</a:t>
            </a:r>
            <a:r>
              <a:rPr kumimoji="0" lang="ar-SA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الشغل والطاقة والآلات البسيطة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استنتاج نظرية الشغل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08720"/>
            <a:ext cx="9144000" cy="100811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تؤثر قوة على جسم </a:t>
            </a:r>
            <a:r>
              <a:rPr lang="ar-SA" sz="40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فتحركة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مسافة أفقية كما يلي 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الاستنتاج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4716016" y="1988840"/>
            <a:ext cx="611560" cy="86409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611560" y="3717032"/>
            <a:ext cx="683568" cy="79208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1835696" y="3501008"/>
            <a:ext cx="1368152" cy="2088232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w="190500" h="254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2" name="مجموعة 21"/>
          <p:cNvGrpSpPr/>
          <p:nvPr/>
        </p:nvGrpSpPr>
        <p:grpSpPr>
          <a:xfrm>
            <a:off x="179512" y="3501008"/>
            <a:ext cx="8784976" cy="2808312"/>
            <a:chOff x="179512" y="3501008"/>
            <a:chExt cx="8784976" cy="2808312"/>
          </a:xfrm>
        </p:grpSpPr>
        <p:sp>
          <p:nvSpPr>
            <p:cNvPr id="7" name="شبه منحرف 6"/>
            <p:cNvSpPr/>
            <p:nvPr/>
          </p:nvSpPr>
          <p:spPr>
            <a:xfrm>
              <a:off x="179512" y="5589240"/>
              <a:ext cx="8784976" cy="720080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0" name="مستطيل مستدير الزوايا 9"/>
            <p:cNvSpPr/>
            <p:nvPr/>
          </p:nvSpPr>
          <p:spPr>
            <a:xfrm>
              <a:off x="1835696" y="3501008"/>
              <a:ext cx="1368152" cy="2088232"/>
            </a:xfrm>
            <a:prstGeom prst="roundRect">
              <a:avLst/>
            </a:prstGeom>
            <a:noFill/>
            <a:ln w="63500">
              <a:solidFill>
                <a:srgbClr val="FFFF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5" name="مستطيل مستدير الزوايا 14"/>
            <p:cNvSpPr/>
            <p:nvPr/>
          </p:nvSpPr>
          <p:spPr>
            <a:xfrm>
              <a:off x="6732240" y="3501008"/>
              <a:ext cx="1368152" cy="2088232"/>
            </a:xfrm>
            <a:prstGeom prst="roundRect">
              <a:avLst/>
            </a:prstGeom>
            <a:noFill/>
            <a:ln w="63500">
              <a:solidFill>
                <a:srgbClr val="FFFF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cxnSp>
        <p:nvCxnSpPr>
          <p:cNvPr id="17" name="رابط كسهم مستقيم 16"/>
          <p:cNvCxnSpPr/>
          <p:nvPr/>
        </p:nvCxnSpPr>
        <p:spPr>
          <a:xfrm>
            <a:off x="323528" y="4509120"/>
            <a:ext cx="1440160" cy="1588"/>
          </a:xfrm>
          <a:prstGeom prst="straightConnector1">
            <a:avLst/>
          </a:prstGeom>
          <a:ln w="1016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قوس كبير أيسر 20"/>
          <p:cNvSpPr/>
          <p:nvPr/>
        </p:nvSpPr>
        <p:spPr>
          <a:xfrm rot="5400000">
            <a:off x="4752020" y="656692"/>
            <a:ext cx="504056" cy="4896544"/>
          </a:xfrm>
          <a:prstGeom prst="leftBrace">
            <a:avLst/>
          </a:prstGeom>
          <a:ln w="1016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59112E-6 L 0.53941 0.00532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00" y="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12" grpId="0" animBg="1"/>
      <p:bldP spid="12" grpId="1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196752"/>
            <a:ext cx="9144000" cy="56693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من معادلة الحركة الثالثة :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البرهان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196752"/>
            <a:ext cx="4860032" cy="56693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</a:t>
            </a:r>
            <a:r>
              <a:rPr kumimoji="0" lang="en-US" sz="40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kumimoji="0" lang="en-US" sz="40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V</a:t>
            </a:r>
            <a:r>
              <a:rPr kumimoji="0" lang="en-US" sz="40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kumimoji="0" lang="en-US" sz="40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+ 2ad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1988840"/>
            <a:ext cx="9144000" cy="56693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2ad = V</a:t>
            </a:r>
            <a:r>
              <a:rPr lang="en-US" sz="4000" b="1" baseline="30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2</a:t>
            </a:r>
            <a:r>
              <a:rPr lang="en-US" sz="40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f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– V</a:t>
            </a:r>
            <a:r>
              <a:rPr lang="en-US" sz="4000" b="1" baseline="30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2</a:t>
            </a:r>
            <a:r>
              <a:rPr lang="en-US" sz="40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i</a:t>
            </a:r>
            <a:endParaRPr kumimoji="0" lang="ar-SA" sz="40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2780928"/>
            <a:ext cx="9144000" cy="56693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بضرب المعادلة في </a:t>
            </a:r>
            <a:r>
              <a:rPr lang="en-US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m/2</a:t>
            </a:r>
            <a:r>
              <a:rPr lang="ar-SA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: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0" y="3573016"/>
            <a:ext cx="9144000" cy="56693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(ma)d = 1/2mV</a:t>
            </a:r>
            <a:r>
              <a:rPr kumimoji="0" lang="en-US" sz="40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kumimoji="0" lang="en-US" sz="40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– 1/2mV</a:t>
            </a:r>
            <a:r>
              <a:rPr kumimoji="0" lang="en-US" sz="40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kumimoji="0" lang="en-US" sz="40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</a:t>
            </a:r>
            <a:endParaRPr kumimoji="0" lang="ar-SA" sz="40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0" y="4293096"/>
            <a:ext cx="9144000" cy="56693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من قانون نيوتن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الثاني :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0" y="5013176"/>
            <a:ext cx="9144000" cy="56693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Fd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= 1/2mV</a:t>
            </a:r>
            <a:r>
              <a:rPr lang="en-US" sz="4000" b="1" baseline="30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2</a:t>
            </a:r>
            <a:r>
              <a:rPr lang="en-US" sz="40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f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– 1/2mV</a:t>
            </a:r>
            <a:r>
              <a:rPr lang="en-US" sz="4000" b="1" baseline="30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2</a:t>
            </a:r>
            <a:r>
              <a:rPr lang="en-US" sz="40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i</a:t>
            </a:r>
            <a:endParaRPr kumimoji="0" lang="ar-SA" sz="40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0" y="5661248"/>
            <a:ext cx="9144000" cy="9716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W = </a:t>
            </a:r>
            <a:r>
              <a:rPr lang="en-US" sz="8000" b="1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KE</a:t>
            </a:r>
            <a:r>
              <a:rPr lang="en-US" sz="8000" b="1" baseline="-25000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f</a:t>
            </a:r>
            <a:r>
              <a:rPr lang="en-US" sz="8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 - </a:t>
            </a:r>
            <a:r>
              <a:rPr lang="en-US" sz="8000" b="1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KE</a:t>
            </a:r>
            <a:r>
              <a:rPr lang="en-US" sz="8000" b="1" baseline="-25000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i</a:t>
            </a:r>
            <a:endParaRPr kumimoji="0" lang="ar-SA" sz="80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accent3">
                    <a:lumMod val="50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الشغل والطاقة والآلات البسيطة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الشغل (</a:t>
            </a:r>
            <a:r>
              <a:rPr kumimoji="0" lang="en-US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W</a:t>
            </a:r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theme/theme1.xml><?xml version="1.0" encoding="utf-8"?>
<a:theme xmlns:a="http://schemas.openxmlformats.org/drawingml/2006/main" name="تقنية">
  <a:themeElements>
    <a:clrScheme name="ألوان متوسطة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تقنية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تقنية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lnDef>
      <a:spPr>
        <a:ln w="101600">
          <a:solidFill>
            <a:srgbClr val="FFFF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494</TotalTime>
  <Words>1226</Words>
  <Application>Microsoft Office PowerPoint</Application>
  <PresentationFormat>عرض على الشاشة (3:4)‏</PresentationFormat>
  <Paragraphs>282</Paragraphs>
  <Slides>45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45</vt:i4>
      </vt:variant>
    </vt:vector>
  </HeadingPairs>
  <TitlesOfParts>
    <vt:vector size="51" baseType="lpstr">
      <vt:lpstr>Batang</vt:lpstr>
      <vt:lpstr>Arial</vt:lpstr>
      <vt:lpstr>Franklin Gothic Book</vt:lpstr>
      <vt:lpstr>Tahoma</vt:lpstr>
      <vt:lpstr>Wingdings 2</vt:lpstr>
      <vt:lpstr>تقنية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الحركة على خط مستقيم</dc:title>
  <cp:lastModifiedBy>abuTala almfrrj</cp:lastModifiedBy>
  <cp:revision>117</cp:revision>
  <dcterms:modified xsi:type="dcterms:W3CDTF">2014-06-15T19:43:52Z</dcterms:modified>
</cp:coreProperties>
</file>