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custDataLst>
    <p:tags r:id="rId9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49" d="100"/>
          <a:sy n="49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DCFC6BF-70CB-49F3-84C4-0A3306759B38}" type="datetimeFigureOut">
              <a:rPr lang="ar-SA" smtClean="0"/>
              <a:t>05/27/1438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7BEE416-B16B-4372-A291-6195B2EE631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87041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05/27/1438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05/27/1438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05/27/1438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05/27/1438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05/27/1438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05/27/1438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05/27/1438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05/27/1438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05/27/1438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05/27/1438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05/27/1438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05/27/1438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30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مربع نص 15"/>
          <p:cNvSpPr txBox="1"/>
          <p:nvPr/>
        </p:nvSpPr>
        <p:spPr>
          <a:xfrm>
            <a:off x="990600" y="0"/>
            <a:ext cx="6781800" cy="649724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الطرح مع وجود الأصفار </a:t>
            </a:r>
            <a:endParaRPr lang="ar-EG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7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3-5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2590800" y="762000"/>
            <a:ext cx="5029200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إذا كان وزن حمولة بطيخ 300 كجم ، ووزن حمولة أخرى 134 كجم . فما الفرق بين وزنيهما ؟ </a:t>
            </a:r>
          </a:p>
        </p:txBody>
      </p:sp>
      <p:sp>
        <p:nvSpPr>
          <p:cNvPr id="11" name="مربع نص 10"/>
          <p:cNvSpPr txBox="1"/>
          <p:nvPr/>
        </p:nvSpPr>
        <p:spPr>
          <a:xfrm>
            <a:off x="1328057" y="2209800"/>
            <a:ext cx="70104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أحيانا يجب على أن أعيد التجميع أكثر من مرة كي أجد ناتج الطرح .</a:t>
            </a:r>
            <a:endParaRPr lang="ar-SA" sz="2400" b="1" dirty="0">
              <a:solidFill>
                <a:srgbClr val="FF0000"/>
              </a:solidFill>
            </a:endParaRP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914" y="825728"/>
            <a:ext cx="2162175" cy="14287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مربع نص 11"/>
          <p:cNvSpPr txBox="1"/>
          <p:nvPr/>
        </p:nvSpPr>
        <p:spPr>
          <a:xfrm>
            <a:off x="5509592" y="2667000"/>
            <a:ext cx="272000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ما الفرق بين الوزنين ؟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2743200" y="2667000"/>
            <a:ext cx="272000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أجد ناتج 300 – 134 .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6744388" y="3625692"/>
            <a:ext cx="1130808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   300</a:t>
            </a:r>
          </a:p>
          <a:p>
            <a:r>
              <a:rPr lang="ar-SA" sz="2800" b="1" dirty="0" smtClean="0">
                <a:solidFill>
                  <a:prstClr val="black"/>
                </a:solidFill>
              </a:rPr>
              <a:t>_ 134</a:t>
            </a:r>
          </a:p>
          <a:p>
            <a:r>
              <a:rPr lang="ar-SA" sz="2800" b="1" dirty="0" smtClean="0">
                <a:solidFill>
                  <a:prstClr val="black"/>
                </a:solidFill>
              </a:rPr>
              <a:t>ــــــــــــ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4724400" y="3124200"/>
            <a:ext cx="350249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0070C0"/>
                </a:solidFill>
              </a:rPr>
              <a:t>الخطوة 1 : </a:t>
            </a:r>
            <a:r>
              <a:rPr lang="ar-SA" sz="2400" b="1" dirty="0" smtClean="0">
                <a:solidFill>
                  <a:prstClr val="black"/>
                </a:solidFill>
              </a:rPr>
              <a:t>أعيد التجميع .</a:t>
            </a:r>
            <a:r>
              <a:rPr lang="ar-SA" sz="2400" b="1" dirty="0" smtClean="0">
                <a:solidFill>
                  <a:srgbClr val="0070C0"/>
                </a:solidFill>
              </a:rPr>
              <a:t>  </a:t>
            </a:r>
            <a:endParaRPr lang="ar-SA" sz="2400" b="1" dirty="0">
              <a:solidFill>
                <a:srgbClr val="0070C0"/>
              </a:solidFill>
            </a:endParaRPr>
          </a:p>
        </p:txBody>
      </p:sp>
      <p:sp>
        <p:nvSpPr>
          <p:cNvPr id="17" name="مربع نص 16"/>
          <p:cNvSpPr txBox="1"/>
          <p:nvPr/>
        </p:nvSpPr>
        <p:spPr>
          <a:xfrm>
            <a:off x="1444182" y="3581400"/>
            <a:ext cx="472801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0070C0"/>
                </a:solidFill>
              </a:rPr>
              <a:t>لا أستطيع أطرح 4عشرات من 0 عشرات .</a:t>
            </a:r>
            <a:endParaRPr lang="ar-SA" sz="2400" b="1" dirty="0">
              <a:solidFill>
                <a:srgbClr val="0070C0"/>
              </a:solidFill>
            </a:endParaRPr>
          </a:p>
        </p:txBody>
      </p:sp>
      <p:sp>
        <p:nvSpPr>
          <p:cNvPr id="18" name="مربع نص 17"/>
          <p:cNvSpPr txBox="1"/>
          <p:nvPr/>
        </p:nvSpPr>
        <p:spPr>
          <a:xfrm>
            <a:off x="457200" y="4091463"/>
            <a:ext cx="5947219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0070C0"/>
                </a:solidFill>
              </a:rPr>
              <a:t>أعيد التجميع </a:t>
            </a:r>
          </a:p>
          <a:p>
            <a:r>
              <a:rPr lang="ar-SA" sz="2400" b="1" dirty="0" smtClean="0">
                <a:solidFill>
                  <a:srgbClr val="0070C0"/>
                </a:solidFill>
              </a:rPr>
              <a:t>لا يوجد عشرات لكي أعيد تجميعها .</a:t>
            </a:r>
          </a:p>
          <a:p>
            <a:r>
              <a:rPr lang="ar-SA" sz="2400" b="1" dirty="0" smtClean="0">
                <a:solidFill>
                  <a:srgbClr val="0070C0"/>
                </a:solidFill>
              </a:rPr>
              <a:t>أعيد تجميع 3 مئات إلي 10 عشرات و 2 مئات .  </a:t>
            </a:r>
            <a:endParaRPr lang="ar-SA" sz="2400" b="1" dirty="0">
              <a:solidFill>
                <a:srgbClr val="0070C0"/>
              </a:solidFill>
            </a:endParaRPr>
          </a:p>
        </p:txBody>
      </p:sp>
      <p:cxnSp>
        <p:nvCxnSpPr>
          <p:cNvPr id="19" name="رابط مستقيم 18"/>
          <p:cNvCxnSpPr/>
          <p:nvPr/>
        </p:nvCxnSpPr>
        <p:spPr>
          <a:xfrm>
            <a:off x="7042403" y="3675743"/>
            <a:ext cx="243768" cy="36285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رابط مستقيم 19"/>
          <p:cNvCxnSpPr/>
          <p:nvPr/>
        </p:nvCxnSpPr>
        <p:spPr>
          <a:xfrm>
            <a:off x="6851902" y="3715590"/>
            <a:ext cx="237746" cy="32747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" name="مربع نص 20"/>
          <p:cNvSpPr txBox="1"/>
          <p:nvPr/>
        </p:nvSpPr>
        <p:spPr>
          <a:xfrm>
            <a:off x="6781800" y="3440668"/>
            <a:ext cx="61569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rgbClr val="FF0000"/>
                </a:solidFill>
              </a:rPr>
              <a:t>10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22" name="مربع نص 21"/>
          <p:cNvSpPr txBox="1"/>
          <p:nvPr/>
        </p:nvSpPr>
        <p:spPr>
          <a:xfrm>
            <a:off x="6400800" y="3429000"/>
            <a:ext cx="61569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rgbClr val="FF0000"/>
                </a:solidFill>
              </a:rPr>
              <a:t>2</a:t>
            </a:r>
            <a:endParaRPr lang="ar-SA" sz="2000" b="1" dirty="0">
              <a:solidFill>
                <a:srgbClr val="FF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5291792"/>
            <a:ext cx="4278796" cy="1032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سهم إلى اليسار 25">
            <a:hlinkClick r:id="" action="ppaction://noaction"/>
          </p:cNvPr>
          <p:cNvSpPr/>
          <p:nvPr/>
        </p:nvSpPr>
        <p:spPr>
          <a:xfrm>
            <a:off x="685800" y="5230416"/>
            <a:ext cx="1676400" cy="1017984"/>
          </a:xfrm>
          <a:prstGeom prst="leftArrow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تكملة الشرح </a:t>
            </a:r>
            <a:endParaRPr lang="ar-SA" sz="2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7" name="مخطط انسيابي: محطة طرفية 26"/>
          <p:cNvSpPr/>
          <p:nvPr/>
        </p:nvSpPr>
        <p:spPr>
          <a:xfrm>
            <a:off x="7620000" y="802362"/>
            <a:ext cx="1518592" cy="569238"/>
          </a:xfrm>
          <a:prstGeom prst="flowChartTerminator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مثـــال </a:t>
            </a:r>
            <a:endParaRPr lang="ar-SA" sz="36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3" name="Teardrop 8"/>
          <p:cNvSpPr/>
          <p:nvPr/>
        </p:nvSpPr>
        <p:spPr>
          <a:xfrm>
            <a:off x="43699" y="68150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>96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761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/>
      <p:bldP spid="11" grpId="0"/>
      <p:bldP spid="12" grpId="0"/>
      <p:bldP spid="13" grpId="0"/>
      <p:bldP spid="15" grpId="0"/>
      <p:bldP spid="16" grpId="0"/>
      <p:bldP spid="17" grpId="0"/>
      <p:bldP spid="18" grpId="0"/>
      <p:bldP spid="21" grpId="0"/>
      <p:bldP spid="22" grpId="0"/>
      <p:bldP spid="26" grpId="0" animBg="1"/>
      <p:bldP spid="2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31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مربع نص 15"/>
          <p:cNvSpPr txBox="1"/>
          <p:nvPr/>
        </p:nvSpPr>
        <p:spPr>
          <a:xfrm>
            <a:off x="990600" y="0"/>
            <a:ext cx="6781800" cy="649724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الطرح مع وجود الأصفار </a:t>
            </a:r>
            <a:endParaRPr lang="ar-EG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7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3-5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4572000" y="743021"/>
            <a:ext cx="350249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0070C0"/>
                </a:solidFill>
              </a:rPr>
              <a:t>الخطوة 2: </a:t>
            </a:r>
            <a:r>
              <a:rPr lang="ar-SA" sz="2400" b="1" dirty="0" smtClean="0">
                <a:solidFill>
                  <a:prstClr val="black"/>
                </a:solidFill>
              </a:rPr>
              <a:t>أعيد التجميع .</a:t>
            </a:r>
            <a:r>
              <a:rPr lang="ar-SA" sz="2400" b="1" dirty="0" smtClean="0">
                <a:solidFill>
                  <a:srgbClr val="0070C0"/>
                </a:solidFill>
              </a:rPr>
              <a:t>  </a:t>
            </a:r>
            <a:endParaRPr lang="ar-SA" sz="2400" b="1" dirty="0">
              <a:solidFill>
                <a:srgbClr val="0070C0"/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6744388" y="1586805"/>
            <a:ext cx="1130808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   300</a:t>
            </a:r>
          </a:p>
          <a:p>
            <a:r>
              <a:rPr lang="ar-SA" sz="2800" b="1" dirty="0" smtClean="0">
                <a:solidFill>
                  <a:prstClr val="black"/>
                </a:solidFill>
              </a:rPr>
              <a:t>_ 134</a:t>
            </a:r>
          </a:p>
          <a:p>
            <a:r>
              <a:rPr lang="ar-SA" sz="2800" b="1" dirty="0" smtClean="0">
                <a:solidFill>
                  <a:prstClr val="black"/>
                </a:solidFill>
              </a:rPr>
              <a:t>ــــــــــــ </a:t>
            </a:r>
            <a:endParaRPr lang="ar-SA" sz="2800" b="1" dirty="0">
              <a:solidFill>
                <a:prstClr val="black"/>
              </a:solidFill>
            </a:endParaRPr>
          </a:p>
        </p:txBody>
      </p:sp>
      <p:cxnSp>
        <p:nvCxnSpPr>
          <p:cNvPr id="12" name="رابط مستقيم 11"/>
          <p:cNvCxnSpPr/>
          <p:nvPr/>
        </p:nvCxnSpPr>
        <p:spPr>
          <a:xfrm>
            <a:off x="7042403" y="1636856"/>
            <a:ext cx="243768" cy="36285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رابط مستقيم 12"/>
          <p:cNvCxnSpPr/>
          <p:nvPr/>
        </p:nvCxnSpPr>
        <p:spPr>
          <a:xfrm>
            <a:off x="6851902" y="1676703"/>
            <a:ext cx="237746" cy="32747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مربع نص 13"/>
          <p:cNvSpPr txBox="1"/>
          <p:nvPr/>
        </p:nvSpPr>
        <p:spPr>
          <a:xfrm>
            <a:off x="6781800" y="1401781"/>
            <a:ext cx="61569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rgbClr val="FF0000"/>
                </a:solidFill>
              </a:rPr>
              <a:t>10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6400800" y="1390113"/>
            <a:ext cx="61569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rgbClr val="FF0000"/>
                </a:solidFill>
              </a:rPr>
              <a:t>2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990600" y="1295400"/>
            <a:ext cx="54864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0070C0"/>
                </a:solidFill>
              </a:rPr>
              <a:t>أعيد تجميع 10 عشرات  إلي 10 آحاد و 9 عشرات .</a:t>
            </a:r>
          </a:p>
        </p:txBody>
      </p:sp>
      <p:cxnSp>
        <p:nvCxnSpPr>
          <p:cNvPr id="17" name="رابط مستقيم 16"/>
          <p:cNvCxnSpPr/>
          <p:nvPr/>
        </p:nvCxnSpPr>
        <p:spPr>
          <a:xfrm>
            <a:off x="7010400" y="1447800"/>
            <a:ext cx="243768" cy="36285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مربع نص 17"/>
          <p:cNvSpPr txBox="1"/>
          <p:nvPr/>
        </p:nvSpPr>
        <p:spPr>
          <a:xfrm>
            <a:off x="6629400" y="1219200"/>
            <a:ext cx="61569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rgbClr val="FF0000"/>
                </a:solidFill>
              </a:rPr>
              <a:t>9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19" name="مربع نص 18"/>
          <p:cNvSpPr txBox="1"/>
          <p:nvPr/>
        </p:nvSpPr>
        <p:spPr>
          <a:xfrm>
            <a:off x="7156704" y="1447800"/>
            <a:ext cx="61569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rgbClr val="FF0000"/>
                </a:solidFill>
              </a:rPr>
              <a:t>10</a:t>
            </a:r>
            <a:endParaRPr lang="ar-SA" sz="2000" b="1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917352"/>
            <a:ext cx="5061917" cy="1511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مربع نص 19"/>
          <p:cNvSpPr txBox="1"/>
          <p:nvPr/>
        </p:nvSpPr>
        <p:spPr>
          <a:xfrm>
            <a:off x="4658444" y="3352800"/>
            <a:ext cx="350249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0070C0"/>
                </a:solidFill>
              </a:rPr>
              <a:t>الخطوة 3: </a:t>
            </a:r>
            <a:r>
              <a:rPr lang="ar-SA" sz="2400" b="1" dirty="0" smtClean="0">
                <a:solidFill>
                  <a:prstClr val="black"/>
                </a:solidFill>
              </a:rPr>
              <a:t>أطرح .</a:t>
            </a:r>
            <a:r>
              <a:rPr lang="ar-SA" sz="2400" b="1" dirty="0" smtClean="0">
                <a:solidFill>
                  <a:srgbClr val="0070C0"/>
                </a:solidFill>
              </a:rPr>
              <a:t>  </a:t>
            </a:r>
            <a:endParaRPr lang="ar-SA" sz="2400" b="1" dirty="0">
              <a:solidFill>
                <a:srgbClr val="0070C0"/>
              </a:solidFill>
            </a:endParaRPr>
          </a:p>
        </p:txBody>
      </p:sp>
      <p:sp>
        <p:nvSpPr>
          <p:cNvPr id="41" name="مربع نص 40"/>
          <p:cNvSpPr txBox="1"/>
          <p:nvPr/>
        </p:nvSpPr>
        <p:spPr>
          <a:xfrm>
            <a:off x="6744388" y="4253805"/>
            <a:ext cx="1130808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   300</a:t>
            </a:r>
          </a:p>
          <a:p>
            <a:r>
              <a:rPr lang="ar-SA" sz="2800" b="1" dirty="0" smtClean="0">
                <a:solidFill>
                  <a:prstClr val="black"/>
                </a:solidFill>
              </a:rPr>
              <a:t>_ 134</a:t>
            </a:r>
          </a:p>
          <a:p>
            <a:r>
              <a:rPr lang="ar-SA" sz="2800" b="1" dirty="0" smtClean="0">
                <a:solidFill>
                  <a:prstClr val="black"/>
                </a:solidFill>
              </a:rPr>
              <a:t>ــــــــــــ </a:t>
            </a:r>
            <a:endParaRPr lang="ar-SA" sz="2800" b="1" dirty="0">
              <a:solidFill>
                <a:prstClr val="black"/>
              </a:solidFill>
            </a:endParaRPr>
          </a:p>
        </p:txBody>
      </p:sp>
      <p:cxnSp>
        <p:nvCxnSpPr>
          <p:cNvPr id="42" name="رابط مستقيم 41"/>
          <p:cNvCxnSpPr/>
          <p:nvPr/>
        </p:nvCxnSpPr>
        <p:spPr>
          <a:xfrm>
            <a:off x="7042403" y="4303856"/>
            <a:ext cx="243768" cy="36285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3" name="رابط مستقيم 42"/>
          <p:cNvCxnSpPr/>
          <p:nvPr/>
        </p:nvCxnSpPr>
        <p:spPr>
          <a:xfrm>
            <a:off x="6851902" y="4343703"/>
            <a:ext cx="237746" cy="32747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4" name="مربع نص 43"/>
          <p:cNvSpPr txBox="1"/>
          <p:nvPr/>
        </p:nvSpPr>
        <p:spPr>
          <a:xfrm>
            <a:off x="6781800" y="4068781"/>
            <a:ext cx="61569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rgbClr val="FF0000"/>
                </a:solidFill>
              </a:rPr>
              <a:t>10</a:t>
            </a:r>
            <a:endParaRPr lang="ar-SA" sz="2000" b="1" dirty="0">
              <a:solidFill>
                <a:srgbClr val="FF0000"/>
              </a:solidFill>
            </a:endParaRPr>
          </a:p>
        </p:txBody>
      </p:sp>
      <p:cxnSp>
        <p:nvCxnSpPr>
          <p:cNvPr id="45" name="رابط مستقيم 44"/>
          <p:cNvCxnSpPr/>
          <p:nvPr/>
        </p:nvCxnSpPr>
        <p:spPr>
          <a:xfrm>
            <a:off x="7010400" y="4114800"/>
            <a:ext cx="243768" cy="36285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6" name="مربع نص 45"/>
          <p:cNvSpPr txBox="1"/>
          <p:nvPr/>
        </p:nvSpPr>
        <p:spPr>
          <a:xfrm>
            <a:off x="6629400" y="3886200"/>
            <a:ext cx="61569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rgbClr val="FF0000"/>
                </a:solidFill>
              </a:rPr>
              <a:t>9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47" name="مربع نص 46"/>
          <p:cNvSpPr txBox="1"/>
          <p:nvPr/>
        </p:nvSpPr>
        <p:spPr>
          <a:xfrm>
            <a:off x="7156704" y="4114800"/>
            <a:ext cx="61569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rgbClr val="FF0000"/>
                </a:solidFill>
              </a:rPr>
              <a:t>10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48" name="مربع نص 47"/>
          <p:cNvSpPr txBox="1"/>
          <p:nvPr/>
        </p:nvSpPr>
        <p:spPr>
          <a:xfrm>
            <a:off x="6470904" y="4019490"/>
            <a:ext cx="61569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rgbClr val="FF0000"/>
                </a:solidFill>
              </a:rPr>
              <a:t>2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49" name="مربع نص 48"/>
          <p:cNvSpPr txBox="1"/>
          <p:nvPr/>
        </p:nvSpPr>
        <p:spPr>
          <a:xfrm>
            <a:off x="968829" y="4002315"/>
            <a:ext cx="54864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0070C0"/>
                </a:solidFill>
              </a:rPr>
              <a:t>أطرح الآحاد ، ثم العشرات ، ثم المئات . 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482040"/>
            <a:ext cx="4545248" cy="1156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" name="مربع نص 50"/>
          <p:cNvSpPr txBox="1"/>
          <p:nvPr/>
        </p:nvSpPr>
        <p:spPr>
          <a:xfrm>
            <a:off x="6705600" y="5358825"/>
            <a:ext cx="111629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166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52" name="مربع نص 51"/>
          <p:cNvSpPr txBox="1"/>
          <p:nvPr/>
        </p:nvSpPr>
        <p:spPr>
          <a:xfrm>
            <a:off x="0" y="5663625"/>
            <a:ext cx="610961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إذن الفرق بين الوزنين 166 كجم .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31" name="Teardrop 8"/>
          <p:cNvSpPr/>
          <p:nvPr/>
        </p:nvSpPr>
        <p:spPr>
          <a:xfrm>
            <a:off x="43699" y="68150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>96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990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/>
      <p:bldP spid="11" grpId="0"/>
      <p:bldP spid="14" grpId="0"/>
      <p:bldP spid="15" grpId="0"/>
      <p:bldP spid="16" grpId="0"/>
      <p:bldP spid="18" grpId="0"/>
      <p:bldP spid="19" grpId="0"/>
      <p:bldP spid="20" grpId="0"/>
      <p:bldP spid="41" grpId="0"/>
      <p:bldP spid="44" grpId="0"/>
      <p:bldP spid="46" grpId="0"/>
      <p:bldP spid="47" grpId="0"/>
      <p:bldP spid="48" grpId="0"/>
      <p:bldP spid="49" grpId="0"/>
      <p:bldP spid="51" grpId="0"/>
      <p:bldP spid="5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32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مربع نص 15"/>
          <p:cNvSpPr txBox="1"/>
          <p:nvPr/>
        </p:nvSpPr>
        <p:spPr>
          <a:xfrm>
            <a:off x="990600" y="0"/>
            <a:ext cx="6781800" cy="649724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الطرح مع وجود الأصفار </a:t>
            </a:r>
            <a:endParaRPr lang="ar-EG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7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3-5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مخطط انسيابي: محطة طرفية 8"/>
          <p:cNvSpPr/>
          <p:nvPr/>
        </p:nvSpPr>
        <p:spPr>
          <a:xfrm>
            <a:off x="7086600" y="791028"/>
            <a:ext cx="1205508" cy="457200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أتأكد 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720779" y="758018"/>
            <a:ext cx="63246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أجد ناتج الطرح ، ثم أتحقق من إجابتي : 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8305800" y="1527629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1</a:t>
            </a:r>
            <a:endParaRPr lang="ar-SA" sz="3600" dirty="0">
              <a:solidFill>
                <a:prstClr val="white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7045379" y="1314271"/>
            <a:ext cx="1130808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   208</a:t>
            </a:r>
          </a:p>
          <a:p>
            <a:r>
              <a:rPr lang="ar-SA" sz="2800" b="1" dirty="0" smtClean="0">
                <a:solidFill>
                  <a:prstClr val="black"/>
                </a:solidFill>
              </a:rPr>
              <a:t>_ 68</a:t>
            </a:r>
          </a:p>
          <a:p>
            <a:r>
              <a:rPr lang="ar-SA" sz="2800" b="1" dirty="0" smtClean="0">
                <a:solidFill>
                  <a:prstClr val="black"/>
                </a:solidFill>
              </a:rPr>
              <a:t>ــــــــــــ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7059893" y="2463225"/>
            <a:ext cx="111629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140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14" name="مستطيل مستدير الزوايا 13"/>
          <p:cNvSpPr/>
          <p:nvPr/>
        </p:nvSpPr>
        <p:spPr>
          <a:xfrm>
            <a:off x="6518221" y="1527629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2</a:t>
            </a:r>
            <a:endParaRPr lang="ar-SA" sz="3600" dirty="0">
              <a:solidFill>
                <a:prstClr val="white"/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5257800" y="1314271"/>
            <a:ext cx="1130808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   802</a:t>
            </a:r>
          </a:p>
          <a:p>
            <a:r>
              <a:rPr lang="ar-SA" sz="2800" b="1" dirty="0" smtClean="0">
                <a:solidFill>
                  <a:prstClr val="black"/>
                </a:solidFill>
              </a:rPr>
              <a:t>_ 77</a:t>
            </a:r>
          </a:p>
          <a:p>
            <a:r>
              <a:rPr lang="ar-SA" sz="2800" b="1" dirty="0" smtClean="0">
                <a:solidFill>
                  <a:prstClr val="black"/>
                </a:solidFill>
              </a:rPr>
              <a:t>ــــــــــــ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5272314" y="2463225"/>
            <a:ext cx="111629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725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17" name="مستطيل مستدير الزوايا 16"/>
          <p:cNvSpPr/>
          <p:nvPr/>
        </p:nvSpPr>
        <p:spPr>
          <a:xfrm>
            <a:off x="4724400" y="1577111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3</a:t>
            </a:r>
            <a:endParaRPr lang="ar-SA" sz="3600" dirty="0">
              <a:solidFill>
                <a:prstClr val="white"/>
              </a:solidFill>
            </a:endParaRPr>
          </a:p>
        </p:txBody>
      </p:sp>
      <p:sp>
        <p:nvSpPr>
          <p:cNvPr id="18" name="مربع نص 17"/>
          <p:cNvSpPr txBox="1"/>
          <p:nvPr/>
        </p:nvSpPr>
        <p:spPr>
          <a:xfrm>
            <a:off x="2667000" y="1583662"/>
            <a:ext cx="200929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500– 317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19" name="مربع نص 18"/>
          <p:cNvSpPr txBox="1"/>
          <p:nvPr/>
        </p:nvSpPr>
        <p:spPr>
          <a:xfrm>
            <a:off x="3276600" y="2006025"/>
            <a:ext cx="111629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183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20" name="مستطيل مستدير الزوايا 19"/>
          <p:cNvSpPr/>
          <p:nvPr/>
        </p:nvSpPr>
        <p:spPr>
          <a:xfrm>
            <a:off x="2600597" y="1630797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4</a:t>
            </a:r>
            <a:endParaRPr lang="ar-SA" sz="3600" dirty="0">
              <a:solidFill>
                <a:prstClr val="white"/>
              </a:solidFill>
            </a:endParaRPr>
          </a:p>
        </p:txBody>
      </p:sp>
      <p:sp>
        <p:nvSpPr>
          <p:cNvPr id="21" name="مربع نص 20"/>
          <p:cNvSpPr txBox="1"/>
          <p:nvPr/>
        </p:nvSpPr>
        <p:spPr>
          <a:xfrm>
            <a:off x="569687" y="1637348"/>
            <a:ext cx="200929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300– 226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22" name="مربع نص 21"/>
          <p:cNvSpPr txBox="1"/>
          <p:nvPr/>
        </p:nvSpPr>
        <p:spPr>
          <a:xfrm>
            <a:off x="1073404" y="2051320"/>
            <a:ext cx="111629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74</a:t>
            </a:r>
            <a:endParaRPr lang="ar-SA" sz="3200" b="1" dirty="0">
              <a:solidFill>
                <a:srgbClr val="FF0000"/>
              </a:solidFill>
            </a:endParaRPr>
          </a:p>
        </p:txBody>
      </p:sp>
      <p:cxnSp>
        <p:nvCxnSpPr>
          <p:cNvPr id="23" name="رابط مستقيم 22"/>
          <p:cNvCxnSpPr/>
          <p:nvPr/>
        </p:nvCxnSpPr>
        <p:spPr>
          <a:xfrm flipH="1">
            <a:off x="914400" y="2983468"/>
            <a:ext cx="7370710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4" name="مستطيل مستدير الزوايا 23"/>
          <p:cNvSpPr/>
          <p:nvPr/>
        </p:nvSpPr>
        <p:spPr>
          <a:xfrm>
            <a:off x="8305800" y="3368097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5</a:t>
            </a:r>
            <a:endParaRPr lang="ar-SA" sz="3600" dirty="0">
              <a:solidFill>
                <a:prstClr val="white"/>
              </a:solidFill>
            </a:endParaRPr>
          </a:p>
        </p:txBody>
      </p:sp>
      <p:sp>
        <p:nvSpPr>
          <p:cNvPr id="25" name="مربع نص 24"/>
          <p:cNvSpPr txBox="1"/>
          <p:nvPr/>
        </p:nvSpPr>
        <p:spPr>
          <a:xfrm>
            <a:off x="990600" y="3135868"/>
            <a:ext cx="7268851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إذا كان في محفظة على 200 ريالا ، وأنفق منها 27 ريالا ، فكم ريالا بقي معه ؟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26" name="مربع نص 25"/>
          <p:cNvSpPr txBox="1"/>
          <p:nvPr/>
        </p:nvSpPr>
        <p:spPr>
          <a:xfrm>
            <a:off x="1867695" y="3657600"/>
            <a:ext cx="382741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200 – 27 = 173 ريالا </a:t>
            </a:r>
            <a:endParaRPr lang="ar-SA" sz="2800" b="1" dirty="0">
              <a:solidFill>
                <a:srgbClr val="FF0000"/>
              </a:solidFill>
            </a:endParaRPr>
          </a:p>
        </p:txBody>
      </p:sp>
      <p:cxnSp>
        <p:nvCxnSpPr>
          <p:cNvPr id="27" name="رابط مستقيم 26"/>
          <p:cNvCxnSpPr/>
          <p:nvPr/>
        </p:nvCxnSpPr>
        <p:spPr>
          <a:xfrm flipH="1">
            <a:off x="914400" y="4191000"/>
            <a:ext cx="7370710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8" name="مربع نص 27"/>
          <p:cNvSpPr txBox="1"/>
          <p:nvPr/>
        </p:nvSpPr>
        <p:spPr>
          <a:xfrm>
            <a:off x="930464" y="4924961"/>
            <a:ext cx="7299136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rgbClr val="FF0000"/>
                </a:solidFill>
              </a:rPr>
              <a:t>إجابة ممكنة : لا أستطيع أن أطرح 6 آحاد من 3 آحاد ، لذا أعيد التجميع ، ولأنه لا توجد لكي أعيد تجميعها فإنني أعيد تجميع 5 مئات إلي 10عشرات  و4 مئات ، ثم أعيد تجميع 10 عشرت إلي 10 آحاد و9 عشرات وأخيرا أطرح الآحاد ثم العشرات ثم المئات فيكون ناتج الطرح هو 137 .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29" name="مستطيل مستدير الزوايا 28"/>
          <p:cNvSpPr/>
          <p:nvPr/>
        </p:nvSpPr>
        <p:spPr>
          <a:xfrm>
            <a:off x="8305800" y="4343400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6</a:t>
            </a:r>
            <a:endParaRPr lang="ar-SA" sz="3600" dirty="0">
              <a:solidFill>
                <a:prstClr val="white"/>
              </a:solidFill>
            </a:endParaRPr>
          </a:p>
        </p:txBody>
      </p:sp>
      <p:sp>
        <p:nvSpPr>
          <p:cNvPr id="30" name="مربع نص 29"/>
          <p:cNvSpPr txBox="1"/>
          <p:nvPr/>
        </p:nvSpPr>
        <p:spPr>
          <a:xfrm>
            <a:off x="990600" y="4338935"/>
            <a:ext cx="599309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أشرح خطوات إيجاد ناتج 503 – 366 . 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31" name="وسيلة شرح بيضاوية 30"/>
          <p:cNvSpPr/>
          <p:nvPr/>
        </p:nvSpPr>
        <p:spPr>
          <a:xfrm>
            <a:off x="7008029" y="4262735"/>
            <a:ext cx="1205508" cy="457200"/>
          </a:xfrm>
          <a:prstGeom prst="wedgeEllipseCallout">
            <a:avLst>
              <a:gd name="adj1" fmla="val -30354"/>
              <a:gd name="adj2" fmla="val 58642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أتحدث </a:t>
            </a:r>
            <a:endParaRPr lang="ar-SA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2" name="Teardrop 8"/>
          <p:cNvSpPr/>
          <p:nvPr/>
        </p:nvSpPr>
        <p:spPr>
          <a:xfrm>
            <a:off x="43699" y="68150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>97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638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/>
      <p:bldP spid="11" grpId="0" animBg="1"/>
      <p:bldP spid="12" grpId="0"/>
      <p:bldP spid="13" grpId="0"/>
      <p:bldP spid="14" grpId="0" animBg="1"/>
      <p:bldP spid="15" grpId="0"/>
      <p:bldP spid="16" grpId="0"/>
      <p:bldP spid="17" grpId="0" animBg="1"/>
      <p:bldP spid="18" grpId="0"/>
      <p:bldP spid="19" grpId="0"/>
      <p:bldP spid="20" grpId="0" animBg="1"/>
      <p:bldP spid="21" grpId="0"/>
      <p:bldP spid="22" grpId="0"/>
      <p:bldP spid="24" grpId="0" animBg="1"/>
      <p:bldP spid="25" grpId="0"/>
      <p:bldP spid="26" grpId="0"/>
      <p:bldP spid="28" grpId="0"/>
      <p:bldP spid="29" grpId="0" animBg="1"/>
      <p:bldP spid="30" grpId="0"/>
      <p:bldP spid="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33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مربع نص 15"/>
          <p:cNvSpPr txBox="1"/>
          <p:nvPr/>
        </p:nvSpPr>
        <p:spPr>
          <a:xfrm>
            <a:off x="990600" y="0"/>
            <a:ext cx="6781800" cy="649724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الطرح مع وجود الأصفار </a:t>
            </a:r>
            <a:endParaRPr lang="ar-EG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7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3-5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مخطط انسيابي: محطة طرفية 8"/>
          <p:cNvSpPr/>
          <p:nvPr/>
        </p:nvSpPr>
        <p:spPr>
          <a:xfrm>
            <a:off x="7086600" y="791028"/>
            <a:ext cx="1205508" cy="457200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أتدرب 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720779" y="758018"/>
            <a:ext cx="63246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أجد ناتج الطرح ، ثم أتحقق من إجابتي : 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8305800" y="1527629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7</a:t>
            </a:r>
            <a:endParaRPr lang="ar-SA" sz="3600" dirty="0">
              <a:solidFill>
                <a:prstClr val="white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7045379" y="1314271"/>
            <a:ext cx="1130808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   401</a:t>
            </a:r>
          </a:p>
          <a:p>
            <a:r>
              <a:rPr lang="ar-SA" sz="2800" b="1" dirty="0" smtClean="0">
                <a:solidFill>
                  <a:prstClr val="black"/>
                </a:solidFill>
              </a:rPr>
              <a:t>_ 37</a:t>
            </a:r>
          </a:p>
          <a:p>
            <a:r>
              <a:rPr lang="ar-SA" sz="2800" b="1" dirty="0" smtClean="0">
                <a:solidFill>
                  <a:prstClr val="black"/>
                </a:solidFill>
              </a:rPr>
              <a:t>ــــــــــــ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7059893" y="2463225"/>
            <a:ext cx="111629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364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14" name="مستطيل مستدير الزوايا 13"/>
          <p:cNvSpPr/>
          <p:nvPr/>
        </p:nvSpPr>
        <p:spPr>
          <a:xfrm>
            <a:off x="6289621" y="1527629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8</a:t>
            </a:r>
            <a:endParaRPr lang="ar-SA" sz="3600" dirty="0">
              <a:solidFill>
                <a:prstClr val="white"/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5029200" y="1314271"/>
            <a:ext cx="1130808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   902</a:t>
            </a:r>
          </a:p>
          <a:p>
            <a:r>
              <a:rPr lang="ar-SA" sz="2800" b="1" dirty="0" smtClean="0">
                <a:solidFill>
                  <a:prstClr val="black"/>
                </a:solidFill>
              </a:rPr>
              <a:t>_ 84</a:t>
            </a:r>
          </a:p>
          <a:p>
            <a:r>
              <a:rPr lang="ar-SA" sz="2800" b="1" dirty="0" smtClean="0">
                <a:solidFill>
                  <a:prstClr val="black"/>
                </a:solidFill>
              </a:rPr>
              <a:t>ــــــــــــ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5043714" y="2463225"/>
            <a:ext cx="111629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818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17" name="مستطيل مستدير الزوايا 16"/>
          <p:cNvSpPr/>
          <p:nvPr/>
        </p:nvSpPr>
        <p:spPr>
          <a:xfrm>
            <a:off x="4353197" y="1508758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9</a:t>
            </a:r>
            <a:endParaRPr lang="ar-SA" sz="3600" dirty="0">
              <a:solidFill>
                <a:prstClr val="white"/>
              </a:solidFill>
            </a:endParaRPr>
          </a:p>
        </p:txBody>
      </p:sp>
      <p:sp>
        <p:nvSpPr>
          <p:cNvPr id="18" name="مربع نص 17"/>
          <p:cNvSpPr txBox="1"/>
          <p:nvPr/>
        </p:nvSpPr>
        <p:spPr>
          <a:xfrm>
            <a:off x="3092776" y="1295400"/>
            <a:ext cx="1130808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   300</a:t>
            </a:r>
          </a:p>
          <a:p>
            <a:r>
              <a:rPr lang="ar-SA" sz="2800" b="1" dirty="0" smtClean="0">
                <a:solidFill>
                  <a:prstClr val="black"/>
                </a:solidFill>
              </a:rPr>
              <a:t>_ 217</a:t>
            </a:r>
          </a:p>
          <a:p>
            <a:r>
              <a:rPr lang="ar-SA" sz="2800" b="1" dirty="0" smtClean="0">
                <a:solidFill>
                  <a:prstClr val="black"/>
                </a:solidFill>
              </a:rPr>
              <a:t>ــــــــــــ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19" name="مربع نص 18"/>
          <p:cNvSpPr txBox="1"/>
          <p:nvPr/>
        </p:nvSpPr>
        <p:spPr>
          <a:xfrm>
            <a:off x="2846106" y="2444354"/>
            <a:ext cx="111629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83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20" name="مستطيل مستدير الزوايا 19"/>
          <p:cNvSpPr/>
          <p:nvPr/>
        </p:nvSpPr>
        <p:spPr>
          <a:xfrm>
            <a:off x="2337018" y="1508758"/>
            <a:ext cx="544866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prstClr val="white"/>
                </a:solidFill>
              </a:rPr>
              <a:t>10</a:t>
            </a:r>
            <a:endParaRPr lang="ar-SA" b="1" dirty="0">
              <a:solidFill>
                <a:prstClr val="white"/>
              </a:solidFill>
            </a:endParaRPr>
          </a:p>
        </p:txBody>
      </p:sp>
      <p:sp>
        <p:nvSpPr>
          <p:cNvPr id="21" name="مربع نص 20"/>
          <p:cNvSpPr txBox="1"/>
          <p:nvPr/>
        </p:nvSpPr>
        <p:spPr>
          <a:xfrm>
            <a:off x="1076597" y="1295400"/>
            <a:ext cx="1130808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   400</a:t>
            </a:r>
          </a:p>
          <a:p>
            <a:r>
              <a:rPr lang="ar-SA" sz="2800" b="1" dirty="0" smtClean="0">
                <a:solidFill>
                  <a:prstClr val="black"/>
                </a:solidFill>
              </a:rPr>
              <a:t>_ 256</a:t>
            </a:r>
          </a:p>
          <a:p>
            <a:r>
              <a:rPr lang="ar-SA" sz="2800" b="1" dirty="0" smtClean="0">
                <a:solidFill>
                  <a:prstClr val="black"/>
                </a:solidFill>
              </a:rPr>
              <a:t>ــــــــــــ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22" name="مربع نص 21"/>
          <p:cNvSpPr txBox="1"/>
          <p:nvPr/>
        </p:nvSpPr>
        <p:spPr>
          <a:xfrm>
            <a:off x="941106" y="2387025"/>
            <a:ext cx="111629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144</a:t>
            </a:r>
            <a:endParaRPr lang="ar-SA" sz="3200" b="1" dirty="0">
              <a:solidFill>
                <a:srgbClr val="FF0000"/>
              </a:solidFill>
            </a:endParaRPr>
          </a:p>
        </p:txBody>
      </p:sp>
      <p:cxnSp>
        <p:nvCxnSpPr>
          <p:cNvPr id="23" name="رابط مستقيم 22"/>
          <p:cNvCxnSpPr/>
          <p:nvPr/>
        </p:nvCxnSpPr>
        <p:spPr>
          <a:xfrm flipH="1">
            <a:off x="914400" y="3352800"/>
            <a:ext cx="7370710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4" name="مستطيل مستدير الزوايا 23"/>
          <p:cNvSpPr/>
          <p:nvPr/>
        </p:nvSpPr>
        <p:spPr>
          <a:xfrm>
            <a:off x="8337804" y="3748444"/>
            <a:ext cx="690082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11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25" name="مربع نص 24"/>
          <p:cNvSpPr txBox="1"/>
          <p:nvPr/>
        </p:nvSpPr>
        <p:spPr>
          <a:xfrm>
            <a:off x="6096000" y="3754995"/>
            <a:ext cx="219760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prstClr val="black"/>
                </a:solidFill>
              </a:rPr>
              <a:t>500 –  388 </a:t>
            </a:r>
          </a:p>
        </p:txBody>
      </p:sp>
      <p:sp>
        <p:nvSpPr>
          <p:cNvPr id="26" name="مربع نص 25"/>
          <p:cNvSpPr txBox="1"/>
          <p:nvPr/>
        </p:nvSpPr>
        <p:spPr>
          <a:xfrm>
            <a:off x="6808506" y="4078069"/>
            <a:ext cx="111629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112</a:t>
            </a:r>
            <a:endParaRPr lang="ar-SA" sz="3600" b="1" dirty="0">
              <a:solidFill>
                <a:srgbClr val="FF0000"/>
              </a:solidFill>
            </a:endParaRPr>
          </a:p>
        </p:txBody>
      </p:sp>
      <p:sp>
        <p:nvSpPr>
          <p:cNvPr id="27" name="مستطيل مستدير الزوايا 26"/>
          <p:cNvSpPr/>
          <p:nvPr/>
        </p:nvSpPr>
        <p:spPr>
          <a:xfrm>
            <a:off x="3994404" y="3672244"/>
            <a:ext cx="729996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12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28" name="مربع نص 27"/>
          <p:cNvSpPr txBox="1"/>
          <p:nvPr/>
        </p:nvSpPr>
        <p:spPr>
          <a:xfrm>
            <a:off x="1752600" y="3678795"/>
            <a:ext cx="219760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prstClr val="black"/>
                </a:solidFill>
              </a:rPr>
              <a:t>800 –  685</a:t>
            </a:r>
          </a:p>
        </p:txBody>
      </p:sp>
      <p:sp>
        <p:nvSpPr>
          <p:cNvPr id="29" name="مربع نص 28"/>
          <p:cNvSpPr txBox="1"/>
          <p:nvPr/>
        </p:nvSpPr>
        <p:spPr>
          <a:xfrm>
            <a:off x="2465106" y="4001869"/>
            <a:ext cx="111629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115</a:t>
            </a:r>
            <a:endParaRPr lang="ar-SA" sz="3600" b="1" dirty="0">
              <a:solidFill>
                <a:srgbClr val="FF0000"/>
              </a:solidFill>
            </a:endParaRPr>
          </a:p>
        </p:txBody>
      </p:sp>
      <p:sp>
        <p:nvSpPr>
          <p:cNvPr id="30" name="مستطيل مستدير الزوايا 29"/>
          <p:cNvSpPr/>
          <p:nvPr/>
        </p:nvSpPr>
        <p:spPr>
          <a:xfrm>
            <a:off x="5975604" y="4876800"/>
            <a:ext cx="729996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13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31" name="مربع نص 30"/>
          <p:cNvSpPr txBox="1"/>
          <p:nvPr/>
        </p:nvSpPr>
        <p:spPr>
          <a:xfrm>
            <a:off x="3733800" y="4883351"/>
            <a:ext cx="219760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prstClr val="black"/>
                </a:solidFill>
              </a:rPr>
              <a:t>740 –  211</a:t>
            </a:r>
          </a:p>
        </p:txBody>
      </p:sp>
      <p:sp>
        <p:nvSpPr>
          <p:cNvPr id="32" name="مربع نص 31"/>
          <p:cNvSpPr txBox="1"/>
          <p:nvPr/>
        </p:nvSpPr>
        <p:spPr>
          <a:xfrm>
            <a:off x="4359402" y="5449852"/>
            <a:ext cx="111629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529</a:t>
            </a:r>
            <a:endParaRPr lang="ar-SA" sz="3600" b="1" dirty="0">
              <a:solidFill>
                <a:srgbClr val="FF0000"/>
              </a:solidFill>
            </a:endParaRPr>
          </a:p>
        </p:txBody>
      </p:sp>
      <p:sp>
        <p:nvSpPr>
          <p:cNvPr id="33" name="Teardrop 8"/>
          <p:cNvSpPr/>
          <p:nvPr/>
        </p:nvSpPr>
        <p:spPr>
          <a:xfrm>
            <a:off x="43699" y="68150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>97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39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/>
      <p:bldP spid="11" grpId="0" animBg="1"/>
      <p:bldP spid="12" grpId="0"/>
      <p:bldP spid="13" grpId="0"/>
      <p:bldP spid="14" grpId="0" animBg="1"/>
      <p:bldP spid="15" grpId="0"/>
      <p:bldP spid="16" grpId="0"/>
      <p:bldP spid="17" grpId="0" animBg="1"/>
      <p:bldP spid="18" grpId="0"/>
      <p:bldP spid="19" grpId="0"/>
      <p:bldP spid="20" grpId="0" animBg="1"/>
      <p:bldP spid="21" grpId="0"/>
      <p:bldP spid="22" grpId="0"/>
      <p:bldP spid="24" grpId="0" animBg="1"/>
      <p:bldP spid="25" grpId="0"/>
      <p:bldP spid="26" grpId="0"/>
      <p:bldP spid="27" grpId="0" animBg="1"/>
      <p:bldP spid="28" grpId="0"/>
      <p:bldP spid="29" grpId="0"/>
      <p:bldP spid="30" grpId="0" animBg="1"/>
      <p:bldP spid="31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34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مربع نص 15"/>
          <p:cNvSpPr txBox="1"/>
          <p:nvPr/>
        </p:nvSpPr>
        <p:spPr>
          <a:xfrm>
            <a:off x="990600" y="0"/>
            <a:ext cx="6781800" cy="649724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الطرح مع وجود الأصفار </a:t>
            </a:r>
            <a:endParaRPr lang="ar-EG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7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3-5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8292108" y="1059543"/>
            <a:ext cx="609600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14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1033410" y="914400"/>
            <a:ext cx="7196190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prstClr val="black"/>
                </a:solidFill>
              </a:rPr>
              <a:t>تريد معلمة أن تهدى طالباتها 200 كتاب . فكم كتابا تحتاج إذا كان لديها 137 كتابا ؟  </a:t>
            </a:r>
            <a:endParaRPr lang="ar-SA" sz="3200" b="1" dirty="0">
              <a:solidFill>
                <a:prstClr val="black"/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2133600" y="2143780"/>
            <a:ext cx="57150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200 – 137 = 63 كتابا .</a:t>
            </a:r>
            <a:endParaRPr lang="ar-SA" sz="3200" b="1" dirty="0">
              <a:solidFill>
                <a:srgbClr val="FF0000"/>
              </a:solidFill>
            </a:endParaRPr>
          </a:p>
        </p:txBody>
      </p:sp>
      <p:cxnSp>
        <p:nvCxnSpPr>
          <p:cNvPr id="12" name="رابط مستقيم 11"/>
          <p:cNvCxnSpPr/>
          <p:nvPr/>
        </p:nvCxnSpPr>
        <p:spPr>
          <a:xfrm flipH="1">
            <a:off x="858890" y="3124200"/>
            <a:ext cx="7370710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3" name="مستطيل مستدير الزوايا 12"/>
          <p:cNvSpPr/>
          <p:nvPr/>
        </p:nvSpPr>
        <p:spPr>
          <a:xfrm>
            <a:off x="8305800" y="3497943"/>
            <a:ext cx="609600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15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1047102" y="3352800"/>
            <a:ext cx="7196190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prstClr val="black"/>
                </a:solidFill>
              </a:rPr>
              <a:t>قطف مزارع 208 ثمرة بطيخ ، وزع منها 32 ثمرة ، وباع 169 ثمرة ، فكم ثمرة بقيت لديه ؟ </a:t>
            </a:r>
            <a:endParaRPr lang="ar-SA" sz="3200" b="1" dirty="0">
              <a:solidFill>
                <a:prstClr val="black"/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2176321" y="4582180"/>
            <a:ext cx="5715000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208 – ( 32 + 169 ) = </a:t>
            </a:r>
          </a:p>
          <a:p>
            <a:r>
              <a:rPr lang="ar-SA" sz="3200" b="1" dirty="0" smtClean="0">
                <a:solidFill>
                  <a:srgbClr val="FF0000"/>
                </a:solidFill>
              </a:rPr>
              <a:t>208 – 201 = 7 ثمرات . 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16" name="Teardrop 8"/>
          <p:cNvSpPr/>
          <p:nvPr/>
        </p:nvSpPr>
        <p:spPr>
          <a:xfrm>
            <a:off x="43699" y="68150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>97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186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/>
      <p:bldP spid="11" grpId="0"/>
      <p:bldP spid="13" grpId="0" animBg="1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34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مربع نص 15"/>
          <p:cNvSpPr txBox="1"/>
          <p:nvPr/>
        </p:nvSpPr>
        <p:spPr>
          <a:xfrm>
            <a:off x="990600" y="0"/>
            <a:ext cx="6781800" cy="649724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الطرح مع وجود الأصفار </a:t>
            </a:r>
            <a:endParaRPr lang="ar-EG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7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3-5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8292108" y="1219200"/>
            <a:ext cx="609600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16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13" name="مستطيل مستدير الزوايا 12"/>
          <p:cNvSpPr/>
          <p:nvPr/>
        </p:nvSpPr>
        <p:spPr>
          <a:xfrm>
            <a:off x="8229600" y="3962400"/>
            <a:ext cx="609600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17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914400" y="1143000"/>
            <a:ext cx="719619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أحدد جملة الطرح غير الصحيحة ، ثم أوضح إجابتي 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760913" y="2967335"/>
            <a:ext cx="769728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850-464=486 ، لأن منزلة المئات بقيت كما هي رغم إعادة التجميع.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6" name="Teardrop 8"/>
          <p:cNvSpPr/>
          <p:nvPr/>
        </p:nvSpPr>
        <p:spPr>
          <a:xfrm>
            <a:off x="43699" y="68150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>97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مربع نص 16"/>
          <p:cNvSpPr txBox="1"/>
          <p:nvPr/>
        </p:nvSpPr>
        <p:spPr>
          <a:xfrm>
            <a:off x="1524000" y="725269"/>
            <a:ext cx="719619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 مسائل </a:t>
            </a:r>
            <a:r>
              <a:rPr lang="ar-SA" sz="2400" b="1" dirty="0" smtClean="0">
                <a:solidFill>
                  <a:srgbClr val="FFC000"/>
                </a:solidFill>
              </a:rPr>
              <a:t>ومهارات التفكير</a:t>
            </a:r>
            <a:endParaRPr lang="ar-SA" sz="2400" b="1" dirty="0">
              <a:solidFill>
                <a:srgbClr val="FFC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6344" y="1646752"/>
            <a:ext cx="2483256" cy="563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40905"/>
            <a:ext cx="2860205" cy="745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3784" y="2286000"/>
            <a:ext cx="2868216" cy="576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286000"/>
            <a:ext cx="2971800" cy="649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918422"/>
            <a:ext cx="1652031" cy="501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مربع نص 21"/>
          <p:cNvSpPr txBox="1"/>
          <p:nvPr/>
        </p:nvSpPr>
        <p:spPr>
          <a:xfrm>
            <a:off x="304800" y="3962400"/>
            <a:ext cx="623392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أجد ناتج 304 – 128 ، ثم أوضح الخطوات التي اتبعتها.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23" name="مربع نص 22"/>
          <p:cNvSpPr txBox="1"/>
          <p:nvPr/>
        </p:nvSpPr>
        <p:spPr>
          <a:xfrm>
            <a:off x="914400" y="4876800"/>
            <a:ext cx="7697287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176 ، تابع إجابات الطلاب .</a:t>
            </a:r>
            <a:endParaRPr lang="ar-SA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795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3" grpId="0" animBg="1"/>
      <p:bldP spid="14" grpId="0"/>
      <p:bldP spid="15" grpId="0"/>
      <p:bldP spid="17" grpId="0"/>
      <p:bldP spid="22" grpId="0"/>
      <p:bldP spid="2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4"/>
  <p:tag name="ARTICULATE_PROJECT_OPEN" val="0"/>
</p:tagLst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729</TotalTime>
  <Words>483</Words>
  <Application>Microsoft Office PowerPoint</Application>
  <PresentationFormat>عرض على الشاشة (3:4)‏</PresentationFormat>
  <Paragraphs>154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سمة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TAREK</dc:creator>
  <cp:lastModifiedBy>DAWHA</cp:lastModifiedBy>
  <cp:revision>13</cp:revision>
  <dcterms:created xsi:type="dcterms:W3CDTF">2015-10-06T14:56:54Z</dcterms:created>
  <dcterms:modified xsi:type="dcterms:W3CDTF">2017-02-23T14:29:01Z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C1B26715-A636-463C-9959-B98432038260</vt:lpwstr>
  </property>
  <property fmtid="{D5CDD505-2E9C-101B-9397-08002B2CF9AE}" pid="3" name="ArticulatePath">
    <vt:lpwstr>9الطرح الرأسي</vt:lpwstr>
  </property>
</Properties>
</file>