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DCFC6BF-70CB-49F3-84C4-0A3306759B38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BEE416-B16B-4372-A291-6195B2EE631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7041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05/27/1438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590800" y="762000"/>
            <a:ext cx="50292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إذا كان وزن حمولة بطيخ 300 كجم ، ووزن حمولة أخرى 134 كجم . فما الفرق بين وزنيهما ؟ 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1328057" y="2209800"/>
            <a:ext cx="7010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أحيانا يجب على أن أعيد التجميع أكثر من مرة كي أجد ناتج الطرح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14" y="825728"/>
            <a:ext cx="2162175" cy="1428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مربع نص 11"/>
          <p:cNvSpPr txBox="1"/>
          <p:nvPr/>
        </p:nvSpPr>
        <p:spPr>
          <a:xfrm>
            <a:off x="5509592" y="2667000"/>
            <a:ext cx="2720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ما الفرق بين الوزنين ؟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743200" y="2667000"/>
            <a:ext cx="2720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أجد ناتج 300 – 134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744388" y="3625692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300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134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4724400" y="3124200"/>
            <a:ext cx="35024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الخطوة 1 : </a:t>
            </a:r>
            <a:r>
              <a:rPr lang="ar-SA" sz="2400" b="1" dirty="0" smtClean="0">
                <a:solidFill>
                  <a:prstClr val="black"/>
                </a:solidFill>
              </a:rPr>
              <a:t>أعيد التجميع .</a:t>
            </a:r>
            <a:r>
              <a:rPr lang="ar-SA" sz="2400" b="1" dirty="0" smtClean="0">
                <a:solidFill>
                  <a:srgbClr val="0070C0"/>
                </a:solidFill>
              </a:rPr>
              <a:t>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444182" y="3581400"/>
            <a:ext cx="47280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لا أستطيع أطرح 4عشرات من 0 عشرات .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57200" y="4091463"/>
            <a:ext cx="594721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أعيد التجميع </a:t>
            </a:r>
          </a:p>
          <a:p>
            <a:r>
              <a:rPr lang="ar-SA" sz="2400" b="1" dirty="0" smtClean="0">
                <a:solidFill>
                  <a:srgbClr val="0070C0"/>
                </a:solidFill>
              </a:rPr>
              <a:t>لا يوجد عشرات لكي أعيد تجميعها .</a:t>
            </a:r>
          </a:p>
          <a:p>
            <a:r>
              <a:rPr lang="ar-SA" sz="2400" b="1" dirty="0" smtClean="0">
                <a:solidFill>
                  <a:srgbClr val="0070C0"/>
                </a:solidFill>
              </a:rPr>
              <a:t>أعيد تجميع 3 مئات إلي 10 عشرات و 2 مئات .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cxnSp>
        <p:nvCxnSpPr>
          <p:cNvPr id="19" name="رابط مستقيم 18"/>
          <p:cNvCxnSpPr/>
          <p:nvPr/>
        </p:nvCxnSpPr>
        <p:spPr>
          <a:xfrm>
            <a:off x="7042403" y="3675743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>
            <a:off x="6851902" y="3715590"/>
            <a:ext cx="237746" cy="3274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مربع نص 20"/>
          <p:cNvSpPr txBox="1"/>
          <p:nvPr/>
        </p:nvSpPr>
        <p:spPr>
          <a:xfrm>
            <a:off x="6781800" y="3440668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400800" y="34290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291792"/>
            <a:ext cx="4278796" cy="1032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سهم إلى اليسار 25">
            <a:hlinkClick r:id="" action="ppaction://noaction"/>
          </p:cNvPr>
          <p:cNvSpPr/>
          <p:nvPr/>
        </p:nvSpPr>
        <p:spPr>
          <a:xfrm>
            <a:off x="685800" y="5230416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مخطط انسيابي: محطة طرفية 26"/>
          <p:cNvSpPr/>
          <p:nvPr/>
        </p:nvSpPr>
        <p:spPr>
          <a:xfrm>
            <a:off x="7620000" y="802362"/>
            <a:ext cx="1518592" cy="569238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مثـــال </a:t>
            </a:r>
            <a:endParaRPr lang="ar-SA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761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21" grpId="0"/>
      <p:bldP spid="22" grpId="0"/>
      <p:bldP spid="26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572000" y="743021"/>
            <a:ext cx="35024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الخطوة 2: </a:t>
            </a:r>
            <a:r>
              <a:rPr lang="ar-SA" sz="2400" b="1" dirty="0" smtClean="0">
                <a:solidFill>
                  <a:prstClr val="black"/>
                </a:solidFill>
              </a:rPr>
              <a:t>أعيد التجميع .</a:t>
            </a:r>
            <a:r>
              <a:rPr lang="ar-SA" sz="2400" b="1" dirty="0" smtClean="0">
                <a:solidFill>
                  <a:srgbClr val="0070C0"/>
                </a:solidFill>
              </a:rPr>
              <a:t>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744388" y="1586805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300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134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cxnSp>
        <p:nvCxnSpPr>
          <p:cNvPr id="12" name="رابط مستقيم 11"/>
          <p:cNvCxnSpPr/>
          <p:nvPr/>
        </p:nvCxnSpPr>
        <p:spPr>
          <a:xfrm>
            <a:off x="7042403" y="1636856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6851902" y="1676703"/>
            <a:ext cx="237746" cy="3274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6781800" y="1401781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400800" y="1390113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90600" y="1295400"/>
            <a:ext cx="5486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أعيد تجميع 10 عشرات  إلي 10 آحاد و 9 عشرات .</a:t>
            </a:r>
          </a:p>
        </p:txBody>
      </p:sp>
      <p:cxnSp>
        <p:nvCxnSpPr>
          <p:cNvPr id="17" name="رابط مستقيم 16"/>
          <p:cNvCxnSpPr/>
          <p:nvPr/>
        </p:nvCxnSpPr>
        <p:spPr>
          <a:xfrm>
            <a:off x="7010400" y="1447800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6629400" y="12192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9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7156704" y="14478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17352"/>
            <a:ext cx="5061917" cy="151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مربع نص 19"/>
          <p:cNvSpPr txBox="1"/>
          <p:nvPr/>
        </p:nvSpPr>
        <p:spPr>
          <a:xfrm>
            <a:off x="4658444" y="3352800"/>
            <a:ext cx="35024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الخطوة 3: </a:t>
            </a:r>
            <a:r>
              <a:rPr lang="ar-SA" sz="2400" b="1" dirty="0" smtClean="0">
                <a:solidFill>
                  <a:prstClr val="black"/>
                </a:solidFill>
              </a:rPr>
              <a:t>أطرح .</a:t>
            </a:r>
            <a:r>
              <a:rPr lang="ar-SA" sz="2400" b="1" dirty="0" smtClean="0">
                <a:solidFill>
                  <a:srgbClr val="0070C0"/>
                </a:solidFill>
              </a:rPr>
              <a:t> 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6744388" y="4253805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300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134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cxnSp>
        <p:nvCxnSpPr>
          <p:cNvPr id="42" name="رابط مستقيم 41"/>
          <p:cNvCxnSpPr/>
          <p:nvPr/>
        </p:nvCxnSpPr>
        <p:spPr>
          <a:xfrm>
            <a:off x="7042403" y="4303856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>
            <a:off x="6851902" y="4343703"/>
            <a:ext cx="237746" cy="3274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مربع نص 43"/>
          <p:cNvSpPr txBox="1"/>
          <p:nvPr/>
        </p:nvSpPr>
        <p:spPr>
          <a:xfrm>
            <a:off x="6781800" y="4068781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cxnSp>
        <p:nvCxnSpPr>
          <p:cNvPr id="45" name="رابط مستقيم 44"/>
          <p:cNvCxnSpPr/>
          <p:nvPr/>
        </p:nvCxnSpPr>
        <p:spPr>
          <a:xfrm>
            <a:off x="7010400" y="4114800"/>
            <a:ext cx="243768" cy="3628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6" name="مربع نص 45"/>
          <p:cNvSpPr txBox="1"/>
          <p:nvPr/>
        </p:nvSpPr>
        <p:spPr>
          <a:xfrm>
            <a:off x="6629400" y="38862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9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7156704" y="411480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10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6470904" y="4019490"/>
            <a:ext cx="6156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968829" y="4002315"/>
            <a:ext cx="5486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</a:rPr>
              <a:t>أطرح الآحاد ، ثم العشرات ، ثم المئات 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82040"/>
            <a:ext cx="4545248" cy="115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مربع نص 50"/>
          <p:cNvSpPr txBox="1"/>
          <p:nvPr/>
        </p:nvSpPr>
        <p:spPr>
          <a:xfrm>
            <a:off x="6705600" y="53588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166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0" y="5663625"/>
            <a:ext cx="61096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إذن الفرق بين الوزنين 166 كجم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1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9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41" grpId="0"/>
      <p:bldP spid="44" grpId="0"/>
      <p:bldP spid="46" grpId="0"/>
      <p:bldP spid="47" grpId="0"/>
      <p:bldP spid="48" grpId="0"/>
      <p:bldP spid="49" grpId="0"/>
      <p:bldP spid="51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20779" y="758018"/>
            <a:ext cx="6324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أجد ناتج الطرح ، ثم أتحقق من إجابتي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5276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045379" y="1314271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208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68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059893" y="24632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140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518221" y="15276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257800" y="1314271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802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77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272314" y="24632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725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724400" y="1577111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3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667000" y="1583662"/>
            <a:ext cx="20092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500– 317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276600" y="20060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183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600597" y="1630797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4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69687" y="1637348"/>
            <a:ext cx="20092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300– 226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073404" y="2051320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74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914400" y="2983468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مستطيل مستدير الزوايا 23"/>
          <p:cNvSpPr/>
          <p:nvPr/>
        </p:nvSpPr>
        <p:spPr>
          <a:xfrm>
            <a:off x="8305800" y="3368097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5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990600" y="3135868"/>
            <a:ext cx="726885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إذا كان في محفظة على 200 ريالا ، وأنفق منها 27 ريالا ، فكم ريالا بقي معه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867695" y="3657600"/>
            <a:ext cx="382741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200 – 27 = 173 ريالا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27" name="رابط مستقيم 26"/>
          <p:cNvCxnSpPr/>
          <p:nvPr/>
        </p:nvCxnSpPr>
        <p:spPr>
          <a:xfrm flipH="1">
            <a:off x="914400" y="4191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مربع نص 27"/>
          <p:cNvSpPr txBox="1"/>
          <p:nvPr/>
        </p:nvSpPr>
        <p:spPr>
          <a:xfrm>
            <a:off x="930464" y="4924961"/>
            <a:ext cx="729913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إجابة ممكنة : لا أستطيع أن أطرح 6 آحاد من 3 آحاد ، لذا أعيد التجميع ، ولأنه لا توجد لكي أعيد تجميعها فإنني أعيد تجميع 5 مئات إلي 10عشرات  و4 مئات ، ثم أعيد تجميع 10 عشرت إلي 10 آحاد و9 عشرات وأخيرا أطرح الآحاد ثم العشرات ثم المئات فيكون ناتج الطرح هو 137 .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8305800" y="43434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6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990600" y="4338935"/>
            <a:ext cx="59930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أشرح خطوات إيجاد ناتج 503 – 366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1" name="وسيلة شرح بيضاوية 30"/>
          <p:cNvSpPr/>
          <p:nvPr/>
        </p:nvSpPr>
        <p:spPr>
          <a:xfrm>
            <a:off x="7008029" y="4262735"/>
            <a:ext cx="1205508" cy="457200"/>
          </a:xfrm>
          <a:prstGeom prst="wedgeEllipseCallout">
            <a:avLst>
              <a:gd name="adj1" fmla="val -30354"/>
              <a:gd name="adj2" fmla="val 5864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3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4" grpId="0" animBg="1"/>
      <p:bldP spid="25" grpId="0"/>
      <p:bldP spid="26" grpId="0"/>
      <p:bldP spid="28" grpId="0"/>
      <p:bldP spid="29" grpId="0" animBg="1"/>
      <p:bldP spid="30" grpId="0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20779" y="758018"/>
            <a:ext cx="6324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أجد ناتج الطرح ، ثم أتحقق من إجابتي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5276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7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045379" y="1314271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401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37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059893" y="24632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364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289621" y="15276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8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029200" y="1314271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902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84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043714" y="24632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818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353197" y="1508758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9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092776" y="1295400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300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217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846106" y="2444354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337018" y="1508758"/>
            <a:ext cx="54486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prstClr val="white"/>
                </a:solidFill>
              </a:rPr>
              <a:t>10</a:t>
            </a:r>
            <a:endParaRPr lang="ar-SA" b="1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076597" y="1295400"/>
            <a:ext cx="113080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   400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_ 256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ــــــــــــ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941106" y="2387025"/>
            <a:ext cx="111629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144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914400" y="3352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مستطيل مستدير الزوايا 23"/>
          <p:cNvSpPr/>
          <p:nvPr/>
        </p:nvSpPr>
        <p:spPr>
          <a:xfrm>
            <a:off x="8337804" y="3748444"/>
            <a:ext cx="690082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11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6096000" y="3754995"/>
            <a:ext cx="21976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500 –  388 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6808506" y="4078069"/>
            <a:ext cx="11162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112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3994404" y="3672244"/>
            <a:ext cx="72999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12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752600" y="3678795"/>
            <a:ext cx="21976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800 –  685</a:t>
            </a:r>
          </a:p>
        </p:txBody>
      </p:sp>
      <p:sp>
        <p:nvSpPr>
          <p:cNvPr id="29" name="مربع نص 28"/>
          <p:cNvSpPr txBox="1"/>
          <p:nvPr/>
        </p:nvSpPr>
        <p:spPr>
          <a:xfrm>
            <a:off x="2465106" y="4001869"/>
            <a:ext cx="11162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115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5975604" y="4876800"/>
            <a:ext cx="72999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13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3733800" y="4883351"/>
            <a:ext cx="21976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740 –  211</a:t>
            </a:r>
          </a:p>
        </p:txBody>
      </p:sp>
      <p:sp>
        <p:nvSpPr>
          <p:cNvPr id="32" name="مربع نص 31"/>
          <p:cNvSpPr txBox="1"/>
          <p:nvPr/>
        </p:nvSpPr>
        <p:spPr>
          <a:xfrm>
            <a:off x="4359402" y="5449852"/>
            <a:ext cx="111629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529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3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3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 animBg="1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8292108" y="1059543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14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033410" y="914400"/>
            <a:ext cx="719619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تريد معلمة أن تهدى طالباتها 200 كتاب . فكم كتابا تحتاج إذا كان لديها 137 كتابا ؟ 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33600" y="2143780"/>
            <a:ext cx="57150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200 – 137 = 63 كتابا .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58890" y="3124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مستطيل مستدير الزوايا 12"/>
          <p:cNvSpPr/>
          <p:nvPr/>
        </p:nvSpPr>
        <p:spPr>
          <a:xfrm>
            <a:off x="8305800" y="3497943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15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047102" y="3352800"/>
            <a:ext cx="719619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قطف مزارع 208 ثمرة بطيخ ، وزع منها 32 ثمرة ، وباع 169 ثمرة ، فكم ثمرة بقيت لديه ؟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176321" y="4582180"/>
            <a:ext cx="5715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208 – ( 32 + 169 ) = </a:t>
            </a:r>
          </a:p>
          <a:p>
            <a:r>
              <a:rPr lang="ar-SA" sz="3200" b="1" dirty="0" smtClean="0">
                <a:solidFill>
                  <a:srgbClr val="FF0000"/>
                </a:solidFill>
              </a:rPr>
              <a:t>208 – 201 = 7 ثمرات .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6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8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/>
      <p:bldP spid="13" grpId="0" animBg="1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34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649724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الطرح مع وجود الأصفار </a:t>
            </a:r>
            <a:endParaRPr lang="ar-E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3-5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8292108" y="121920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16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8229600" y="3962400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17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914400" y="1143000"/>
            <a:ext cx="7196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أحدد جملة الطرح غير الصحيحة ، ثم أوضح إجابتي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760913" y="2967335"/>
            <a:ext cx="769728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850-464=486 ، لأن منزلة المئات بقيت كما هي رغم إعادة التجميع.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6" name="Teardrop 8"/>
          <p:cNvSpPr/>
          <p:nvPr/>
        </p:nvSpPr>
        <p:spPr>
          <a:xfrm>
            <a:off x="43699" y="6815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97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524000" y="725269"/>
            <a:ext cx="7196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مسائل </a:t>
            </a:r>
            <a:r>
              <a:rPr lang="ar-SA" sz="2400" b="1" dirty="0" smtClean="0">
                <a:solidFill>
                  <a:srgbClr val="FFC000"/>
                </a:solidFill>
              </a:rPr>
              <a:t>ومهارات التفكير</a:t>
            </a:r>
            <a:endParaRPr lang="ar-SA" sz="2400" b="1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344" y="1646752"/>
            <a:ext cx="2483256" cy="56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40905"/>
            <a:ext cx="2860205" cy="745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784" y="2286000"/>
            <a:ext cx="2868216" cy="576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6000"/>
            <a:ext cx="2971800" cy="649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918422"/>
            <a:ext cx="1652031" cy="501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304800" y="3962400"/>
            <a:ext cx="62339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أجد ناتج 304 – 128 ، ثم أوضح الخطوات التي اتبعتها.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914400" y="4876800"/>
            <a:ext cx="769728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176 ، تابع إجابات الطلاب .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79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3" grpId="0" animBg="1"/>
      <p:bldP spid="14" grpId="0"/>
      <p:bldP spid="15" grpId="0"/>
      <p:bldP spid="17" grpId="0"/>
      <p:bldP spid="22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483</Words>
  <Application>Microsoft Office PowerPoint</Application>
  <PresentationFormat>عرض على الشاشة (3:4)‏</PresentationFormat>
  <Paragraphs>154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13</cp:revision>
  <dcterms:created xsi:type="dcterms:W3CDTF">2015-10-06T14:56:54Z</dcterms:created>
  <dcterms:modified xsi:type="dcterms:W3CDTF">2017-02-23T14:29:01Z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