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70" r:id="rId2"/>
    <p:sldId id="271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>
        <p:scale>
          <a:sx n="96" d="100"/>
          <a:sy n="96" d="100"/>
        </p:scale>
        <p:origin x="1108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899CD-56C6-49A1-854B-5E693D027D04}" type="datetimeFigureOut">
              <a:rPr lang="en-US" smtClean="0"/>
              <a:pPr/>
              <a:t>4/25/2017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06271-C6FA-43B9-8BEE-714C63F40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3314700" y="4737505"/>
            <a:ext cx="3383784" cy="28931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</a:t>
            </a:r>
            <a:r>
              <a:rPr lang="ar-SA" sz="1200" b="1" dirty="0"/>
              <a:t> ضعي خطا تحت اسفل الأحتمال الصحيح لاختيار كل لون ممايلي:</a:t>
            </a:r>
          </a:p>
          <a:p>
            <a:endParaRPr lang="ar-SA" sz="1200" b="1" dirty="0"/>
          </a:p>
          <a:p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endParaRPr lang="ar-SA" sz="1400" b="1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3429000" y="2539472"/>
            <a:ext cx="3136956" cy="28315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 </a:t>
            </a:r>
            <a:r>
              <a:rPr lang="ar-SA" sz="1200" b="1" u="sng" dirty="0"/>
              <a:t>:</a:t>
            </a:r>
            <a:r>
              <a:rPr lang="ar-SA" sz="1200" b="1" dirty="0"/>
              <a:t>أرسمي دائرة حول النمط الذي يعبر عن </a:t>
            </a:r>
          </a:p>
          <a:p>
            <a:r>
              <a:rPr lang="ar-SA" sz="1200" b="1" dirty="0"/>
              <a:t> النمط الاتي :3 مربعات ثم دائرتان ثم مثلث</a:t>
            </a:r>
          </a:p>
          <a:p>
            <a:r>
              <a:rPr lang="ar-SA" sz="1200" b="1" dirty="0"/>
              <a:t> </a:t>
            </a:r>
          </a:p>
          <a:p>
            <a:r>
              <a:rPr lang="ar-SA" sz="1200" b="1" dirty="0"/>
              <a:t>1)</a:t>
            </a:r>
          </a:p>
          <a:p>
            <a:endParaRPr lang="ar-SA" sz="1200" b="1" dirty="0"/>
          </a:p>
          <a:p>
            <a:endParaRPr lang="ar-SA" sz="1200" b="1" dirty="0"/>
          </a:p>
          <a:p>
            <a:r>
              <a:rPr lang="ar-SA" sz="1200" b="1" dirty="0"/>
              <a:t>2)</a:t>
            </a:r>
          </a:p>
          <a:p>
            <a:endParaRPr lang="ar-SA" sz="1200" b="1" dirty="0"/>
          </a:p>
          <a:p>
            <a:endParaRPr lang="ar-SA" sz="1200" b="1" dirty="0"/>
          </a:p>
          <a:p>
            <a:r>
              <a:rPr lang="ar-SA" sz="1200" b="1" dirty="0"/>
              <a:t>3)</a:t>
            </a:r>
            <a:endParaRPr lang="ar-SA" sz="1100" b="1" dirty="0"/>
          </a:p>
          <a:p>
            <a:endParaRPr lang="ar-SA" sz="1100" b="1" u="sng" dirty="0"/>
          </a:p>
          <a:p>
            <a:endParaRPr lang="ar-SA" sz="1100" b="1" u="sng" dirty="0"/>
          </a:p>
          <a:p>
            <a:endParaRPr lang="ar-SA" sz="1200" b="1" u="sng" dirty="0"/>
          </a:p>
          <a:p>
            <a:endParaRPr lang="ar-SA" sz="1200" b="1" dirty="0"/>
          </a:p>
          <a:p>
            <a:endParaRPr lang="ar-SA" sz="1200" b="1" dirty="0"/>
          </a:p>
        </p:txBody>
      </p:sp>
      <p:sp>
        <p:nvSpPr>
          <p:cNvPr id="23" name="مستطيل 22"/>
          <p:cNvSpPr/>
          <p:nvPr/>
        </p:nvSpPr>
        <p:spPr>
          <a:xfrm>
            <a:off x="227865" y="4680820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571875" y="6834036"/>
            <a:ext cx="314483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: </a:t>
            </a:r>
            <a:r>
              <a:rPr lang="ar-SA" sz="1200" b="1" dirty="0">
                <a:solidFill>
                  <a:schemeClr val="tx1"/>
                </a:solidFill>
              </a:rPr>
              <a:t>أكملي وصف كل مجسم فيما يأتي :</a:t>
            </a: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70" y="6810376"/>
            <a:ext cx="6536530" cy="206974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1400" b="1" dirty="0">
                <a:solidFill>
                  <a:schemeClr val="tx1"/>
                </a:solidFill>
              </a:endParaRPr>
            </a:p>
            <a:p>
              <a:pPr algn="ctr"/>
              <a:r>
                <a:rPr lang="ar-SA" sz="1400" b="1">
                  <a:solidFill>
                    <a:schemeClr val="tx1"/>
                  </a:solidFill>
                </a:rPr>
                <a:t>نموذج رقم (</a:t>
              </a:r>
              <a:r>
                <a:rPr lang="ar-SA" sz="1400" b="1" dirty="0">
                  <a:solidFill>
                    <a:schemeClr val="tx1"/>
                  </a:solidFill>
                </a:rPr>
                <a:t>3)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مادة الرياضيات  الفترة الرابعه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007746"/>
              </p:ext>
            </p:extLst>
          </p:nvPr>
        </p:nvGraphicFramePr>
        <p:xfrm>
          <a:off x="223795" y="4687892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60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الحوادث (الأكيدة ،الاكثر احتمالا ،الاقل احتمال ،المستحيلة )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215960"/>
              </p:ext>
            </p:extLst>
          </p:nvPr>
        </p:nvGraphicFramePr>
        <p:xfrm>
          <a:off x="244063" y="2424975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3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69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 الأنماط الهندسية واستعمالها للتوقع وحل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المسائل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/>
          </p:nvPr>
        </p:nvGraphicFramePr>
        <p:xfrm>
          <a:off x="207170" y="6834036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91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9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 وتصنيف ووصف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بعض المجسمات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4" name="Rounded Rectangle 53"/>
          <p:cNvSpPr/>
          <p:nvPr/>
        </p:nvSpPr>
        <p:spPr>
          <a:xfrm>
            <a:off x="5705475" y="5724525"/>
            <a:ext cx="990600" cy="3714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rgbClr val="FF0000"/>
                </a:solidFill>
              </a:rPr>
              <a:t>أحمر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5724525" y="6257925"/>
            <a:ext cx="990600" cy="3714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rgbClr val="FF0000"/>
                </a:solidFill>
              </a:rPr>
              <a:t>أخضر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7" name="Isosceles Triangle 36"/>
          <p:cNvSpPr/>
          <p:nvPr/>
        </p:nvSpPr>
        <p:spPr>
          <a:xfrm>
            <a:off x="3364098" y="3057525"/>
            <a:ext cx="322077" cy="2952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Can 37"/>
          <p:cNvSpPr/>
          <p:nvPr/>
        </p:nvSpPr>
        <p:spPr>
          <a:xfrm>
            <a:off x="3715116" y="2971800"/>
            <a:ext cx="266333" cy="40005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008493" y="3108232"/>
            <a:ext cx="296102" cy="2927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Can 40"/>
          <p:cNvSpPr/>
          <p:nvPr/>
        </p:nvSpPr>
        <p:spPr>
          <a:xfrm>
            <a:off x="4635185" y="2990850"/>
            <a:ext cx="232090" cy="40005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Isosceles Triangle 41"/>
          <p:cNvSpPr/>
          <p:nvPr/>
        </p:nvSpPr>
        <p:spPr>
          <a:xfrm>
            <a:off x="4339083" y="3062963"/>
            <a:ext cx="273800" cy="2952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903967" y="3088959"/>
            <a:ext cx="314326" cy="282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Isosceles Triangle 43"/>
          <p:cNvSpPr/>
          <p:nvPr/>
        </p:nvSpPr>
        <p:spPr>
          <a:xfrm>
            <a:off x="5218293" y="3043237"/>
            <a:ext cx="268107" cy="2952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Can 44"/>
          <p:cNvSpPr/>
          <p:nvPr/>
        </p:nvSpPr>
        <p:spPr>
          <a:xfrm>
            <a:off x="5548883" y="3000183"/>
            <a:ext cx="248590" cy="40005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819775" y="3088959"/>
            <a:ext cx="311073" cy="2743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314700" y="3595637"/>
            <a:ext cx="266700" cy="271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3617586" y="3610397"/>
            <a:ext cx="266700" cy="2582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934971" y="3610397"/>
            <a:ext cx="266700" cy="2533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4614373" y="3637046"/>
            <a:ext cx="271462" cy="2464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4974431" y="3619500"/>
            <a:ext cx="259728" cy="2684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Isosceles Triangle 62"/>
          <p:cNvSpPr/>
          <p:nvPr/>
        </p:nvSpPr>
        <p:spPr>
          <a:xfrm>
            <a:off x="4251148" y="3567872"/>
            <a:ext cx="321991" cy="2952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5574688" y="3650128"/>
            <a:ext cx="266700" cy="2426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5284844" y="3652989"/>
            <a:ext cx="239656" cy="2309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5918257" y="3650128"/>
            <a:ext cx="266700" cy="250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2998740" y="3586966"/>
            <a:ext cx="283836" cy="2651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2667811" y="3580321"/>
            <a:ext cx="304840" cy="2793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Isosceles Triangle 72"/>
          <p:cNvSpPr/>
          <p:nvPr/>
        </p:nvSpPr>
        <p:spPr>
          <a:xfrm>
            <a:off x="2332640" y="3543570"/>
            <a:ext cx="308392" cy="2952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495675" y="4135642"/>
            <a:ext cx="266700" cy="2649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3238500" y="4162425"/>
            <a:ext cx="228600" cy="2476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/>
          <p:cNvSpPr/>
          <p:nvPr/>
        </p:nvSpPr>
        <p:spPr>
          <a:xfrm>
            <a:off x="3781425" y="4114800"/>
            <a:ext cx="209550" cy="2952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4781550" y="4181475"/>
            <a:ext cx="228600" cy="2476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4010025" y="4181475"/>
            <a:ext cx="228600" cy="2476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5029200" y="4169129"/>
            <a:ext cx="266700" cy="250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4267200" y="4159506"/>
            <a:ext cx="266700" cy="2505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Isosceles Triangle 80"/>
          <p:cNvSpPr/>
          <p:nvPr/>
        </p:nvSpPr>
        <p:spPr>
          <a:xfrm>
            <a:off x="4552950" y="4124325"/>
            <a:ext cx="209550" cy="2952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Isosceles Triangle 81"/>
          <p:cNvSpPr/>
          <p:nvPr/>
        </p:nvSpPr>
        <p:spPr>
          <a:xfrm>
            <a:off x="5314950" y="4114800"/>
            <a:ext cx="209550" cy="2952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5524500" y="4175086"/>
            <a:ext cx="228600" cy="2476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5778528" y="4142696"/>
            <a:ext cx="266700" cy="2578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Isosceles Triangle 84"/>
          <p:cNvSpPr/>
          <p:nvPr/>
        </p:nvSpPr>
        <p:spPr>
          <a:xfrm>
            <a:off x="6057900" y="4111775"/>
            <a:ext cx="209550" cy="2952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5-Point Star 85"/>
          <p:cNvSpPr/>
          <p:nvPr/>
        </p:nvSpPr>
        <p:spPr>
          <a:xfrm>
            <a:off x="3857625" y="5010150"/>
            <a:ext cx="352425" cy="20955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7" name="5-Point Star 86"/>
          <p:cNvSpPr/>
          <p:nvPr/>
        </p:nvSpPr>
        <p:spPr>
          <a:xfrm>
            <a:off x="4362450" y="4953000"/>
            <a:ext cx="352425" cy="20955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5-Point Star 87"/>
          <p:cNvSpPr/>
          <p:nvPr/>
        </p:nvSpPr>
        <p:spPr>
          <a:xfrm>
            <a:off x="4667250" y="5324475"/>
            <a:ext cx="352425" cy="209550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5-Point Star 88"/>
          <p:cNvSpPr/>
          <p:nvPr/>
        </p:nvSpPr>
        <p:spPr>
          <a:xfrm>
            <a:off x="3962400" y="5334000"/>
            <a:ext cx="352425" cy="209550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5-Point Star 89"/>
          <p:cNvSpPr/>
          <p:nvPr/>
        </p:nvSpPr>
        <p:spPr>
          <a:xfrm>
            <a:off x="4895850" y="5000625"/>
            <a:ext cx="352425" cy="20955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4057650" y="5667375"/>
            <a:ext cx="762000" cy="495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900" b="1" dirty="0">
                <a:solidFill>
                  <a:schemeClr val="tx1"/>
                </a:solidFill>
              </a:rPr>
              <a:t>أقل </a:t>
            </a:r>
            <a:r>
              <a:rPr lang="ar-SA" sz="700" b="1" dirty="0">
                <a:solidFill>
                  <a:schemeClr val="tx1"/>
                </a:solidFill>
              </a:rPr>
              <a:t>إحتمال</a:t>
            </a:r>
            <a:endParaRPr lang="en-US" sz="700" b="1" dirty="0">
              <a:solidFill>
                <a:schemeClr val="tx1"/>
              </a:solidFill>
            </a:endParaRPr>
          </a:p>
        </p:txBody>
      </p:sp>
      <p:sp>
        <p:nvSpPr>
          <p:cNvPr id="99" name="Oval 98"/>
          <p:cNvSpPr/>
          <p:nvPr/>
        </p:nvSpPr>
        <p:spPr>
          <a:xfrm>
            <a:off x="4895850" y="6200775"/>
            <a:ext cx="762000" cy="495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900" b="1" dirty="0">
                <a:solidFill>
                  <a:schemeClr val="tx1"/>
                </a:solidFill>
              </a:rPr>
              <a:t>أكيد</a:t>
            </a:r>
            <a:endParaRPr lang="en-US" sz="700" b="1" dirty="0">
              <a:solidFill>
                <a:schemeClr val="tx1"/>
              </a:solidFill>
            </a:endParaRPr>
          </a:p>
        </p:txBody>
      </p:sp>
      <p:sp>
        <p:nvSpPr>
          <p:cNvPr id="101" name="Oval 100"/>
          <p:cNvSpPr/>
          <p:nvPr/>
        </p:nvSpPr>
        <p:spPr>
          <a:xfrm>
            <a:off x="4095750" y="6219825"/>
            <a:ext cx="762000" cy="495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900" b="1" dirty="0">
                <a:solidFill>
                  <a:schemeClr val="tx1"/>
                </a:solidFill>
              </a:rPr>
              <a:t>أقل </a:t>
            </a:r>
            <a:r>
              <a:rPr lang="ar-SA" sz="700" b="1" dirty="0">
                <a:solidFill>
                  <a:schemeClr val="tx1"/>
                </a:solidFill>
              </a:rPr>
              <a:t>إحتمال</a:t>
            </a:r>
            <a:endParaRPr lang="en-US" sz="700" b="1" dirty="0">
              <a:solidFill>
                <a:schemeClr val="tx1"/>
              </a:solidFill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3286125" y="6219825"/>
            <a:ext cx="762000" cy="495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900" b="1" dirty="0">
                <a:solidFill>
                  <a:schemeClr val="tx1"/>
                </a:solidFill>
              </a:rPr>
              <a:t>مستحيل</a:t>
            </a:r>
            <a:endParaRPr lang="en-US" sz="700" b="1" dirty="0">
              <a:solidFill>
                <a:schemeClr val="tx1"/>
              </a:solidFill>
            </a:endParaRPr>
          </a:p>
        </p:txBody>
      </p:sp>
      <p:sp>
        <p:nvSpPr>
          <p:cNvPr id="103" name="Oval 102"/>
          <p:cNvSpPr/>
          <p:nvPr/>
        </p:nvSpPr>
        <p:spPr>
          <a:xfrm>
            <a:off x="4876800" y="5657850"/>
            <a:ext cx="762000" cy="495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900" b="1" dirty="0">
                <a:solidFill>
                  <a:schemeClr val="tx1"/>
                </a:solidFill>
              </a:rPr>
              <a:t>أكيد</a:t>
            </a:r>
            <a:endParaRPr lang="en-US" sz="700" b="1" dirty="0">
              <a:solidFill>
                <a:schemeClr val="tx1"/>
              </a:solidFill>
            </a:endParaRPr>
          </a:p>
        </p:txBody>
      </p:sp>
      <p:sp>
        <p:nvSpPr>
          <p:cNvPr id="104" name="Oval 103"/>
          <p:cNvSpPr/>
          <p:nvPr/>
        </p:nvSpPr>
        <p:spPr>
          <a:xfrm>
            <a:off x="3257550" y="5686425"/>
            <a:ext cx="762000" cy="495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900" b="1" dirty="0">
                <a:solidFill>
                  <a:schemeClr val="tx1"/>
                </a:solidFill>
              </a:rPr>
              <a:t>مستحيل</a:t>
            </a:r>
            <a:endParaRPr lang="en-US" sz="700" b="1" dirty="0">
              <a:solidFill>
                <a:schemeClr val="tx1"/>
              </a:solidFill>
            </a:endParaRPr>
          </a:p>
        </p:txBody>
      </p:sp>
      <p:sp>
        <p:nvSpPr>
          <p:cNvPr id="108" name="Cube 107"/>
          <p:cNvSpPr/>
          <p:nvPr/>
        </p:nvSpPr>
        <p:spPr>
          <a:xfrm>
            <a:off x="5400675" y="7212644"/>
            <a:ext cx="1033505" cy="677752"/>
          </a:xfrm>
          <a:prstGeom prst="cub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Users\user\Pictures\صور هرم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27707" y="8022034"/>
            <a:ext cx="1181100" cy="845561"/>
          </a:xfrm>
          <a:prstGeom prst="rect">
            <a:avLst/>
          </a:prstGeom>
          <a:noFill/>
        </p:spPr>
      </p:pic>
      <p:sp>
        <p:nvSpPr>
          <p:cNvPr id="109" name="Plaque 108"/>
          <p:cNvSpPr/>
          <p:nvPr/>
        </p:nvSpPr>
        <p:spPr>
          <a:xfrm>
            <a:off x="3419475" y="7134225"/>
            <a:ext cx="1600200" cy="82131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SA" sz="1200" b="1" dirty="0">
                <a:solidFill>
                  <a:schemeClr val="tx1"/>
                </a:solidFill>
              </a:rPr>
              <a:t>عدد الأوجه :..........</a:t>
            </a:r>
          </a:p>
          <a:p>
            <a:r>
              <a:rPr lang="ar-SA" sz="1200" b="1" dirty="0">
                <a:solidFill>
                  <a:schemeClr val="tx1"/>
                </a:solidFill>
              </a:rPr>
              <a:t>عدد الأحرف :......... عددالرؤوس :  8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10" name="Plaque 109"/>
          <p:cNvSpPr/>
          <p:nvPr/>
        </p:nvSpPr>
        <p:spPr>
          <a:xfrm>
            <a:off x="3457575" y="8105775"/>
            <a:ext cx="1571625" cy="723900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SA" sz="1200" b="1" dirty="0">
                <a:solidFill>
                  <a:schemeClr val="tx1"/>
                </a:solidFill>
              </a:rPr>
              <a:t>عددالأوجه : .........</a:t>
            </a:r>
          </a:p>
          <a:p>
            <a:r>
              <a:rPr lang="ar-SA" sz="1200" b="1" dirty="0">
                <a:solidFill>
                  <a:schemeClr val="tx1"/>
                </a:solidFill>
              </a:rPr>
              <a:t>عدد الأحرف :  8</a:t>
            </a:r>
          </a:p>
          <a:p>
            <a:r>
              <a:rPr lang="ar-SA" sz="1200" b="1" dirty="0">
                <a:solidFill>
                  <a:schemeClr val="tx1"/>
                </a:solidFill>
              </a:rPr>
              <a:t>عدد الرؤوس .........</a:t>
            </a:r>
            <a:endParaRPr 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64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22"/>
          <p:cNvSpPr/>
          <p:nvPr/>
        </p:nvSpPr>
        <p:spPr>
          <a:xfrm>
            <a:off x="161190" y="299320"/>
            <a:ext cx="6519066" cy="216765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28"/>
          <p:cNvGraphicFramePr>
            <a:graphicFrameLocks noGrp="1"/>
          </p:cNvGraphicFramePr>
          <p:nvPr>
            <p:extLst/>
          </p:nvPr>
        </p:nvGraphicFramePr>
        <p:xfrm>
          <a:off x="161925" y="290361"/>
          <a:ext cx="3021850" cy="90026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تسمية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الأشكال المستوية وتصنيفها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398432" y="291583"/>
            <a:ext cx="32785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/>
              <a:t>السؤال الرابع :</a:t>
            </a:r>
          </a:p>
        </p:txBody>
      </p:sp>
      <p:sp>
        <p:nvSpPr>
          <p:cNvPr id="8" name="مستطيل 22"/>
          <p:cNvSpPr/>
          <p:nvPr/>
        </p:nvSpPr>
        <p:spPr>
          <a:xfrm>
            <a:off x="151665" y="2680570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9" name="جدول 28"/>
          <p:cNvGraphicFramePr>
            <a:graphicFrameLocks noGrp="1"/>
          </p:cNvGraphicFramePr>
          <p:nvPr>
            <p:extLst/>
          </p:nvPr>
        </p:nvGraphicFramePr>
        <p:xfrm>
          <a:off x="161925" y="2681136"/>
          <a:ext cx="3021850" cy="101823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جمع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بيانات وتنظيمها وتمثيلها بالرموز ولوحة الاعمده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3838575" y="2691884"/>
            <a:ext cx="275272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/>
              <a:t>السؤال الخامس </a:t>
            </a:r>
            <a:r>
              <a:rPr lang="ar-SA" sz="1200" b="1" dirty="0"/>
              <a:t>:</a:t>
            </a:r>
            <a:r>
              <a:rPr lang="ar-SA" sz="1200" dirty="0"/>
              <a:t>  </a:t>
            </a:r>
            <a:endParaRPr lang="en-US" sz="1200" dirty="0"/>
          </a:p>
          <a:p>
            <a:r>
              <a:rPr lang="ar-SA" sz="1400" b="1" dirty="0"/>
              <a:t>مثلي البيانات الآتية بالرموز :</a:t>
            </a:r>
          </a:p>
          <a:p>
            <a:endParaRPr lang="en-US" sz="1400" b="1" dirty="0"/>
          </a:p>
          <a:p>
            <a:r>
              <a:rPr lang="ar-SA" sz="1200" b="1" dirty="0"/>
              <a:t> </a:t>
            </a:r>
            <a:endParaRPr lang="en-US" sz="1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61" y="1428750"/>
            <a:ext cx="1589419" cy="900174"/>
          </a:xfrm>
          <a:prstGeom prst="rect">
            <a:avLst/>
          </a:prstGeom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2390775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مستطيل 22"/>
          <p:cNvSpPr/>
          <p:nvPr/>
        </p:nvSpPr>
        <p:spPr>
          <a:xfrm>
            <a:off x="151665" y="4833221"/>
            <a:ext cx="6519066" cy="185333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981887"/>
              </p:ext>
            </p:extLst>
          </p:nvPr>
        </p:nvGraphicFramePr>
        <p:xfrm>
          <a:off x="161190" y="4843311"/>
          <a:ext cx="3032110" cy="101823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8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5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89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3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80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مسائل رياضية بإستعمال استراتيجيات ومهارات مناسبة مع اتباع الخطوات الاربع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3362325" y="4867275"/>
            <a:ext cx="31908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200" b="1" u="sng" dirty="0"/>
              <a:t>السؤال السادس : </a:t>
            </a:r>
            <a:r>
              <a:rPr lang="ar-SA" sz="1200" b="1" dirty="0"/>
              <a:t>طلبت المعلمة من طالباتها كتابة الأعداد المختلفة الممكنة لترتيب الأرقام 5،7،8 دون تكرار ، </a:t>
            </a:r>
          </a:p>
          <a:p>
            <a:r>
              <a:rPr lang="ar-SA" sz="1200" b="1" dirty="0"/>
              <a:t>   فكم عددًا يمكن كتابتها ؟</a:t>
            </a:r>
            <a:endParaRPr lang="ar-SA" sz="1200" b="1" u="sng" dirty="0"/>
          </a:p>
          <a:p>
            <a:r>
              <a:rPr lang="ar-SA" sz="1400" b="1" u="sng" dirty="0"/>
              <a:t>فهم :</a:t>
            </a:r>
            <a:r>
              <a:rPr lang="ar-SA" sz="1200" b="1" dirty="0"/>
              <a:t> طلبت المعلمة من طالباتها ترتيب الأعداد 5،......،....... دون ...............</a:t>
            </a:r>
          </a:p>
          <a:p>
            <a:r>
              <a:rPr lang="ar-SA" sz="1200" b="1" dirty="0"/>
              <a:t>أ</a:t>
            </a:r>
            <a:r>
              <a:rPr lang="ar-SA" sz="1400" b="1" u="sng" dirty="0"/>
              <a:t>خطط  :</a:t>
            </a:r>
            <a:r>
              <a:rPr lang="ar-SA" sz="1400" b="1" dirty="0"/>
              <a:t> ا</a:t>
            </a:r>
            <a:r>
              <a:rPr lang="ar-SA" sz="1400" dirty="0"/>
              <a:t>ستعمل خطة................................</a:t>
            </a:r>
          </a:p>
          <a:p>
            <a:r>
              <a:rPr lang="ar-SA" sz="1400" b="1" u="sng" dirty="0"/>
              <a:t>أحل : </a:t>
            </a:r>
            <a:r>
              <a:rPr lang="ar-SA" sz="1400" dirty="0"/>
              <a:t>............................................ </a:t>
            </a:r>
            <a:endParaRPr lang="en-US" sz="1200" dirty="0"/>
          </a:p>
        </p:txBody>
      </p:sp>
      <p:sp>
        <p:nvSpPr>
          <p:cNvPr id="26" name="مستطيل 22"/>
          <p:cNvSpPr/>
          <p:nvPr/>
        </p:nvSpPr>
        <p:spPr>
          <a:xfrm>
            <a:off x="151665" y="6776321"/>
            <a:ext cx="6519066" cy="185333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7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345837"/>
              </p:ext>
            </p:extLst>
          </p:nvPr>
        </p:nvGraphicFramePr>
        <p:xfrm>
          <a:off x="161190" y="6784327"/>
          <a:ext cx="3021850" cy="104313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كتابة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الكسور ( كأ جزاء من الكل ، كأ جزاء من مجموعة ) وقرأتها 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3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 flipH="1">
            <a:off x="4695825" y="6819900"/>
            <a:ext cx="19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200" b="1" u="sng" dirty="0"/>
              <a:t>السؤال السابع:</a:t>
            </a:r>
            <a:endParaRPr lang="en-US" sz="1200" b="1" u="sng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448051" y="7150357"/>
            <a:ext cx="3200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أكتبي الكسر الصحيح اللذي يعبر عن الجزء المظلل 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38525" y="523875"/>
            <a:ext cx="3181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dirty="0"/>
              <a:t>صلي كل شكل باسمه: </a:t>
            </a:r>
            <a:endParaRPr lang="en-US" sz="1400" dirty="0"/>
          </a:p>
        </p:txBody>
      </p:sp>
      <p:pic>
        <p:nvPicPr>
          <p:cNvPr id="36" name="صورة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16155" y="3134983"/>
            <a:ext cx="1575146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" name="TextBox 65"/>
          <p:cNvSpPr txBox="1"/>
          <p:nvPr/>
        </p:nvSpPr>
        <p:spPr>
          <a:xfrm>
            <a:off x="200025" y="8658225"/>
            <a:ext cx="6496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أنتهت الاسئلة                                                 معلمة المادة :</a:t>
            </a:r>
            <a:endParaRPr lang="en-US" dirty="0"/>
          </a:p>
        </p:txBody>
      </p:sp>
      <p:sp>
        <p:nvSpPr>
          <p:cNvPr id="33" name="Isosceles Triangle 32"/>
          <p:cNvSpPr/>
          <p:nvPr/>
        </p:nvSpPr>
        <p:spPr>
          <a:xfrm>
            <a:off x="3158240" y="900798"/>
            <a:ext cx="870006" cy="572033"/>
          </a:xfrm>
          <a:prstGeom prst="triangle">
            <a:avLst>
              <a:gd name="adj" fmla="val 5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127016" y="1008814"/>
            <a:ext cx="738188" cy="4667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Hexagon 39"/>
          <p:cNvSpPr/>
          <p:nvPr/>
        </p:nvSpPr>
        <p:spPr>
          <a:xfrm>
            <a:off x="5810250" y="938220"/>
            <a:ext cx="809625" cy="547680"/>
          </a:xfrm>
          <a:prstGeom prst="hexag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gular Pentagon 41"/>
          <p:cNvSpPr/>
          <p:nvPr/>
        </p:nvSpPr>
        <p:spPr>
          <a:xfrm>
            <a:off x="5016155" y="902285"/>
            <a:ext cx="695325" cy="569057"/>
          </a:xfrm>
          <a:prstGeom prst="pentag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ame 43"/>
          <p:cNvSpPr/>
          <p:nvPr/>
        </p:nvSpPr>
        <p:spPr>
          <a:xfrm>
            <a:off x="5924550" y="1868923"/>
            <a:ext cx="628650" cy="428625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050" b="1" dirty="0">
                <a:solidFill>
                  <a:schemeClr val="tx1"/>
                </a:solidFill>
              </a:rPr>
              <a:t>خماسي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46" name="Frame 45"/>
          <p:cNvSpPr/>
          <p:nvPr/>
        </p:nvSpPr>
        <p:spPr>
          <a:xfrm>
            <a:off x="4033837" y="1864669"/>
            <a:ext cx="628650" cy="428625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050" b="1" dirty="0">
                <a:solidFill>
                  <a:schemeClr val="tx1"/>
                </a:solidFill>
              </a:rPr>
              <a:t>سداسي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47" name="Frame 46"/>
          <p:cNvSpPr/>
          <p:nvPr/>
        </p:nvSpPr>
        <p:spPr>
          <a:xfrm>
            <a:off x="3096873" y="1864669"/>
            <a:ext cx="628650" cy="428625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050" b="1" dirty="0">
                <a:solidFill>
                  <a:schemeClr val="tx1"/>
                </a:solidFill>
              </a:rPr>
              <a:t>رباعي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48" name="Frame 47"/>
          <p:cNvSpPr/>
          <p:nvPr/>
        </p:nvSpPr>
        <p:spPr>
          <a:xfrm>
            <a:off x="5016155" y="1855352"/>
            <a:ext cx="628650" cy="428625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200" b="1" dirty="0">
                <a:solidFill>
                  <a:schemeClr val="tx1"/>
                </a:solidFill>
              </a:rPr>
              <a:t>مثلث</a:t>
            </a:r>
            <a:endParaRPr lang="en-US" sz="1200" b="1" dirty="0">
              <a:solidFill>
                <a:schemeClr val="tx1"/>
              </a:solidFill>
            </a:endParaRPr>
          </a:p>
        </p:txBody>
      </p:sp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304880"/>
              </p:ext>
            </p:extLst>
          </p:nvPr>
        </p:nvGraphicFramePr>
        <p:xfrm>
          <a:off x="4581525" y="7533861"/>
          <a:ext cx="1657350" cy="70399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42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4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1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68" name="Straight Connector 67"/>
          <p:cNvCxnSpPr>
            <a:endCxn id="65" idx="1"/>
          </p:cNvCxnSpPr>
          <p:nvPr/>
        </p:nvCxnSpPr>
        <p:spPr>
          <a:xfrm flipH="1">
            <a:off x="3676650" y="7833241"/>
            <a:ext cx="5048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46887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469</Words>
  <Application>Microsoft Office PowerPoint</Application>
  <PresentationFormat>On-screen Show (4:3)</PresentationFormat>
  <Paragraphs>159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150</cp:revision>
  <dcterms:created xsi:type="dcterms:W3CDTF">2016-10-19T21:09:54Z</dcterms:created>
  <dcterms:modified xsi:type="dcterms:W3CDTF">2017-04-25T16:48:59Z</dcterms:modified>
</cp:coreProperties>
</file>