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D083AE6-46FA-4A59-8FB0-9F97EB10719F}" styleName="نمط فاتح 3 - تمييز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100" d="100"/>
          <a:sy n="100" d="100"/>
        </p:scale>
        <p:origin x="-516" y="3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16/01/36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36645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16/01/36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82037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16/01/36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56764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16/01/36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40324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16/01/36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4150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16/01/36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0124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16/01/36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44158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16/01/36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03891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16/01/36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27320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16/01/36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31396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16/01/36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65840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34C57A-B83A-42F0-BF7D-B84E26B0A322}" type="datetimeFigureOut">
              <a:rPr lang="ar-SA" smtClean="0"/>
              <a:t>16/01/36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95009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/>
          <p:cNvSpPr txBox="1"/>
          <p:nvPr/>
        </p:nvSpPr>
        <p:spPr>
          <a:xfrm>
            <a:off x="4488829" y="1214911"/>
            <a:ext cx="4572000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 b="1" dirty="0" smtClean="0">
                <a:latin typeface="Al-QuranAlKareem" panose="02000000000000000000" pitchFamily="2" charset="-78"/>
                <a:cs typeface="Al-QuranAlKareem" panose="02000000000000000000" pitchFamily="2" charset="-78"/>
              </a:rPr>
              <a:t>المملكة العربية السعودية</a:t>
            </a:r>
          </a:p>
          <a:p>
            <a:r>
              <a:rPr lang="ar-SA" sz="1600" b="1" dirty="0" smtClean="0">
                <a:latin typeface="Al-QuranAlKareem" panose="02000000000000000000" pitchFamily="2" charset="-78"/>
                <a:cs typeface="Al-QuranAlKareem" panose="02000000000000000000" pitchFamily="2" charset="-78"/>
              </a:rPr>
              <a:t>وزارة التربية والتعليم</a:t>
            </a:r>
          </a:p>
          <a:p>
            <a:r>
              <a:rPr lang="ar-SA" sz="1600" b="1" dirty="0" smtClean="0">
                <a:latin typeface="Al-QuranAlKareem" panose="02000000000000000000" pitchFamily="2" charset="-78"/>
                <a:cs typeface="Al-QuranAlKareem" panose="02000000000000000000" pitchFamily="2" charset="-78"/>
              </a:rPr>
              <a:t>الإدارة العامة للتربية والتعليم بالرياض</a:t>
            </a:r>
          </a:p>
          <a:p>
            <a:r>
              <a:rPr lang="ar-SA" sz="1600" b="1" dirty="0" smtClean="0">
                <a:latin typeface="Al-QuranAlKareem" panose="02000000000000000000" pitchFamily="2" charset="-78"/>
                <a:cs typeface="Al-QuranAlKareem" panose="02000000000000000000" pitchFamily="2" charset="-78"/>
              </a:rPr>
              <a:t>المدرسة   المتوسطة الثامنة</a:t>
            </a:r>
            <a:endParaRPr lang="ar-SA" sz="1600" b="1" dirty="0">
              <a:latin typeface="Al-QuranAlKareem" panose="02000000000000000000" pitchFamily="2" charset="-78"/>
              <a:cs typeface="Al-QuranAlKareem" panose="02000000000000000000" pitchFamily="2" charset="-78"/>
            </a:endParaRPr>
          </a:p>
        </p:txBody>
      </p:sp>
      <p:pic>
        <p:nvPicPr>
          <p:cNvPr id="5" name="صورة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046" y="1584894"/>
            <a:ext cx="2026245" cy="925142"/>
          </a:xfrm>
          <a:prstGeom prst="rect">
            <a:avLst/>
          </a:prstGeom>
        </p:spPr>
      </p:pic>
      <p:sp>
        <p:nvSpPr>
          <p:cNvPr id="6" name="مربع نص 5"/>
          <p:cNvSpPr txBox="1"/>
          <p:nvPr/>
        </p:nvSpPr>
        <p:spPr>
          <a:xfrm>
            <a:off x="3671900" y="2252782"/>
            <a:ext cx="1800200" cy="3385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1600" dirty="0" smtClean="0">
                <a:cs typeface="Old Antic Decorative" panose="02010400000000000000" pitchFamily="2" charset="-78"/>
              </a:rPr>
              <a:t>التخطيط اليومي للدروس</a:t>
            </a:r>
            <a:endParaRPr lang="ar-SA" sz="1600" dirty="0">
              <a:cs typeface="Old Antic Decorative" panose="02010400000000000000" pitchFamily="2" charset="-78"/>
            </a:endParaRPr>
          </a:p>
        </p:txBody>
      </p:sp>
      <p:graphicFrame>
        <p:nvGraphicFramePr>
          <p:cNvPr id="7" name="جدول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2444481"/>
              </p:ext>
            </p:extLst>
          </p:nvPr>
        </p:nvGraphicFramePr>
        <p:xfrm>
          <a:off x="-36117" y="2996952"/>
          <a:ext cx="9049892" cy="1732907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437036"/>
                <a:gridCol w="3987737"/>
                <a:gridCol w="651023"/>
                <a:gridCol w="664473"/>
                <a:gridCol w="598094"/>
                <a:gridCol w="711529"/>
              </a:tblGrid>
              <a:tr h="297297">
                <a:tc gridSpan="2"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عنوان الدرس   </a:t>
                      </a:r>
                      <a:r>
                        <a:rPr lang="ar-SA" sz="1050" b="1" dirty="0" smtClean="0">
                          <a:solidFill>
                            <a:srgbClr val="008080"/>
                          </a:solidFill>
                          <a:effectLst/>
                          <a:latin typeface="Times New Roman"/>
                          <a:ea typeface="Times New Roman"/>
                          <a:cs typeface="Monotype Koufi"/>
                        </a:rPr>
                        <a:t>أهمية معرفة ما يضاد التوحيد </a:t>
                      </a:r>
                      <a:r>
                        <a:rPr lang="ar-SA" sz="1050" b="1" dirty="0" smtClean="0"/>
                        <a:t>     </a:t>
                      </a:r>
                      <a:r>
                        <a:rPr lang="ar-SA" sz="1050" b="1" dirty="0" smtClean="0">
                          <a:solidFill>
                            <a:srgbClr val="008080"/>
                          </a:solidFill>
                          <a:effectLst/>
                          <a:latin typeface="Times New Roman"/>
                          <a:ea typeface="Times New Roman"/>
                          <a:cs typeface="Monotype Koufi"/>
                        </a:rPr>
                        <a:t> </a:t>
                      </a:r>
                      <a:r>
                        <a:rPr lang="ar-SA" sz="1050" b="1" dirty="0" smtClean="0"/>
                        <a:t>مكان </a:t>
                      </a:r>
                      <a:r>
                        <a:rPr lang="ar-SA" sz="1050" b="1" dirty="0" smtClean="0"/>
                        <a:t>تنفيذ الدرس: الفصل -  المعمل - غرفة المصادر</a:t>
                      </a:r>
                      <a:endParaRPr lang="ar-SA" sz="105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الوحدة</a:t>
                      </a:r>
                      <a:r>
                        <a:rPr lang="ar-SA" sz="1050" b="1" baseline="0" dirty="0" smtClean="0"/>
                        <a:t> 1</a:t>
                      </a:r>
                      <a:endParaRPr lang="ar-SA" sz="105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</a:tr>
              <a:tr h="297297">
                <a:tc rowSpan="5"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kumimoji="0" lang="ar-SA" sz="1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cs typeface="+mn-cs"/>
                      </a:endParaRPr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ar-SA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الاهداف الاجرائية والسلوكية</a:t>
                      </a:r>
                    </a:p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ar-SA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أن </a:t>
                      </a:r>
                      <a:r>
                        <a:rPr kumimoji="0" lang="ar-SA" sz="105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تحددالطالبة</a:t>
                      </a:r>
                      <a:r>
                        <a:rPr kumimoji="0" lang="ar-SA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  الأساس الذي فطر عليه التوحيد .</a:t>
                      </a:r>
                    </a:p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ar-SA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أن تعرف  الطالبة  المقصود بالتوحيد .</a:t>
                      </a:r>
                    </a:p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ar-SA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أن توضح الطالبة  المقصود بضد التوحيد .</a:t>
                      </a:r>
                    </a:p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ar-SA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أن تعدد الطالبة  أقسام التوحيد . </a:t>
                      </a:r>
                      <a:endParaRPr kumimoji="0" lang="ar-SA" sz="105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اليوم</a:t>
                      </a:r>
                      <a:endParaRPr lang="ar-SA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التاريخ</a:t>
                      </a:r>
                      <a:endParaRPr lang="ar-SA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الصف</a:t>
                      </a:r>
                      <a:endParaRPr lang="ar-SA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الحصة</a:t>
                      </a:r>
                      <a:endParaRPr lang="ar-SA" sz="1050" b="1" dirty="0"/>
                    </a:p>
                  </a:txBody>
                  <a:tcPr/>
                </a:tc>
              </a:tr>
              <a:tr h="341509"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700" b="1" dirty="0" smtClean="0"/>
                        <a:t>     /</a:t>
                      </a:r>
                      <a:endParaRPr lang="ar-SA" sz="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</a:tr>
              <a:tr h="274538"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</a:tr>
              <a:tr h="288032"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</a:tr>
              <a:tr h="234234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مربع نص 9"/>
          <p:cNvSpPr txBox="1"/>
          <p:nvPr/>
        </p:nvSpPr>
        <p:spPr>
          <a:xfrm>
            <a:off x="2144291" y="1134851"/>
            <a:ext cx="351052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>
                <a:cs typeface="DecoType Thuluth" panose="02010000000000000000" pitchFamily="2" charset="-78"/>
              </a:rPr>
              <a:t>بسم الله الرحمن الرحيم</a:t>
            </a:r>
            <a:endParaRPr lang="ar-SA" sz="2000" b="1" dirty="0">
              <a:cs typeface="DecoType Thuluth" panose="02010000000000000000" pitchFamily="2" charset="-78"/>
            </a:endParaRPr>
          </a:p>
        </p:txBody>
      </p:sp>
      <p:sp>
        <p:nvSpPr>
          <p:cNvPr id="2" name="مستطيل 1"/>
          <p:cNvSpPr/>
          <p:nvPr/>
        </p:nvSpPr>
        <p:spPr>
          <a:xfrm>
            <a:off x="0" y="0"/>
            <a:ext cx="9144000" cy="6935688"/>
          </a:xfrm>
          <a:prstGeom prst="rect">
            <a:avLst/>
          </a:prstGeom>
          <a:noFill/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0330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9656663"/>
              </p:ext>
            </p:extLst>
          </p:nvPr>
        </p:nvGraphicFramePr>
        <p:xfrm>
          <a:off x="112205" y="836712"/>
          <a:ext cx="8996324" cy="5665088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644938"/>
                <a:gridCol w="529638"/>
                <a:gridCol w="4912048"/>
                <a:gridCol w="1265064"/>
                <a:gridCol w="1644636"/>
              </a:tblGrid>
              <a:tr h="498728"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خطوات الدرس:</a:t>
                      </a:r>
                      <a:endParaRPr lang="ar-SA" sz="12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المدة الزمنية</a:t>
                      </a:r>
                      <a:endParaRPr lang="ar-SA" sz="12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سير الدرس</a:t>
                      </a:r>
                      <a:endParaRPr lang="ar-SA" sz="12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الوسائل التعليمية</a:t>
                      </a:r>
                      <a:endParaRPr lang="ar-SA" sz="12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استراتيجية التدريس</a:t>
                      </a:r>
                      <a:r>
                        <a:rPr lang="ar-SA" sz="1200" b="1" baseline="0" dirty="0" smtClean="0"/>
                        <a:t> </a:t>
                      </a:r>
                      <a:r>
                        <a:rPr lang="ar-SA" sz="1200" b="1" dirty="0" smtClean="0"/>
                        <a:t>المستخدمة</a:t>
                      </a:r>
                      <a:endParaRPr lang="ar-SA" sz="12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406896"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التقديم (التركيز)</a:t>
                      </a:r>
                      <a:endParaRPr lang="ar-SA" sz="12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5د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solidFill>
                            <a:srgbClr val="003366"/>
                          </a:solidFill>
                          <a:effectLst/>
                          <a:latin typeface="Times New Roman"/>
                          <a:cs typeface="Traditional Arabic"/>
                        </a:rPr>
                        <a:t>ما </a:t>
                      </a:r>
                      <a:r>
                        <a:rPr lang="ar-SA" sz="1200" b="1" smtClean="0">
                          <a:solidFill>
                            <a:srgbClr val="003366"/>
                          </a:solidFill>
                          <a:effectLst/>
                          <a:latin typeface="Times New Roman"/>
                          <a:cs typeface="Traditional Arabic"/>
                        </a:rPr>
                        <a:t>معنى التوحيد؟</a:t>
                      </a:r>
                      <a:endParaRPr lang="ar-SA" sz="14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</a:pP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1331168"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التدريس</a:t>
                      </a:r>
                      <a:endParaRPr lang="ar-SA" sz="12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10د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SA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الإنسان مفطور على التوحيد : </a:t>
                      </a:r>
                    </a:p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SA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الأصل أن الله خلق الإنسان على التوحيد والشرك طارئ عليه والله جل وعلا خلق الناس حنفاء غير مشركين به .</a:t>
                      </a:r>
                    </a:p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SA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أهمية معرفة ما يضاد التوحيد : </a:t>
                      </a:r>
                    </a:p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SA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جاءت النصوص في الكتاب والسنة في بيان ما يضاد التوحيد إجمالا وتفصيلا فحذرت من الشرك وبينت صوره , وذكرت شبه المشركين ودعوة الرسل لهم لاجتناب الشرك وتمسكهم بما وجدوا عليه آباءهم وأجدادهم من الأعمال </a:t>
                      </a:r>
                      <a:r>
                        <a:rPr lang="ar-SA" sz="1600" b="1" dirty="0" err="1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الشركية</a:t>
                      </a:r>
                      <a:r>
                        <a:rPr lang="ar-SA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 ونحو ذلك .</a:t>
                      </a:r>
                      <a:endParaRPr lang="ar-SA" sz="1600" b="1" dirty="0" smtClean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14300" marR="11430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عروض </a:t>
                      </a:r>
                      <a:r>
                        <a:rPr lang="ar-SA" sz="1200" b="1" dirty="0" err="1" smtClean="0"/>
                        <a:t>البوربونت</a:t>
                      </a:r>
                      <a:r>
                        <a:rPr lang="ar-SA" sz="1200" b="1" dirty="0" smtClean="0"/>
                        <a:t> </a:t>
                      </a:r>
                    </a:p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err="1" smtClean="0"/>
                        <a:t>البروجكتر</a:t>
                      </a:r>
                      <a:endParaRPr lang="ar-SA" sz="1200" b="1" dirty="0" smtClean="0"/>
                    </a:p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بطاقات -أقلام ملونة-السبورة-الكتاب المدرسي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effectLst/>
                          <a:latin typeface="+mn-lt"/>
                          <a:ea typeface="Times New Roman"/>
                          <a:cs typeface="+mn-cs"/>
                        </a:rPr>
                        <a:t>(استراتيجية التعلم النشط)</a:t>
                      </a:r>
                      <a:endParaRPr lang="en-US" sz="1200" b="1" dirty="0" smtClean="0">
                        <a:effectLst/>
                        <a:latin typeface="+mn-lt"/>
                        <a:ea typeface="Times New Roman"/>
                        <a:cs typeface="Arial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effectLst/>
                          <a:latin typeface="+mn-lt"/>
                          <a:ea typeface="Times New Roman"/>
                          <a:cs typeface="+mn-cs"/>
                        </a:rPr>
                        <a:t>التعلم التعاوني</a:t>
                      </a: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effectLst/>
                          <a:latin typeface="+mn-lt"/>
                          <a:ea typeface="Times New Roman"/>
                          <a:cs typeface="+mn-cs"/>
                        </a:rPr>
                        <a:t>ذاتي </a:t>
                      </a:r>
                      <a:endParaRPr lang="en-US" sz="1200" b="1" dirty="0" smtClean="0">
                        <a:effectLst/>
                        <a:latin typeface="+mn-lt"/>
                        <a:ea typeface="Times New Roman"/>
                        <a:cs typeface="Arial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595456"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التدريب:</a:t>
                      </a:r>
                      <a:endParaRPr lang="ar-SA" sz="12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smtClean="0"/>
                        <a:t>20د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r" rtl="1">
                        <a:spcAft>
                          <a:spcPts val="0"/>
                        </a:spcAft>
                        <a:buFont typeface="Arial"/>
                        <a:buChar char="-"/>
                      </a:pPr>
                      <a:endParaRPr lang="ar-SA" sz="1400" b="1" dirty="0" smtClean="0">
                        <a:solidFill>
                          <a:srgbClr val="003366"/>
                        </a:solidFill>
                        <a:effectLst/>
                        <a:latin typeface="Arial"/>
                        <a:ea typeface="Times New Roman"/>
                        <a:cs typeface="Traditional Arabic"/>
                      </a:endParaRPr>
                    </a:p>
                    <a:p>
                      <a:pPr marL="342900" lvl="0" indent="-342900" algn="r" rtl="1">
                        <a:spcAft>
                          <a:spcPts val="0"/>
                        </a:spcAft>
                        <a:buFont typeface="Arial"/>
                        <a:buChar char="-"/>
                      </a:pPr>
                      <a:r>
                        <a:rPr lang="ar-SA" sz="1400" b="1" dirty="0" smtClean="0">
                          <a:solidFill>
                            <a:srgbClr val="003366"/>
                          </a:solidFill>
                          <a:effectLst/>
                          <a:latin typeface="Arial"/>
                          <a:ea typeface="Times New Roman"/>
                          <a:cs typeface="Traditional Arabic"/>
                        </a:rPr>
                        <a:t>- أسأل  الطالبات السؤال </a:t>
                      </a:r>
                      <a:r>
                        <a:rPr lang="ar-SA" sz="1400" b="1" dirty="0" err="1" smtClean="0">
                          <a:solidFill>
                            <a:srgbClr val="003366"/>
                          </a:solidFill>
                          <a:effectLst/>
                          <a:latin typeface="Arial"/>
                          <a:ea typeface="Times New Roman"/>
                          <a:cs typeface="Traditional Arabic"/>
                        </a:rPr>
                        <a:t>التالى</a:t>
                      </a:r>
                      <a:r>
                        <a:rPr lang="ar-SA" sz="1400" b="1" dirty="0" smtClean="0">
                          <a:solidFill>
                            <a:srgbClr val="003366"/>
                          </a:solidFill>
                          <a:effectLst/>
                          <a:latin typeface="Arial"/>
                          <a:ea typeface="Times New Roman"/>
                          <a:cs typeface="Traditional Arabic"/>
                        </a:rPr>
                        <a:t> :ما أهمية معرفة ما يضاد التوحيد ؟</a:t>
                      </a:r>
                    </a:p>
                    <a:p>
                      <a:pPr marL="342900" lvl="0" indent="-342900" algn="r" rtl="1">
                        <a:spcAft>
                          <a:spcPts val="0"/>
                        </a:spcAft>
                        <a:buFont typeface="Arial"/>
                        <a:buChar char="-"/>
                      </a:pPr>
                      <a:r>
                        <a:rPr lang="ar-SA" sz="1400" b="1" dirty="0" smtClean="0">
                          <a:solidFill>
                            <a:srgbClr val="003366"/>
                          </a:solidFill>
                          <a:effectLst/>
                          <a:latin typeface="Arial"/>
                          <a:ea typeface="Times New Roman"/>
                          <a:cs typeface="Traditional Arabic"/>
                        </a:rPr>
                        <a:t>- أستمع إلى إجابات الطالبات و أسجلها على السبورة .</a:t>
                      </a:r>
                    </a:p>
                    <a:p>
                      <a:pPr marL="342900" lvl="0" indent="-342900" algn="r" rtl="1">
                        <a:spcAft>
                          <a:spcPts val="0"/>
                        </a:spcAft>
                        <a:buFont typeface="Arial"/>
                        <a:buChar char="-"/>
                      </a:pPr>
                      <a:r>
                        <a:rPr lang="ar-SA" sz="1400" b="1" dirty="0" smtClean="0">
                          <a:solidFill>
                            <a:srgbClr val="003366"/>
                          </a:solidFill>
                          <a:effectLst/>
                          <a:latin typeface="Arial"/>
                          <a:ea typeface="Times New Roman"/>
                          <a:cs typeface="Traditional Arabic"/>
                        </a:rPr>
                        <a:t>-ثم أناقشهن في بقية عناصر الدرس .</a:t>
                      </a:r>
                    </a:p>
                    <a:p>
                      <a:pPr marL="342900" lvl="0" indent="-342900" algn="r" rtl="1">
                        <a:spcAft>
                          <a:spcPts val="0"/>
                        </a:spcAft>
                        <a:buFont typeface="Arial"/>
                        <a:buChar char="-"/>
                      </a:pPr>
                      <a:r>
                        <a:rPr lang="ar-SA" sz="1400" b="1" dirty="0" smtClean="0">
                          <a:solidFill>
                            <a:srgbClr val="003366"/>
                          </a:solidFill>
                          <a:effectLst/>
                          <a:latin typeface="Arial"/>
                          <a:ea typeface="Times New Roman"/>
                          <a:cs typeface="Traditional Arabic"/>
                        </a:rPr>
                        <a:t>-أستنتج مع الطالبات </a:t>
                      </a:r>
                      <a:r>
                        <a:rPr lang="ar-SA" sz="1400" b="1" dirty="0" err="1" smtClean="0">
                          <a:solidFill>
                            <a:srgbClr val="003366"/>
                          </a:solidFill>
                          <a:effectLst/>
                          <a:latin typeface="Arial"/>
                          <a:ea typeface="Times New Roman"/>
                          <a:cs typeface="Traditional Arabic"/>
                        </a:rPr>
                        <a:t>فى</a:t>
                      </a:r>
                      <a:r>
                        <a:rPr lang="ar-SA" sz="1400" b="1" dirty="0" smtClean="0">
                          <a:solidFill>
                            <a:srgbClr val="003366"/>
                          </a:solidFill>
                          <a:effectLst/>
                          <a:latin typeface="Arial"/>
                          <a:ea typeface="Times New Roman"/>
                          <a:cs typeface="Traditional Arabic"/>
                        </a:rPr>
                        <a:t> النهاية إلى أهمية معرفة ما يضاد التوحيد 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raditional Arabic"/>
                      </a:endParaRPr>
                    </a:p>
                  </a:txBody>
                  <a:tcPr marL="114300" marR="11430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>
                          <a:solidFill>
                            <a:srgbClr val="FF0000"/>
                          </a:solidFill>
                        </a:rPr>
                        <a:t>أقلام ملونة-السبورة-الكتاب المدرسي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التعلم التبادلي</a:t>
                      </a:r>
                    </a:p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التعلم الذاتي</a:t>
                      </a:r>
                    </a:p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التعلم الابداعي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التقويم:</a:t>
                      </a:r>
                      <a:endParaRPr lang="ar-SA" sz="12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10د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ar-SA" sz="1200" b="1" dirty="0" smtClean="0">
                        <a:effectLst/>
                        <a:latin typeface="Times New Roman"/>
                        <a:cs typeface="Traditional Arabic"/>
                      </a:endParaRPr>
                    </a:p>
                    <a:p>
                      <a:r>
                        <a:rPr lang="ar-SA" sz="1200" b="1" dirty="0" smtClean="0">
                          <a:effectLst/>
                          <a:latin typeface="Times New Roman"/>
                          <a:cs typeface="Traditional Arabic"/>
                        </a:rPr>
                        <a:t>س/ حددي الأساس الذي   فطر عليه التوحيد  .</a:t>
                      </a:r>
                    </a:p>
                    <a:p>
                      <a:r>
                        <a:rPr lang="ar-SA" sz="1200" b="1" dirty="0" smtClean="0">
                          <a:effectLst/>
                          <a:latin typeface="Times New Roman"/>
                          <a:cs typeface="Traditional Arabic"/>
                        </a:rPr>
                        <a:t>س/ عرفي التوحيد   .</a:t>
                      </a:r>
                    </a:p>
                    <a:p>
                      <a:r>
                        <a:rPr lang="ar-SA" sz="1200" b="1" dirty="0" smtClean="0">
                          <a:effectLst/>
                          <a:latin typeface="Times New Roman"/>
                          <a:cs typeface="Traditional Arabic"/>
                        </a:rPr>
                        <a:t>س/ وضحي المقصود بضد التوحيد  .</a:t>
                      </a:r>
                    </a:p>
                    <a:p>
                      <a:r>
                        <a:rPr lang="ar-SA" sz="1200" b="1" dirty="0" smtClean="0">
                          <a:effectLst/>
                          <a:latin typeface="Times New Roman"/>
                          <a:cs typeface="Traditional Arabic"/>
                        </a:rPr>
                        <a:t>س/ عدّدي أقسام  التوحيد .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 smtClean="0"/>
                        <a:t>الواجب:</a:t>
                      </a:r>
                      <a:endParaRPr lang="ar-SA" sz="12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 smtClean="0"/>
                        <a:t>الكتاب  صـ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0">
                <a:tc gridSpan="5"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مديرة المدرسة:                                                                                                    المشرفة التربوية:</a:t>
                      </a:r>
                    </a:p>
                    <a:p>
                      <a:pPr rtl="1"/>
                      <a:endParaRPr lang="ar-SA" sz="105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4938255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3341</TotalTime>
  <Words>279</Words>
  <Application>Microsoft Office PowerPoint</Application>
  <PresentationFormat>عرض على الشاشة (3:4)‏</PresentationFormat>
  <Paragraphs>59</Paragraphs>
  <Slides>2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2</vt:i4>
      </vt:variant>
    </vt:vector>
  </HeadingPairs>
  <TitlesOfParts>
    <vt:vector size="3" baseType="lpstr">
      <vt:lpstr>نسق Office</vt:lpstr>
      <vt:lpstr>عرض تقديمي في PowerPoint</vt:lpstr>
      <vt:lpstr>عرض تقديمي في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البنفسجية .</dc:creator>
  <cp:lastModifiedBy>skyy</cp:lastModifiedBy>
  <cp:revision>46</cp:revision>
  <cp:lastPrinted>2014-11-08T16:18:11Z</cp:lastPrinted>
  <dcterms:created xsi:type="dcterms:W3CDTF">2014-02-12T13:17:48Z</dcterms:created>
  <dcterms:modified xsi:type="dcterms:W3CDTF">2014-11-08T16:18:40Z</dcterms:modified>
</cp:coreProperties>
</file>