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6" r:id="rId2"/>
    <p:sldId id="293" r:id="rId3"/>
    <p:sldId id="301" r:id="rId4"/>
    <p:sldId id="307" r:id="rId5"/>
    <p:sldId id="290" r:id="rId6"/>
    <p:sldId id="308" r:id="rId7"/>
    <p:sldId id="309" r:id="rId8"/>
    <p:sldId id="310" r:id="rId9"/>
    <p:sldId id="313" r:id="rId10"/>
    <p:sldId id="311" r:id="rId11"/>
    <p:sldId id="314" r:id="rId12"/>
    <p:sldId id="269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81" autoAdjust="0"/>
    <p:restoredTop sz="94660"/>
  </p:normalViewPr>
  <p:slideViewPr>
    <p:cSldViewPr>
      <p:cViewPr varScale="1">
        <p:scale>
          <a:sx n="79" d="100"/>
          <a:sy n="79" d="100"/>
        </p:scale>
        <p:origin x="726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63609A4-0283-4CDE-9506-5374C72B70E9}" type="datetimeFigureOut">
              <a:rPr lang="ar-SA" smtClean="0"/>
              <a:pPr/>
              <a:t>20/12/1435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01FC041-CC1D-466C-B199-395712598CE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8751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FC041-CC1D-466C-B199-395712598CE5}" type="slidenum">
              <a:rPr lang="ar-SA" smtClean="0"/>
              <a:pPr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7391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FC041-CC1D-466C-B199-395712598CE5}" type="slidenum">
              <a:rPr lang="ar-SA" smtClean="0"/>
              <a:pPr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3224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FC041-CC1D-466C-B199-395712598CE5}" type="slidenum">
              <a:rPr lang="ar-SA" smtClean="0"/>
              <a:pPr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359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6050-2DFE-4B0A-BAD2-1C65B02C3BE7}" type="datetimeFigureOut">
              <a:rPr lang="ar-SA" smtClean="0"/>
              <a:pPr/>
              <a:t>20/12/1435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B16E-BAE4-4894-89FF-9E5FE8270B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6050-2DFE-4B0A-BAD2-1C65B02C3BE7}" type="datetimeFigureOut">
              <a:rPr lang="ar-SA" smtClean="0"/>
              <a:pPr/>
              <a:t>20/12/1435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B16E-BAE4-4894-89FF-9E5FE8270B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6050-2DFE-4B0A-BAD2-1C65B02C3BE7}" type="datetimeFigureOut">
              <a:rPr lang="ar-SA" smtClean="0"/>
              <a:pPr/>
              <a:t>20/12/1435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B16E-BAE4-4894-89FF-9E5FE8270B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6050-2DFE-4B0A-BAD2-1C65B02C3BE7}" type="datetimeFigureOut">
              <a:rPr lang="ar-SA" smtClean="0"/>
              <a:pPr/>
              <a:t>20/12/1435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B16E-BAE4-4894-89FF-9E5FE8270B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6050-2DFE-4B0A-BAD2-1C65B02C3BE7}" type="datetimeFigureOut">
              <a:rPr lang="ar-SA" smtClean="0"/>
              <a:pPr/>
              <a:t>20/12/1435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B16E-BAE4-4894-89FF-9E5FE8270B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6050-2DFE-4B0A-BAD2-1C65B02C3BE7}" type="datetimeFigureOut">
              <a:rPr lang="ar-SA" smtClean="0"/>
              <a:pPr/>
              <a:t>20/12/1435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B16E-BAE4-4894-89FF-9E5FE8270B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6050-2DFE-4B0A-BAD2-1C65B02C3BE7}" type="datetimeFigureOut">
              <a:rPr lang="ar-SA" smtClean="0"/>
              <a:pPr/>
              <a:t>20/12/1435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B16E-BAE4-4894-89FF-9E5FE8270B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6050-2DFE-4B0A-BAD2-1C65B02C3BE7}" type="datetimeFigureOut">
              <a:rPr lang="ar-SA" smtClean="0"/>
              <a:pPr/>
              <a:t>20/12/1435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B16E-BAE4-4894-89FF-9E5FE8270B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6050-2DFE-4B0A-BAD2-1C65B02C3BE7}" type="datetimeFigureOut">
              <a:rPr lang="ar-SA" smtClean="0"/>
              <a:pPr/>
              <a:t>20/12/1435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B16E-BAE4-4894-89FF-9E5FE8270B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6050-2DFE-4B0A-BAD2-1C65B02C3BE7}" type="datetimeFigureOut">
              <a:rPr lang="ar-SA" smtClean="0"/>
              <a:pPr/>
              <a:t>20/12/1435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B16E-BAE4-4894-89FF-9E5FE8270B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6050-2DFE-4B0A-BAD2-1C65B02C3BE7}" type="datetimeFigureOut">
              <a:rPr lang="ar-SA" smtClean="0"/>
              <a:pPr/>
              <a:t>20/12/1435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B16E-BAE4-4894-89FF-9E5FE8270B1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26050-2DFE-4B0A-BAD2-1C65B02C3BE7}" type="datetimeFigureOut">
              <a:rPr lang="ar-SA" smtClean="0"/>
              <a:pPr/>
              <a:t>20/12/1435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FB16E-BAE4-4894-89FF-9E5FE8270B1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0" Type="http://schemas.openxmlformats.org/officeDocument/2006/relationships/image" Target="../media/image44.png"/><Relationship Id="rId4" Type="http://schemas.openxmlformats.org/officeDocument/2006/relationships/image" Target="../media/image14.png"/><Relationship Id="rId9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0" Type="http://schemas.openxmlformats.org/officeDocument/2006/relationships/slide" Target="slide5.xml"/><Relationship Id="rId9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37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9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7.emf"/><Relationship Id="rId5" Type="http://schemas.openxmlformats.org/officeDocument/2006/relationships/image" Target="../media/image40.png"/><Relationship Id="rId10" Type="http://schemas.openxmlformats.org/officeDocument/2006/relationships/image" Target="../media/image47.png"/><Relationship Id="rId4" Type="http://schemas.openxmlformats.org/officeDocument/2006/relationships/slide" Target="slide10.xml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ربع نص 12"/>
          <p:cNvSpPr txBox="1"/>
          <p:nvPr/>
        </p:nvSpPr>
        <p:spPr>
          <a:xfrm>
            <a:off x="1143611" y="285728"/>
            <a:ext cx="74735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اليوم : </a:t>
            </a:r>
            <a:r>
              <a:rPr lang="ar-SA" sz="24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الـثلاثاء</a:t>
            </a:r>
            <a:r>
              <a:rPr lang="ar-SA" sz="24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                               الموافق :    20 / </a:t>
            </a:r>
            <a:r>
              <a:rPr lang="en-US" sz="24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12 </a:t>
            </a:r>
            <a:r>
              <a:rPr lang="ar-SA" sz="24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/  1435 هـ</a:t>
            </a:r>
            <a:endParaRPr lang="ar-SA" sz="240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16" name="عنوان 1"/>
          <p:cNvSpPr txBox="1">
            <a:spLocks/>
          </p:cNvSpPr>
          <p:nvPr/>
        </p:nvSpPr>
        <p:spPr>
          <a:xfrm>
            <a:off x="3464711" y="4096332"/>
            <a:ext cx="5715040" cy="171451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rtlCol="1" anchor="ctr"/>
          <a:lstStyle/>
          <a:p>
            <a:pPr algn="ctr">
              <a:defRPr/>
            </a:pPr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السرعة المتجهة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Monotype Koufi" pitchFamily="2" charset="-78"/>
              </a:rPr>
              <a:t>velocity</a:t>
            </a:r>
            <a:endParaRPr lang="ar-SA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  <a:cs typeface="Monotype Koufi" pitchFamily="2" charset="-78"/>
            </a:endParaRPr>
          </a:p>
        </p:txBody>
      </p:sp>
      <p:pic>
        <p:nvPicPr>
          <p:cNvPr id="17" name="Picture 3" descr="F:\صور\ورود وفواصل ولا اروع\brebar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5643563"/>
            <a:ext cx="41433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مربع نص 10"/>
          <p:cNvSpPr txBox="1">
            <a:spLocks noChangeArrowheads="1"/>
          </p:cNvSpPr>
          <p:nvPr/>
        </p:nvSpPr>
        <p:spPr bwMode="auto">
          <a:xfrm>
            <a:off x="3571900" y="1028686"/>
            <a:ext cx="521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AGA Aladdin Regular" pitchFamily="2" charset="-78"/>
              </a:rPr>
              <a:t>الصف : </a:t>
            </a:r>
            <a:r>
              <a:rPr lang="ar-SA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AGA Aladdin Regular" pitchFamily="2" charset="-78"/>
              </a:rPr>
              <a:t>الأول الثانوي ــ  فيزياء - 1</a:t>
            </a:r>
            <a:endParaRPr lang="ar-SA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libri" pitchFamily="34" charset="0"/>
              <a:cs typeface="AGA Aladdin Regular" pitchFamily="2" charset="-78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032284" y="1764105"/>
            <a:ext cx="55721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SC_REHAN" pitchFamily="2" charset="-78"/>
              </a:rPr>
              <a:t>الباب الثاني – تمثيل الحركة</a:t>
            </a:r>
            <a:endParaRPr lang="ar-SA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SC_REHAN" pitchFamily="2" charset="-78"/>
            </a:endParaRPr>
          </a:p>
        </p:txBody>
      </p:sp>
      <p:pic>
        <p:nvPicPr>
          <p:cNvPr id="20" name="Picture 3" descr="C:\Documents and Settings\farasan\Desktop\صورة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4584700" y="2428868"/>
            <a:ext cx="4286250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AutoShape 2" descr="D:\%D8%AA%D8%B9%D9%84%D9%8A%D9%85%D9%8A\%D8%A7%D9%84%D9%81%D8%B5%D9%84 %D8%A7%D9%84%D8%AF%D8%B1%D8%A7%D8%B3%D9%8A %D8%A7%D9%84%D8%AB%D8%A7%D9%86%D9%8A\%D8%A7%D9%84%D9%81%D8%B5%D9%84 %D8%A7%D9%84%D8%AA%D8%A7%D8%B3%D8%B9 - %D8%A7%D9%84%D9%85%D8%BA%D9%86%D8%A7%D8%B7%D9%8A%D8%B3%D9%8A%D8%A9\%D8%B4%D8%B1%D9%88%D8%AD%D8%A7%D8%AA\%D8%AC%D9%87%D8%A7%D8%B2 %D9%85%D9%86%D8%AA%D8%AE%D8%A8 %D8%A7%D9%84%D8%B3%D8%B1%D8%B9%D8%A7%D8%AA\%D9%85%D9%84%D8%AA%D9%82%D9%89 %D8%A7%D9%84%D9%81%D9%8A%D8%B2%D9%8A%D8%A7%D8%A6%D9%8A%D9%8A%D9%86 %D8%A7%D9%84%D8%B9%D8%B1%D8%A8 - %D8%B3%D9%84%D8%B3%D9%84%D8%A9 %D8%A7%D9%84%D9%85%D9%8F%D8%B3%D8%A7%D8%B9%D8%AF(18) %D8%B4%D8%B1%D8%AD %D9%88%D9%85%D9%86%D8%A7%D9%82%D8%B4%D8%A9  %D8%AC%D9%87%D8%A7%D8%B2 %D9%85%D9%8F%D9%86%D8%AA%D8%AE%D8%A8 %D8%A7%D9%84%D8%B3%D8%B1%D8%B9%D8%A7%D8%AA + %D8%AC%D9%87%D8%A7%D8%B2 %D9%85%D8%B7%D9%8A%D8%A7%D9%81 %D8%A7%D9%84%D9%83%D8%AA%D9%84%D8%A9_files\MassSpectrometer.jpg"/>
          <p:cNvSpPr>
            <a:spLocks noChangeAspect="1" noChangeArrowheads="1"/>
          </p:cNvSpPr>
          <p:nvPr/>
        </p:nvSpPr>
        <p:spPr bwMode="auto">
          <a:xfrm>
            <a:off x="1588" y="-1063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23" name="AutoShape 4" descr="D:\%D8%AA%D8%B9%D9%84%D9%8A%D9%85%D9%8A\%D8%A7%D9%84%D9%81%D8%B5%D9%84 %D8%A7%D9%84%D8%AF%D8%B1%D8%A7%D8%B3%D9%8A %D8%A7%D9%84%D8%AB%D8%A7%D9%86%D9%8A\%D8%A7%D9%84%D9%81%D8%B5%D9%84 %D8%A7%D9%84%D8%AA%D8%A7%D8%B3%D8%B9 - %D8%A7%D9%84%D9%85%D8%BA%D9%86%D8%A7%D8%B7%D9%8A%D8%B3%D9%8A%D8%A9\%D8%B4%D8%B1%D9%88%D8%AD%D8%A7%D8%AA\%D8%AC%D9%87%D8%A7%D8%B2 %D9%85%D9%86%D8%AA%D8%AE%D8%A8 %D8%A7%D9%84%D8%B3%D8%B1%D8%B9%D8%A7%D8%AA\%D9%85%D9%84%D8%AA%D9%82%D9%89 %D8%A7%D9%84%D9%81%D9%8A%D8%B2%D9%8A%D8%A7%D8%A6%D9%8A%D9%8A%D9%86 %D8%A7%D9%84%D8%B9%D8%B1%D8%A8 - %D8%B3%D9%84%D8%B3%D9%84%D8%A9 %D8%A7%D9%84%D9%85%D9%8F%D8%B3%D8%A7%D8%B9%D8%AF(18) %D8%B4%D8%B1%D8%AD %D9%88%D9%85%D9%86%D8%A7%D9%82%D8%B4%D8%A9  %D8%AC%D9%87%D8%A7%D8%B2 %D9%85%D9%8F%D9%86%D8%AA%D8%AE%D8%A8 %D8%A7%D9%84%D8%B3%D8%B1%D8%B9%D8%A7%D8%AA + %D8%AC%D9%87%D8%A7%D8%B2 %D9%85%D8%B7%D9%8A%D8%A7%D9%81 %D8%A7%D9%84%D9%83%D8%AA%D9%84%D8%A9_files\MassSpectrometer.jpg"/>
          <p:cNvSpPr>
            <a:spLocks noChangeAspect="1" noChangeArrowheads="1"/>
          </p:cNvSpPr>
          <p:nvPr/>
        </p:nvSpPr>
        <p:spPr bwMode="auto">
          <a:xfrm>
            <a:off x="1588" y="-1063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572000" y="2643182"/>
            <a:ext cx="35004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AGA Aladdin Regular" pitchFamily="2" charset="-78"/>
              </a:rPr>
              <a:t>الدرس الرابع</a:t>
            </a:r>
            <a:endParaRPr lang="ar-S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AGA Aladdin Regular" pitchFamily="2" charset="-78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61" y="1360029"/>
            <a:ext cx="4420802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890" y="836712"/>
            <a:ext cx="8848228" cy="4428811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3275856" y="836712"/>
            <a:ext cx="3456384" cy="504056"/>
          </a:xfrm>
          <a:prstGeom prst="round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8244408" y="1343596"/>
            <a:ext cx="891332" cy="504056"/>
          </a:xfrm>
          <a:prstGeom prst="round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251520" y="1367880"/>
            <a:ext cx="7344816" cy="504056"/>
          </a:xfrm>
          <a:prstGeom prst="roundRect">
            <a:avLst/>
          </a:prstGeom>
          <a:noFill/>
          <a:ln>
            <a:solidFill>
              <a:srgbClr val="0070C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مستطيل مستدير الزوايا 35"/>
          <p:cNvSpPr/>
          <p:nvPr/>
        </p:nvSpPr>
        <p:spPr>
          <a:xfrm>
            <a:off x="6372200" y="1899048"/>
            <a:ext cx="2763540" cy="504056"/>
          </a:xfrm>
          <a:prstGeom prst="roundRect">
            <a:avLst/>
          </a:prstGeom>
          <a:noFill/>
          <a:ln>
            <a:solidFill>
              <a:srgbClr val="0070C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مستطيل مستدير الزوايا 36"/>
          <p:cNvSpPr/>
          <p:nvPr/>
        </p:nvSpPr>
        <p:spPr>
          <a:xfrm>
            <a:off x="116260" y="1899048"/>
            <a:ext cx="1791444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مستطيل مستدير الزوايا 37"/>
          <p:cNvSpPr/>
          <p:nvPr/>
        </p:nvSpPr>
        <p:spPr>
          <a:xfrm>
            <a:off x="1619672" y="3051117"/>
            <a:ext cx="7228036" cy="504056"/>
          </a:xfrm>
          <a:prstGeom prst="roundRect">
            <a:avLst/>
          </a:prstGeom>
          <a:noFill/>
          <a:ln w="3492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611560" y="3078229"/>
            <a:ext cx="900286" cy="504056"/>
          </a:xfrm>
          <a:prstGeom prst="roundRect">
            <a:avLst/>
          </a:prstGeom>
          <a:noFill/>
          <a:ln w="3492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مستطيل مستدير الزوايا 39"/>
          <p:cNvSpPr/>
          <p:nvPr/>
        </p:nvSpPr>
        <p:spPr>
          <a:xfrm>
            <a:off x="4644008" y="3654140"/>
            <a:ext cx="4471268" cy="504056"/>
          </a:xfrm>
          <a:prstGeom prst="roundRect">
            <a:avLst/>
          </a:prstGeom>
          <a:noFill/>
          <a:ln w="34925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مستطيل مستدير الزوايا 40"/>
          <p:cNvSpPr/>
          <p:nvPr/>
        </p:nvSpPr>
        <p:spPr>
          <a:xfrm>
            <a:off x="1187624" y="3628988"/>
            <a:ext cx="3144490" cy="504056"/>
          </a:xfrm>
          <a:prstGeom prst="roundRect">
            <a:avLst/>
          </a:prstGeom>
          <a:noFill/>
          <a:ln w="3492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مستطيل مستدير الزوايا 41"/>
          <p:cNvSpPr/>
          <p:nvPr/>
        </p:nvSpPr>
        <p:spPr>
          <a:xfrm>
            <a:off x="116260" y="3628988"/>
            <a:ext cx="927348" cy="504056"/>
          </a:xfrm>
          <a:prstGeom prst="roundRect">
            <a:avLst/>
          </a:prstGeom>
          <a:noFill/>
          <a:ln w="349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مستطيل مستدير الزوايا 42"/>
          <p:cNvSpPr/>
          <p:nvPr/>
        </p:nvSpPr>
        <p:spPr>
          <a:xfrm>
            <a:off x="4860032" y="4224725"/>
            <a:ext cx="4238166" cy="504056"/>
          </a:xfrm>
          <a:prstGeom prst="roundRect">
            <a:avLst/>
          </a:prstGeom>
          <a:noFill/>
          <a:ln w="3492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مستطيل مستدير الزوايا 43"/>
          <p:cNvSpPr/>
          <p:nvPr/>
        </p:nvSpPr>
        <p:spPr>
          <a:xfrm>
            <a:off x="251520" y="4244587"/>
            <a:ext cx="4248472" cy="504056"/>
          </a:xfrm>
          <a:prstGeom prst="roundRect">
            <a:avLst/>
          </a:prstGeom>
          <a:noFill/>
          <a:ln w="34925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مستطيل مستدير الزوايا 44"/>
          <p:cNvSpPr/>
          <p:nvPr/>
        </p:nvSpPr>
        <p:spPr>
          <a:xfrm>
            <a:off x="7308304" y="4827996"/>
            <a:ext cx="1815046" cy="504056"/>
          </a:xfrm>
          <a:prstGeom prst="roundRect">
            <a:avLst/>
          </a:prstGeom>
          <a:noFill/>
          <a:ln w="34925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ذو زوايا قطرية مستديرة 7">
            <a:hlinkClick r:id="rId5" action="ppaction://hlinksldjump"/>
          </p:cNvPr>
          <p:cNvSpPr/>
          <p:nvPr/>
        </p:nvSpPr>
        <p:spPr>
          <a:xfrm>
            <a:off x="1619672" y="5517232"/>
            <a:ext cx="5976664" cy="648072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وبالتطبيق على شكل ( 21-2) يمكن إيجاد أي متغير من </a:t>
            </a:r>
            <a:r>
              <a:rPr lang="ar-SA" dirty="0" smtClean="0"/>
              <a:t>المعادلة السابقة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845677" cy="207260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29" y="3068960"/>
            <a:ext cx="8964488" cy="1728192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5004048" y="3068960"/>
            <a:ext cx="2592288" cy="504056"/>
          </a:xfrm>
          <a:prstGeom prst="round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995936" y="3068960"/>
            <a:ext cx="1008112" cy="504056"/>
          </a:xfrm>
          <a:prstGeom prst="round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251520" y="3068836"/>
            <a:ext cx="3456384" cy="504056"/>
          </a:xfrm>
          <a:prstGeom prst="round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8100392" y="3681028"/>
            <a:ext cx="792088" cy="504056"/>
          </a:xfrm>
          <a:prstGeom prst="round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6084168" y="3668204"/>
            <a:ext cx="1728192" cy="504056"/>
          </a:xfrm>
          <a:prstGeom prst="round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3131840" y="3624650"/>
            <a:ext cx="2664296" cy="504056"/>
          </a:xfrm>
          <a:prstGeom prst="round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88929" y="3611826"/>
            <a:ext cx="810663" cy="504056"/>
          </a:xfrm>
          <a:prstGeom prst="round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8172399" y="4226266"/>
            <a:ext cx="852789" cy="504056"/>
          </a:xfrm>
          <a:prstGeom prst="round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4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6"/>
          <p:cNvGrpSpPr>
            <a:grpSpLocks/>
          </p:cNvGrpSpPr>
          <p:nvPr/>
        </p:nvGrpSpPr>
        <p:grpSpPr bwMode="auto">
          <a:xfrm>
            <a:off x="1187624" y="1428736"/>
            <a:ext cx="6643688" cy="1714500"/>
            <a:chOff x="4214810" y="2241008"/>
            <a:chExt cx="4071966" cy="1089660"/>
          </a:xfrm>
        </p:grpSpPr>
        <p:sp>
          <p:nvSpPr>
            <p:cNvPr id="4" name="مستطيل مستدير الزوايا 3"/>
            <p:cNvSpPr/>
            <p:nvPr/>
          </p:nvSpPr>
          <p:spPr bwMode="auto">
            <a:xfrm>
              <a:off x="4357840" y="2318696"/>
              <a:ext cx="3857907" cy="953453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1">
              <a:spAutoFit/>
            </a:bodyPr>
            <a:lstStyle/>
            <a:p>
              <a:pPr>
                <a:defRPr/>
              </a:pPr>
              <a:endParaRPr lang="ar-SA" sz="2800" dirty="0">
                <a:solidFill>
                  <a:srgbClr val="000000"/>
                </a:solidFill>
                <a:latin typeface="Times New Roman" pitchFamily="18" charset="0"/>
                <a:cs typeface="Simple Bold Jut Out" pitchFamily="2" charset="-78"/>
              </a:endParaRPr>
            </a:p>
            <a:p>
              <a:pPr>
                <a:defRPr/>
              </a:pPr>
              <a:endParaRPr lang="ar-SA" sz="2800" dirty="0">
                <a:solidFill>
                  <a:srgbClr val="000000"/>
                </a:solidFill>
                <a:latin typeface="Times New Roman" pitchFamily="18" charset="0"/>
                <a:cs typeface="Simple Bold Jut Out" pitchFamily="2" charset="-78"/>
              </a:endParaRPr>
            </a:p>
          </p:txBody>
        </p:sp>
        <p:sp>
          <p:nvSpPr>
            <p:cNvPr id="5" name="مربع نص 4"/>
            <p:cNvSpPr txBox="1"/>
            <p:nvPr/>
          </p:nvSpPr>
          <p:spPr>
            <a:xfrm>
              <a:off x="4214810" y="2357430"/>
              <a:ext cx="4071966" cy="841113"/>
            </a:xfrm>
            <a:prstGeom prst="rect">
              <a:avLst/>
            </a:prstGeom>
            <a:noFill/>
            <a:ln w="41275" cmpd="sng">
              <a:noFill/>
            </a:ln>
          </p:spPr>
          <p:txBody>
            <a:bodyPr rtlCol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8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+mn-lt"/>
                  <a:cs typeface="AGA Aladdin Regular" pitchFamily="2" charset="-78"/>
                </a:rPr>
                <a:t>انتهى الدرس</a:t>
              </a:r>
            </a:p>
          </p:txBody>
        </p:sp>
        <p:sp>
          <p:nvSpPr>
            <p:cNvPr id="6" name="مستطيل مستدير الزوايا 5"/>
            <p:cNvSpPr/>
            <p:nvPr/>
          </p:nvSpPr>
          <p:spPr bwMode="auto">
            <a:xfrm>
              <a:off x="4286248" y="2241008"/>
              <a:ext cx="4000528" cy="1089660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1">
              <a:spAutoFit/>
            </a:bodyPr>
            <a:lstStyle/>
            <a:p>
              <a:pPr>
                <a:defRPr/>
              </a:pPr>
              <a:endParaRPr lang="ar-SA" sz="2800" dirty="0">
                <a:solidFill>
                  <a:srgbClr val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Simple Bold Jut Out" pitchFamily="2" charset="-78"/>
              </a:endParaRPr>
            </a:p>
            <a:p>
              <a:pPr>
                <a:defRPr/>
              </a:pPr>
              <a:endParaRPr lang="ar-SA" sz="2800" dirty="0">
                <a:solidFill>
                  <a:srgbClr val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Simple Bold Jut Out" pitchFamily="2" charset="-78"/>
              </a:endParaRPr>
            </a:p>
            <a:p>
              <a:pPr>
                <a:defRPr/>
              </a:pPr>
              <a:endParaRPr lang="ar-SA" sz="400" dirty="0">
                <a:solidFill>
                  <a:srgbClr val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Simple Bold Jut Out" pitchFamily="2" charset="-78"/>
              </a:endParaRPr>
            </a:p>
            <a:p>
              <a:pPr>
                <a:defRPr/>
              </a:pPr>
              <a:endParaRPr lang="ar-SA" sz="400" dirty="0">
                <a:solidFill>
                  <a:srgbClr val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Simple Bold Jut Out" pitchFamily="2" charset="-78"/>
              </a:endParaRPr>
            </a:p>
          </p:txBody>
        </p:sp>
      </p:grpSp>
      <p:pic>
        <p:nvPicPr>
          <p:cNvPr id="8" name="صورة 7" descr="تو مي-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99792" y="3455001"/>
            <a:ext cx="3657143" cy="838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836712"/>
            <a:ext cx="4771103" cy="481597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840542"/>
            <a:ext cx="3236614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رابط مستقيم 11"/>
          <p:cNvCxnSpPr/>
          <p:nvPr/>
        </p:nvCxnSpPr>
        <p:spPr>
          <a:xfrm rot="10800000">
            <a:off x="1817870" y="541312"/>
            <a:ext cx="5643602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مربع نص 9"/>
          <p:cNvSpPr txBox="1"/>
          <p:nvPr/>
        </p:nvSpPr>
        <p:spPr>
          <a:xfrm>
            <a:off x="2839277" y="-101631"/>
            <a:ext cx="4336445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</a:rPr>
              <a:t>بالرجوع للمثال 1 ص37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11" name="صورة 10" descr="ph2.jpg"/>
          <p:cNvPicPr>
            <a:picLocks noChangeAspect="1"/>
          </p:cNvPicPr>
          <p:nvPr/>
        </p:nvPicPr>
        <p:blipFill rotWithShape="1">
          <a:blip r:embed="rId3" cstate="print"/>
          <a:srcRect l="1832" t="8474" r="56095" b="37405"/>
          <a:stretch/>
        </p:blipFill>
        <p:spPr>
          <a:xfrm>
            <a:off x="251520" y="836712"/>
            <a:ext cx="3456384" cy="2772737"/>
          </a:xfrm>
          <a:prstGeom prst="rect">
            <a:avLst/>
          </a:prstGeom>
        </p:spPr>
      </p:pic>
      <p:sp>
        <p:nvSpPr>
          <p:cNvPr id="24" name="مربع نص 23"/>
          <p:cNvSpPr txBox="1"/>
          <p:nvPr/>
        </p:nvSpPr>
        <p:spPr>
          <a:xfrm>
            <a:off x="3995936" y="849087"/>
            <a:ext cx="482453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50000"/>
                  </a:schemeClr>
                </a:solidFill>
              </a:rPr>
              <a:t>هل تستطيع تحديد السرعة من منحنى الموقع -الزمن ؟!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3991098" y="1537375"/>
            <a:ext cx="482937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نعم يمكن ذلك بحساب </a:t>
            </a:r>
            <a:r>
              <a:rPr lang="ar-SA" b="1" u="sng" dirty="0" smtClean="0">
                <a:solidFill>
                  <a:srgbClr val="00B050"/>
                </a:solidFill>
              </a:rPr>
              <a:t>الميل</a:t>
            </a:r>
            <a:r>
              <a:rPr lang="ar-SA" b="1" dirty="0" smtClean="0">
                <a:solidFill>
                  <a:srgbClr val="FF0000"/>
                </a:solidFill>
              </a:rPr>
              <a:t> لمنحنى (الموقع-الزمن )</a:t>
            </a:r>
          </a:p>
          <a:p>
            <a:pPr algn="ctr"/>
            <a:r>
              <a:rPr lang="ar-SA" b="1" dirty="0" smtClean="0">
                <a:solidFill>
                  <a:srgbClr val="FF0000"/>
                </a:solidFill>
              </a:rPr>
              <a:t>بالخطوات التالية :-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3991098" y="2364038"/>
            <a:ext cx="482937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</a:rPr>
              <a:t>1- نحدد نقطتين على المنحنى ونحدد احداثياتها </a:t>
            </a:r>
            <a:endParaRPr lang="ar-S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شكل بيضاوي 1"/>
          <p:cNvSpPr/>
          <p:nvPr/>
        </p:nvSpPr>
        <p:spPr>
          <a:xfrm>
            <a:off x="1619672" y="2548704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رابط مستقيم 3"/>
          <p:cNvCxnSpPr/>
          <p:nvPr/>
        </p:nvCxnSpPr>
        <p:spPr>
          <a:xfrm>
            <a:off x="1668854" y="2594424"/>
            <a:ext cx="0" cy="5922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رابط مستقيم 5"/>
          <p:cNvCxnSpPr>
            <a:stCxn id="2" idx="2"/>
          </p:cNvCxnSpPr>
          <p:nvPr/>
        </p:nvCxnSpPr>
        <p:spPr>
          <a:xfrm flipH="1">
            <a:off x="827584" y="2594424"/>
            <a:ext cx="79208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1078358" y="2211698"/>
            <a:ext cx="73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(2,10)</a:t>
            </a:r>
            <a:endParaRPr lang="en-US" b="1" dirty="0"/>
          </a:p>
        </p:txBody>
      </p:sp>
      <p:sp>
        <p:nvSpPr>
          <p:cNvPr id="9" name="شكل بيضاوي 8"/>
          <p:cNvSpPr/>
          <p:nvPr/>
        </p:nvSpPr>
        <p:spPr>
          <a:xfrm>
            <a:off x="2824376" y="1700808"/>
            <a:ext cx="91440" cy="9144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رابط مستقيم 13"/>
          <p:cNvCxnSpPr>
            <a:stCxn id="9" idx="3"/>
          </p:cNvCxnSpPr>
          <p:nvPr/>
        </p:nvCxnSpPr>
        <p:spPr>
          <a:xfrm>
            <a:off x="2837767" y="1778857"/>
            <a:ext cx="1510" cy="140783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flipH="1">
            <a:off x="827584" y="1700808"/>
            <a:ext cx="199679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" name="مربع نص 42"/>
          <p:cNvSpPr txBox="1"/>
          <p:nvPr/>
        </p:nvSpPr>
        <p:spPr>
          <a:xfrm>
            <a:off x="2138322" y="1400914"/>
            <a:ext cx="73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(5,25)</a:t>
            </a:r>
            <a:endParaRPr lang="en-US" b="1" dirty="0"/>
          </a:p>
        </p:txBody>
      </p:sp>
      <p:sp>
        <p:nvSpPr>
          <p:cNvPr id="44" name="مربع نص 43"/>
          <p:cNvSpPr txBox="1"/>
          <p:nvPr/>
        </p:nvSpPr>
        <p:spPr>
          <a:xfrm>
            <a:off x="3991098" y="2785528"/>
            <a:ext cx="486537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</a:rPr>
              <a:t>- نحدد الميل الذي يمثل مقدار السرعة المتجهة  </a:t>
            </a:r>
            <a:endParaRPr lang="ar-S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9" name="رابط مستقيم 18"/>
          <p:cNvCxnSpPr>
            <a:stCxn id="2" idx="0"/>
          </p:cNvCxnSpPr>
          <p:nvPr/>
        </p:nvCxnSpPr>
        <p:spPr>
          <a:xfrm flipV="1">
            <a:off x="1665392" y="1687414"/>
            <a:ext cx="1212442" cy="86129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رابط مستقيم 31"/>
          <p:cNvCxnSpPr/>
          <p:nvPr/>
        </p:nvCxnSpPr>
        <p:spPr>
          <a:xfrm>
            <a:off x="1665392" y="2581030"/>
            <a:ext cx="117237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رابط مستقيم 44"/>
          <p:cNvCxnSpPr/>
          <p:nvPr/>
        </p:nvCxnSpPr>
        <p:spPr>
          <a:xfrm flipH="1">
            <a:off x="2824376" y="1746528"/>
            <a:ext cx="13391" cy="84789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مربع نص 47"/>
              <p:cNvSpPr txBox="1"/>
              <p:nvPr/>
            </p:nvSpPr>
            <p:spPr>
              <a:xfrm>
                <a:off x="4425565" y="3370102"/>
                <a:ext cx="3960440" cy="77316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SA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الميل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𝒔𝒍𝒐𝒑𝒆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ar-SA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الموقع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ar-SA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الزمن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SA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مربع نص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565" y="3370102"/>
                <a:ext cx="3960440" cy="7731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مربع نص 48"/>
              <p:cNvSpPr txBox="1"/>
              <p:nvPr/>
            </p:nvSpPr>
            <p:spPr>
              <a:xfrm>
                <a:off x="3707905" y="4265509"/>
                <a:ext cx="3630612" cy="663771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SA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الميل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𝒔𝒍𝒐𝒑𝒆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SA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مربع نص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5" y="4265509"/>
                <a:ext cx="3630612" cy="6637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شكل بيضاوي 45"/>
          <p:cNvSpPr/>
          <p:nvPr/>
        </p:nvSpPr>
        <p:spPr>
          <a:xfrm>
            <a:off x="2455502" y="1429529"/>
            <a:ext cx="316298" cy="271279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شكل بيضاوي 52"/>
          <p:cNvSpPr/>
          <p:nvPr/>
        </p:nvSpPr>
        <p:spPr>
          <a:xfrm>
            <a:off x="5824402" y="4325619"/>
            <a:ext cx="316298" cy="271279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شكل بيضاوي 53"/>
          <p:cNvSpPr/>
          <p:nvPr/>
        </p:nvSpPr>
        <p:spPr>
          <a:xfrm>
            <a:off x="6379375" y="4323215"/>
            <a:ext cx="316298" cy="271279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شكل بيضاوي 54"/>
          <p:cNvSpPr/>
          <p:nvPr/>
        </p:nvSpPr>
        <p:spPr>
          <a:xfrm>
            <a:off x="1394814" y="2276872"/>
            <a:ext cx="316298" cy="271279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شكل بيضاوي 46"/>
          <p:cNvSpPr/>
          <p:nvPr/>
        </p:nvSpPr>
        <p:spPr>
          <a:xfrm>
            <a:off x="5824402" y="4631929"/>
            <a:ext cx="388306" cy="33478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شكل بيضاوي 56"/>
          <p:cNvSpPr/>
          <p:nvPr/>
        </p:nvSpPr>
        <p:spPr>
          <a:xfrm>
            <a:off x="2093043" y="1457462"/>
            <a:ext cx="388306" cy="33478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شكل بيضاوي 59"/>
          <p:cNvSpPr/>
          <p:nvPr/>
        </p:nvSpPr>
        <p:spPr>
          <a:xfrm>
            <a:off x="6343371" y="4606778"/>
            <a:ext cx="388306" cy="33478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شكل بيضاوي 60"/>
          <p:cNvSpPr/>
          <p:nvPr/>
        </p:nvSpPr>
        <p:spPr>
          <a:xfrm>
            <a:off x="1025796" y="2256565"/>
            <a:ext cx="388306" cy="33478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مربع نص 61"/>
              <p:cNvSpPr txBox="1"/>
              <p:nvPr/>
            </p:nvSpPr>
            <p:spPr>
              <a:xfrm>
                <a:off x="3563888" y="5051527"/>
                <a:ext cx="4195895" cy="61837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SA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الميل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𝒔𝒍𝒐𝒑𝒆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ar-SA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مربع نص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051527"/>
                <a:ext cx="4195895" cy="61837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مربع نص 49"/>
          <p:cNvSpPr txBox="1"/>
          <p:nvPr/>
        </p:nvSpPr>
        <p:spPr>
          <a:xfrm>
            <a:off x="2915816" y="5856480"/>
            <a:ext cx="227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السرعة المتجهة المتوسطة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مربع نص 62"/>
              <p:cNvSpPr txBox="1"/>
              <p:nvPr/>
            </p:nvSpPr>
            <p:spPr>
              <a:xfrm>
                <a:off x="5364088" y="5694469"/>
                <a:ext cx="2395696" cy="618439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̅"/>
                              <m:ctrlP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</m:acc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ar-SA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مربع نص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694469"/>
                <a:ext cx="2395696" cy="61843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0" grpId="0" animBg="1"/>
      <p:bldP spid="2" grpId="0" animBg="1"/>
      <p:bldP spid="8" grpId="0"/>
      <p:bldP spid="9" grpId="0" animBg="1"/>
      <p:bldP spid="43" grpId="0"/>
      <p:bldP spid="44" grpId="0" animBg="1"/>
      <p:bldP spid="48" grpId="0" animBg="1"/>
      <p:bldP spid="49" grpId="0" animBg="1"/>
      <p:bldP spid="46" grpId="0" animBg="1"/>
      <p:bldP spid="53" grpId="0" animBg="1"/>
      <p:bldP spid="54" grpId="0" animBg="1"/>
      <p:bldP spid="55" grpId="0" animBg="1"/>
      <p:bldP spid="47" grpId="0" animBg="1"/>
      <p:bldP spid="57" grpId="0" animBg="1"/>
      <p:bldP spid="60" grpId="0" animBg="1"/>
      <p:bldP spid="61" grpId="0" animBg="1"/>
      <p:bldP spid="62" grpId="0" animBg="1"/>
      <p:bldP spid="50" grpId="0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مربع نص 40"/>
          <p:cNvSpPr txBox="1"/>
          <p:nvPr/>
        </p:nvSpPr>
        <p:spPr>
          <a:xfrm>
            <a:off x="2339752" y="668316"/>
            <a:ext cx="227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السرعة المتجهة المتوسطة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مربع نص 43"/>
              <p:cNvSpPr txBox="1"/>
              <p:nvPr/>
            </p:nvSpPr>
            <p:spPr>
              <a:xfrm>
                <a:off x="4788024" y="506305"/>
                <a:ext cx="936104" cy="618439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̅"/>
                              <m:ctrlP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</m:acc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ar-SA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مربع نص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506305"/>
                <a:ext cx="936104" cy="61843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/>
          <a:srcRect t="11127"/>
          <a:stretch/>
        </p:blipFill>
        <p:spPr>
          <a:xfrm>
            <a:off x="291052" y="1124744"/>
            <a:ext cx="8644501" cy="115036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576" y="2362640"/>
            <a:ext cx="8833977" cy="4055676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6444208" y="2362204"/>
            <a:ext cx="2376264" cy="531343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شكل بيضاوي 4"/>
          <p:cNvSpPr/>
          <p:nvPr/>
        </p:nvSpPr>
        <p:spPr>
          <a:xfrm>
            <a:off x="3995936" y="2362204"/>
            <a:ext cx="1260140" cy="531343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شكل بيضاوي 44"/>
          <p:cNvSpPr/>
          <p:nvPr/>
        </p:nvSpPr>
        <p:spPr>
          <a:xfrm>
            <a:off x="101576" y="2362204"/>
            <a:ext cx="1497780" cy="531343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شكل بيضاوي 45"/>
          <p:cNvSpPr/>
          <p:nvPr/>
        </p:nvSpPr>
        <p:spPr>
          <a:xfrm>
            <a:off x="5940152" y="3240478"/>
            <a:ext cx="1476164" cy="53134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شكل بيضاوي 49"/>
          <p:cNvSpPr/>
          <p:nvPr/>
        </p:nvSpPr>
        <p:spPr>
          <a:xfrm>
            <a:off x="1115616" y="3240478"/>
            <a:ext cx="4248472" cy="53134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شكل بيضاوي 50"/>
          <p:cNvSpPr/>
          <p:nvPr/>
        </p:nvSpPr>
        <p:spPr>
          <a:xfrm>
            <a:off x="101576" y="3685451"/>
            <a:ext cx="2850244" cy="5313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شكل بيضاوي 51"/>
          <p:cNvSpPr/>
          <p:nvPr/>
        </p:nvSpPr>
        <p:spPr>
          <a:xfrm>
            <a:off x="971600" y="4124806"/>
            <a:ext cx="5241546" cy="5313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رابط مستقيم 6"/>
          <p:cNvCxnSpPr/>
          <p:nvPr/>
        </p:nvCxnSpPr>
        <p:spPr>
          <a:xfrm flipH="1">
            <a:off x="101576" y="5517232"/>
            <a:ext cx="69907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رابط مستقيم 52"/>
          <p:cNvCxnSpPr/>
          <p:nvPr/>
        </p:nvCxnSpPr>
        <p:spPr>
          <a:xfrm flipH="1">
            <a:off x="291052" y="5949280"/>
            <a:ext cx="85294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رابط مستقيم 53"/>
          <p:cNvCxnSpPr/>
          <p:nvPr/>
        </p:nvCxnSpPr>
        <p:spPr>
          <a:xfrm flipH="1">
            <a:off x="5940152" y="6309320"/>
            <a:ext cx="291928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مستطيل مستدير الزوايا 14">
            <a:hlinkClick r:id="rId10" action="ppaction://hlinksldjump"/>
          </p:cNvPr>
          <p:cNvSpPr/>
          <p:nvPr/>
        </p:nvSpPr>
        <p:spPr>
          <a:xfrm>
            <a:off x="1475656" y="2893547"/>
            <a:ext cx="1656184" cy="346931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1"/>
      <p:bldP spid="44" grpId="1" build="allAtOnce" animBg="1"/>
      <p:bldP spid="4" grpId="0" animBg="1"/>
      <p:bldP spid="5" grpId="0" animBg="1"/>
      <p:bldP spid="45" grpId="0" animBg="1"/>
      <p:bldP spid="46" grpId="0" animBg="1"/>
      <p:bldP spid="50" grpId="0" animBg="1"/>
      <p:bldP spid="51" grpId="0" animBg="1"/>
      <p:bldP spid="5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74" y="535679"/>
            <a:ext cx="7863089" cy="5413601"/>
          </a:xfrm>
          <a:prstGeom prst="rect">
            <a:avLst/>
          </a:prstGeom>
        </p:spPr>
      </p:pic>
      <p:sp>
        <p:nvSpPr>
          <p:cNvPr id="5" name="مستطيل مستدير الزوايا 4">
            <a:hlinkClick r:id="rId3" action="ppaction://hlinksldjump"/>
          </p:cNvPr>
          <p:cNvSpPr/>
          <p:nvPr/>
        </p:nvSpPr>
        <p:spPr>
          <a:xfrm>
            <a:off x="7524328" y="6093296"/>
            <a:ext cx="864096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عودة 1</a:t>
            </a:r>
            <a:endParaRPr lang="en-US" dirty="0"/>
          </a:p>
        </p:txBody>
      </p:sp>
      <p:sp>
        <p:nvSpPr>
          <p:cNvPr id="6" name="شكل بيضاوي 5"/>
          <p:cNvSpPr/>
          <p:nvPr/>
        </p:nvSpPr>
        <p:spPr>
          <a:xfrm>
            <a:off x="2411760" y="94007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شكل بيضاوي 9"/>
          <p:cNvSpPr/>
          <p:nvPr/>
        </p:nvSpPr>
        <p:spPr>
          <a:xfrm>
            <a:off x="6804248" y="3306637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/>
          <p:cNvSpPr txBox="1"/>
          <p:nvPr/>
        </p:nvSpPr>
        <p:spPr>
          <a:xfrm>
            <a:off x="2267744" y="7554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(0,20)</a:t>
            </a:r>
            <a:endParaRPr lang="en-US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5976156" y="287314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(4, 0)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/>
              <p:cNvSpPr txBox="1"/>
              <p:nvPr/>
            </p:nvSpPr>
            <p:spPr>
              <a:xfrm>
                <a:off x="2555776" y="4581128"/>
                <a:ext cx="6006876" cy="663771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SA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الميل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𝒔𝒍𝒐𝒑𝒆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ar-SA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مربع نص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581128"/>
                <a:ext cx="6006876" cy="6637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مستطيل مستدير الزوايا 14">
            <a:hlinkClick r:id="rId6" action="ppaction://hlinksldjump"/>
          </p:cNvPr>
          <p:cNvSpPr/>
          <p:nvPr/>
        </p:nvSpPr>
        <p:spPr>
          <a:xfrm>
            <a:off x="1490936" y="6093296"/>
            <a:ext cx="792088" cy="5040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عودة 2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237" y="1133252"/>
            <a:ext cx="8937763" cy="4256009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206237" y="1124744"/>
            <a:ext cx="3789699" cy="504056"/>
          </a:xfrm>
          <a:prstGeom prst="round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2771800" y="1628800"/>
            <a:ext cx="6309979" cy="504056"/>
          </a:xfrm>
          <a:prstGeom prst="round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رابط مستقيم 9"/>
          <p:cNvCxnSpPr/>
          <p:nvPr/>
        </p:nvCxnSpPr>
        <p:spPr>
          <a:xfrm flipH="1">
            <a:off x="395536" y="2132856"/>
            <a:ext cx="21602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flipH="1">
            <a:off x="5868144" y="2636912"/>
            <a:ext cx="309634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مستطيل مستدير الزوايا 21"/>
          <p:cNvSpPr/>
          <p:nvPr/>
        </p:nvSpPr>
        <p:spPr>
          <a:xfrm>
            <a:off x="5508104" y="2204864"/>
            <a:ext cx="418685" cy="504056"/>
          </a:xfrm>
          <a:prstGeom prst="roundRect">
            <a:avLst/>
          </a:prstGeom>
          <a:noFill/>
          <a:ln>
            <a:solidFill>
              <a:srgbClr val="92D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1682401" y="2145184"/>
            <a:ext cx="418685" cy="504056"/>
          </a:xfrm>
          <a:prstGeom prst="roundRect">
            <a:avLst/>
          </a:prstGeom>
          <a:noFill/>
          <a:ln>
            <a:solidFill>
              <a:srgbClr val="92D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رابط كسهم مستقيم 23"/>
          <p:cNvCxnSpPr/>
          <p:nvPr/>
        </p:nvCxnSpPr>
        <p:spPr>
          <a:xfrm>
            <a:off x="1754409" y="2276872"/>
            <a:ext cx="2973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 flipH="1">
            <a:off x="343571" y="2708920"/>
            <a:ext cx="494850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رابط مستقيم 27"/>
          <p:cNvCxnSpPr/>
          <p:nvPr/>
        </p:nvCxnSpPr>
        <p:spPr>
          <a:xfrm flipH="1">
            <a:off x="2195736" y="3182888"/>
            <a:ext cx="6768752" cy="300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رابط مستقيم 29"/>
          <p:cNvCxnSpPr/>
          <p:nvPr/>
        </p:nvCxnSpPr>
        <p:spPr>
          <a:xfrm flipH="1">
            <a:off x="2267744" y="3717032"/>
            <a:ext cx="365904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رابط مستقيم 31"/>
          <p:cNvCxnSpPr/>
          <p:nvPr/>
        </p:nvCxnSpPr>
        <p:spPr>
          <a:xfrm flipH="1">
            <a:off x="116783" y="3717032"/>
            <a:ext cx="193493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رابط مستقيم 34"/>
          <p:cNvCxnSpPr/>
          <p:nvPr/>
        </p:nvCxnSpPr>
        <p:spPr>
          <a:xfrm flipH="1">
            <a:off x="343571" y="4293096"/>
            <a:ext cx="536719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رابط مستقيم 36"/>
          <p:cNvCxnSpPr/>
          <p:nvPr/>
        </p:nvCxnSpPr>
        <p:spPr>
          <a:xfrm flipH="1">
            <a:off x="6876256" y="4797152"/>
            <a:ext cx="220552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 flipH="1">
            <a:off x="395536" y="4869160"/>
            <a:ext cx="625133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رابط مستقيم 40"/>
          <p:cNvCxnSpPr/>
          <p:nvPr/>
        </p:nvCxnSpPr>
        <p:spPr>
          <a:xfrm flipH="1">
            <a:off x="7495004" y="5389261"/>
            <a:ext cx="146948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رابط مستقيم 42"/>
          <p:cNvCxnSpPr/>
          <p:nvPr/>
        </p:nvCxnSpPr>
        <p:spPr>
          <a:xfrm flipH="1">
            <a:off x="5926789" y="4293096"/>
            <a:ext cx="30377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مستطيل 45"/>
          <p:cNvSpPr/>
          <p:nvPr/>
        </p:nvSpPr>
        <p:spPr>
          <a:xfrm>
            <a:off x="4391752" y="54795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مربع نص 46"/>
              <p:cNvSpPr txBox="1"/>
              <p:nvPr/>
            </p:nvSpPr>
            <p:spPr>
              <a:xfrm>
                <a:off x="4171316" y="5092545"/>
                <a:ext cx="2241527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20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20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0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0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sz="20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7" name="مربع نص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316" y="5092545"/>
                <a:ext cx="2241527" cy="6771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مستطيل مستدير الزوايا 47"/>
              <p:cNvSpPr/>
              <p:nvPr/>
            </p:nvSpPr>
            <p:spPr>
              <a:xfrm>
                <a:off x="2555776" y="5551118"/>
                <a:ext cx="6504423" cy="749696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ar-SA" sz="2000" b="1" u="sng" dirty="0" smtClean="0">
                    <a:solidFill>
                      <a:srgbClr val="C00000"/>
                    </a:solidFill>
                  </a:rPr>
                  <a:t>السرعة المتجهة اللحظية </a:t>
                </a:r>
                <a:r>
                  <a:rPr lang="ar-SA" sz="2000" b="1" dirty="0" smtClean="0"/>
                  <a:t>:- السرعة المتجهة لجسم في لحظة معينة  </a:t>
                </a:r>
                <a:r>
                  <a:rPr lang="en-US" sz="2000" b="1" dirty="0" smtClean="0"/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̅"/>
                            <m:ctrlPr>
                              <a:rPr lang="en-US" sz="20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acc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8" name="مستطيل مستدير الزوايا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5551118"/>
                <a:ext cx="6504423" cy="749696"/>
              </a:xfrm>
              <a:prstGeom prst="roundRect">
                <a:avLst/>
              </a:prstGeom>
              <a:blipFill rotWithShape="0">
                <a:blip r:embed="rId6"/>
                <a:stretch>
                  <a:fillRect r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2" grpId="0" animBg="1"/>
      <p:bldP spid="23" grpId="0" animBg="1"/>
      <p:bldP spid="47" grpId="0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01" y="260648"/>
            <a:ext cx="9153001" cy="300753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" y="3268178"/>
            <a:ext cx="3369078" cy="358982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863" y="3268178"/>
            <a:ext cx="5738561" cy="2465078"/>
          </a:xfrm>
          <a:prstGeom prst="rect">
            <a:avLst/>
          </a:prstGeom>
        </p:spPr>
      </p:pic>
      <p:sp>
        <p:nvSpPr>
          <p:cNvPr id="10" name="مستطيل مستدير الزوايا 9"/>
          <p:cNvSpPr/>
          <p:nvPr/>
        </p:nvSpPr>
        <p:spPr>
          <a:xfrm>
            <a:off x="3376470" y="5733256"/>
            <a:ext cx="5738561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المنحنى ذو الميل الأكبر تكون فيه سرعة الجسم المتجهة  أكبر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2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رابط مستقيم 11"/>
          <p:cNvCxnSpPr/>
          <p:nvPr/>
        </p:nvCxnSpPr>
        <p:spPr>
          <a:xfrm rot="10800000">
            <a:off x="1738119" y="653294"/>
            <a:ext cx="5643602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1979712" y="-27591"/>
            <a:ext cx="486543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مثال محلول من كتاب الطالب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295"/>
            <a:ext cx="9132788" cy="3468785"/>
          </a:xfrm>
          <a:prstGeom prst="rect">
            <a:avLst/>
          </a:prstGeom>
        </p:spPr>
      </p:pic>
      <p:sp>
        <p:nvSpPr>
          <p:cNvPr id="3" name="شكل بيضاوي 2"/>
          <p:cNvSpPr/>
          <p:nvPr/>
        </p:nvSpPr>
        <p:spPr>
          <a:xfrm>
            <a:off x="1660395" y="2380283"/>
            <a:ext cx="155448" cy="1554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رابط مستقيم 9"/>
          <p:cNvCxnSpPr/>
          <p:nvPr/>
        </p:nvCxnSpPr>
        <p:spPr>
          <a:xfrm>
            <a:off x="1738119" y="2535731"/>
            <a:ext cx="1" cy="103728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>
            <a:stCxn id="3" idx="2"/>
          </p:cNvCxnSpPr>
          <p:nvPr/>
        </p:nvCxnSpPr>
        <p:spPr>
          <a:xfrm flipH="1">
            <a:off x="611561" y="2458007"/>
            <a:ext cx="104883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شكل بيضاوي 21"/>
          <p:cNvSpPr/>
          <p:nvPr/>
        </p:nvSpPr>
        <p:spPr>
          <a:xfrm>
            <a:off x="2771800" y="1258043"/>
            <a:ext cx="155448" cy="1554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رابط مستقيم 22"/>
          <p:cNvCxnSpPr>
            <a:stCxn id="22" idx="4"/>
          </p:cNvCxnSpPr>
          <p:nvPr/>
        </p:nvCxnSpPr>
        <p:spPr>
          <a:xfrm>
            <a:off x="2849524" y="1413491"/>
            <a:ext cx="0" cy="21595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>
            <a:stCxn id="22" idx="2"/>
          </p:cNvCxnSpPr>
          <p:nvPr/>
        </p:nvCxnSpPr>
        <p:spPr>
          <a:xfrm flipH="1">
            <a:off x="611561" y="1335767"/>
            <a:ext cx="216023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مربع نص 26"/>
          <p:cNvSpPr txBox="1"/>
          <p:nvPr/>
        </p:nvSpPr>
        <p:spPr>
          <a:xfrm>
            <a:off x="827584" y="2088675"/>
            <a:ext cx="988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(3.5 , 6)</a:t>
            </a:r>
            <a:endParaRPr lang="en-US" b="1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1888738" y="1021026"/>
            <a:ext cx="988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(7 , 12)</a:t>
            </a:r>
            <a:endParaRPr lang="en-US" b="1" dirty="0"/>
          </a:p>
        </p:txBody>
      </p:sp>
      <p:pic>
        <p:nvPicPr>
          <p:cNvPr id="29" name="صورة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4199768"/>
            <a:ext cx="3856774" cy="453368"/>
          </a:xfrm>
          <a:prstGeom prst="rect">
            <a:avLst/>
          </a:prstGeom>
        </p:spPr>
      </p:pic>
      <p:sp>
        <p:nvSpPr>
          <p:cNvPr id="30" name="مربع نص 29"/>
          <p:cNvSpPr txBox="1"/>
          <p:nvPr/>
        </p:nvSpPr>
        <p:spPr>
          <a:xfrm>
            <a:off x="179512" y="4378325"/>
            <a:ext cx="227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 smtClean="0">
                <a:solidFill>
                  <a:schemeClr val="accent2">
                    <a:lumMod val="75000"/>
                  </a:schemeClr>
                </a:solidFill>
              </a:rPr>
              <a:t>السرعة المتجهة المتوسطة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مربع نص 30"/>
              <p:cNvSpPr txBox="1"/>
              <p:nvPr/>
            </p:nvSpPr>
            <p:spPr>
              <a:xfrm>
                <a:off x="2627784" y="4194289"/>
                <a:ext cx="2088232" cy="663771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̅"/>
                              <m:ctrlP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</m:acc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en-US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ar-SA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مربع نص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194289"/>
                <a:ext cx="2088232" cy="6637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مربع نص 31"/>
              <p:cNvSpPr txBox="1"/>
              <p:nvPr/>
            </p:nvSpPr>
            <p:spPr>
              <a:xfrm>
                <a:off x="2627784" y="4941168"/>
                <a:ext cx="2880320" cy="612796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SA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مربع نص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941168"/>
                <a:ext cx="2880320" cy="6127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مربع نص 32"/>
          <p:cNvSpPr txBox="1"/>
          <p:nvPr/>
        </p:nvSpPr>
        <p:spPr>
          <a:xfrm>
            <a:off x="5301234" y="5057152"/>
            <a:ext cx="1801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في الاتجاه الموجب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مربع نص 33"/>
              <p:cNvSpPr txBox="1"/>
              <p:nvPr/>
            </p:nvSpPr>
            <p:spPr>
              <a:xfrm>
                <a:off x="2540423" y="5773314"/>
                <a:ext cx="3055041" cy="421782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̅"/>
                                  <m:ctrlPr>
                                    <a:rPr lang="en-US" b="1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acc>
                            </m:e>
                          </m:acc>
                        </m:e>
                      </m:d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SA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مربع نص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423" y="5773314"/>
                <a:ext cx="3055041" cy="421782"/>
              </a:xfrm>
              <a:prstGeom prst="rect">
                <a:avLst/>
              </a:prstGeom>
              <a:blipFill rotWithShape="0">
                <a:blip r:embed="rId7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مربع نص 34"/>
          <p:cNvSpPr txBox="1"/>
          <p:nvPr/>
        </p:nvSpPr>
        <p:spPr>
          <a:xfrm>
            <a:off x="5484068" y="5773314"/>
            <a:ext cx="1801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السرعة المتوسطة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29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7" grpId="0"/>
      <p:bldP spid="28" grpId="0"/>
      <p:bldP spid="30" grpId="0"/>
      <p:bldP spid="31" grpId="0" build="allAtOnce" animBg="1"/>
      <p:bldP spid="31" grpId="1" build="allAtOnce" animBg="1"/>
      <p:bldP spid="32" grpId="2" build="allAtOnce" animBg="1"/>
      <p:bldP spid="33" grpId="0"/>
      <p:bldP spid="34" grpId="2" build="allAtOnce" animBg="1"/>
      <p:bldP spid="3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74" y="535679"/>
            <a:ext cx="7863089" cy="5413601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2411760" y="94007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شكل بيضاوي 9"/>
          <p:cNvSpPr/>
          <p:nvPr/>
        </p:nvSpPr>
        <p:spPr>
          <a:xfrm>
            <a:off x="6804248" y="3306637"/>
            <a:ext cx="288032" cy="2880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/>
          <p:cNvSpPr txBox="1"/>
          <p:nvPr/>
        </p:nvSpPr>
        <p:spPr>
          <a:xfrm>
            <a:off x="2267744" y="7554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(0,20)</a:t>
            </a:r>
            <a:endParaRPr lang="en-US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5976156" y="287314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(4, 0)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/>
              <p:cNvSpPr txBox="1"/>
              <p:nvPr/>
            </p:nvSpPr>
            <p:spPr>
              <a:xfrm>
                <a:off x="4511920" y="749580"/>
                <a:ext cx="4008591" cy="1182375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SA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الميل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𝒔𝒍𝒐𝒑𝒆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ar-SA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مربع نص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920" y="749580"/>
                <a:ext cx="4008591" cy="11823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مستطيل مستدير الزوايا 14">
            <a:hlinkClick r:id="rId4" action="ppaction://hlinksldjump"/>
          </p:cNvPr>
          <p:cNvSpPr/>
          <p:nvPr/>
        </p:nvSpPr>
        <p:spPr>
          <a:xfrm>
            <a:off x="1490936" y="6093296"/>
            <a:ext cx="792088" cy="5040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عودة 2</a:t>
            </a:r>
            <a:endParaRPr lang="en-US" dirty="0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1835696" y="755412"/>
            <a:ext cx="576064" cy="58535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885374" y="755412"/>
            <a:ext cx="914318" cy="58535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b=d</a:t>
            </a:r>
            <a:r>
              <a:rPr lang="en-US" sz="2800" b="1" baseline="-25000" dirty="0" smtClean="0"/>
              <a:t>i</a:t>
            </a:r>
            <a:endParaRPr lang="en-US" sz="2800" b="1" dirty="0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6660232" y="3586533"/>
            <a:ext cx="576064" cy="418531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5868144" y="3594669"/>
            <a:ext cx="744155" cy="418531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x=t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/>
              <p:cNvSpPr txBox="1"/>
              <p:nvPr/>
            </p:nvSpPr>
            <p:spPr>
              <a:xfrm>
                <a:off x="3484117" y="4357254"/>
                <a:ext cx="1519932" cy="369332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𝒎𝒙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ar-SA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مربع نص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117" y="4357254"/>
                <a:ext cx="1519932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ربع نص 17"/>
              <p:cNvSpPr txBox="1"/>
              <p:nvPr/>
            </p:nvSpPr>
            <p:spPr>
              <a:xfrm>
                <a:off x="3484117" y="4761653"/>
                <a:ext cx="1519932" cy="369332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ar-SA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مربع نص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117" y="4761653"/>
                <a:ext cx="151993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مربع نص 18"/>
          <p:cNvSpPr txBox="1"/>
          <p:nvPr/>
        </p:nvSpPr>
        <p:spPr>
          <a:xfrm>
            <a:off x="6044282" y="4797442"/>
            <a:ext cx="2344142" cy="646331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</a:rPr>
              <a:t>باختيار الزمن ثانيتين كم يكون الموقع 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/>
              <p:cNvSpPr txBox="1"/>
              <p:nvPr/>
            </p:nvSpPr>
            <p:spPr>
              <a:xfrm>
                <a:off x="2915817" y="5355466"/>
                <a:ext cx="2232248" cy="369332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US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مربع نص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7" y="5355466"/>
                <a:ext cx="2232248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/>
              <p:cNvSpPr txBox="1"/>
              <p:nvPr/>
            </p:nvSpPr>
            <p:spPr>
              <a:xfrm>
                <a:off x="2879812" y="5785151"/>
                <a:ext cx="2484276" cy="369332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مربع نص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812" y="5785151"/>
                <a:ext cx="2484276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رابط مستقيم 7"/>
          <p:cNvCxnSpPr/>
          <p:nvPr/>
        </p:nvCxnSpPr>
        <p:spPr>
          <a:xfrm flipV="1">
            <a:off x="4716016" y="2276871"/>
            <a:ext cx="0" cy="13096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>
            <a:off x="2411760" y="2276871"/>
            <a:ext cx="230425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6" name="صورة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306" y="3968334"/>
            <a:ext cx="1873289" cy="230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7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11" grpId="0" animBg="1"/>
      <p:bldP spid="11" grpId="1" animBg="1"/>
      <p:bldP spid="12" grpId="0" animBg="1"/>
      <p:bldP spid="12" grpId="1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8946</TotalTime>
  <Words>208</Words>
  <Application>Microsoft Office PowerPoint</Application>
  <PresentationFormat>عرض على الشاشة (3:4)‏</PresentationFormat>
  <Paragraphs>55</Paragraphs>
  <Slides>12</Slides>
  <Notes>3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23" baseType="lpstr">
      <vt:lpstr>Microsoft YaHei UI</vt:lpstr>
      <vt:lpstr>AGA Aladdin Regular</vt:lpstr>
      <vt:lpstr>Arial</vt:lpstr>
      <vt:lpstr>Calibri</vt:lpstr>
      <vt:lpstr>Cambria Math</vt:lpstr>
      <vt:lpstr>Monotype Koufi</vt:lpstr>
      <vt:lpstr>PT Bold Heading</vt:lpstr>
      <vt:lpstr>SC_REHAN</vt:lpstr>
      <vt:lpstr>Simple Bold Jut Out</vt:lpstr>
      <vt:lpstr>Times New Roman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k</dc:creator>
  <cp:lastModifiedBy>Abukhaled</cp:lastModifiedBy>
  <cp:revision>482</cp:revision>
  <dcterms:created xsi:type="dcterms:W3CDTF">2009-03-27T12:21:08Z</dcterms:created>
  <dcterms:modified xsi:type="dcterms:W3CDTF">2014-10-14T05:30:47Z</dcterms:modified>
</cp:coreProperties>
</file>