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302" r:id="rId4"/>
    <p:sldId id="307" r:id="rId5"/>
    <p:sldId id="304" r:id="rId6"/>
    <p:sldId id="309" r:id="rId7"/>
    <p:sldId id="311" r:id="rId8"/>
    <p:sldId id="312" r:id="rId9"/>
    <p:sldId id="320" r:id="rId10"/>
    <p:sldId id="306" r:id="rId11"/>
    <p:sldId id="305" r:id="rId12"/>
    <p:sldId id="308" r:id="rId13"/>
    <p:sldId id="310" r:id="rId14"/>
    <p:sldId id="316" r:id="rId15"/>
    <p:sldId id="313" r:id="rId16"/>
    <p:sldId id="314" r:id="rId17"/>
    <p:sldId id="315" r:id="rId18"/>
    <p:sldId id="317" r:id="rId19"/>
    <p:sldId id="319" r:id="rId20"/>
    <p:sldId id="300" r:id="rId21"/>
    <p:sldId id="354" r:id="rId22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0" autoAdjust="0"/>
    <p:restoredTop sz="94280" autoAdjust="0"/>
  </p:normalViewPr>
  <p:slideViewPr>
    <p:cSldViewPr snapToGrid="0" showGuides="1">
      <p:cViewPr varScale="1">
        <p:scale>
          <a:sx n="102" d="100"/>
          <a:sy n="102" d="100"/>
        </p:scale>
        <p:origin x="144" y="37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FBEF0-9F7E-4ADD-B49F-AEEEB8C58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8F5CE-EFA6-4CF7-A6C7-1544A41F4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8378B-6646-4463-81DC-B16BE8F7C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10727-27E5-4AC6-9313-061B73C8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105C-8F48-4BC9-A87E-A9EC2780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42127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4FDF-AC55-4897-97D9-497936DA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DDD7A-F8D5-4F62-BE1F-18E5DFC0F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157FF-BC68-468C-94EF-17F6414F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FFF51-8879-4290-A2A8-9C77F645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883A5-8381-412B-B32C-FE66877E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64474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75B30-6ECC-4E97-921A-C6E33E449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6ACFB-41DC-4F47-893A-F3D49B65A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A87FE-3353-420B-B66B-2F8A80D5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6A33B-FB3E-4CD3-AFBD-5D524616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AB42E-F154-47F7-9B03-631970F9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6383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28FF7-9E8D-4AE8-B715-76017DD0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48EA4-5A8D-43A7-B988-F4DA0885B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3FC9D-1B7A-4718-A64D-581EA74C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582F9-CF35-4D56-8ED7-3FFE367C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75B45-19F6-4B9C-B6A3-2EA22B4B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275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E952-DDF2-493E-9238-1FAFC860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DECFA-23B2-4DC3-94E0-E65B4545B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3E223-E94C-4213-A47A-915A8F1E8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2B27D-3DC6-4B6C-8EDC-8463EA17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313E2-8251-4CA1-BDC7-4211D6B8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9374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5007E-81C6-4273-9DD4-A28B7CB51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4DE9-9EB8-436C-81F3-FF17E591F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0E154-9613-4851-B5C7-1497EF76D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8CC15-C219-47F6-9E96-BC2857DF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02B0F-219E-413E-9D7A-2D20F61A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8FD8B-BBCE-49D4-900E-A9F0A6A1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04763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FF6EE-D6B2-45A3-9602-77B6C74A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A47B7-0BBC-471F-9D8B-EEEC66A46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14044-1280-4F31-89DB-095982CD6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C33EB-10B2-4FDD-95CA-1EDB0596F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B8150-0FFE-41DD-B56D-987ECC9DD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14C1C-B6C1-4638-8612-492DC5FA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ACB9F-85EE-40B5-9D8F-00E638DF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E0C5F5-1480-4CAA-99C1-0398430E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70619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8E20-4D19-4967-9720-08BD5E60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CBD2A-160D-4E6A-9DE0-97D1AEE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B16F6-9D5B-4DAA-8035-3E6B16D5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820F9-60FF-432F-92EF-33C01194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88240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2AB2F0-1629-413D-8C0D-CA7E85E7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15D1E-B6E2-41CA-B9A5-EFD23BE0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CAB47-C039-4252-8A74-AF325DE1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44985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F4206-EFBF-4578-9056-460F809B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076C4-C632-4679-9160-D10E02264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6723F-4D53-4C02-8E52-F1EF70CFF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F0465-AA57-4BC5-97CE-B9762142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576B3-8317-41FD-B07C-04AB76C5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B68A5-6D65-48D2-A1FF-73F60F82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29252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DA119-5C0C-4F6B-9CEA-F3C37173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48065-F728-4E13-9DAA-A9A7B682F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663AD-B398-42C7-ACDF-4794866EE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45E36-51C7-4793-916A-A61FB3B7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3C839-3772-4ABF-8F85-FAC995FA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11EAB-B4A0-461F-B4E4-BC78D8E3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524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3DB231-454E-4AB0-9502-DFECEF71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A155F-25F6-45DA-BEB8-6447226F6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9BD0A-809D-49A6-A4BD-40C662F6F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9F535-C5CE-418D-AC0B-F0C2A35EE4E1}" type="datetimeFigureOut">
              <a:rPr lang="ar-SY" smtClean="0"/>
              <a:t>13/02/1442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11AF5-6684-48D4-9C2F-5610052F8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47F1E-66F8-42C3-8DEF-CC563BC9D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07CD4-2520-493D-AD61-94E14748E790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93949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ulul.onlin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34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4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EBFC5EC9-B011-4F7F-A9A2-CF3FC704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73" y="0"/>
            <a:ext cx="2997457" cy="299745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942CA7-2236-42F3-B93C-E0D8517FF5D4}"/>
              </a:ext>
            </a:extLst>
          </p:cNvPr>
          <p:cNvSpPr txBox="1"/>
          <p:nvPr/>
        </p:nvSpPr>
        <p:spPr>
          <a:xfrm>
            <a:off x="1141208" y="2900834"/>
            <a:ext cx="8624454" cy="1569660"/>
          </a:xfrm>
          <a:prstGeom prst="rect">
            <a:avLst/>
          </a:prstGeom>
          <a:solidFill>
            <a:srgbClr val="80A895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تم تصميم الدرس بواسطة : </a:t>
            </a:r>
          </a:p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موقع حلول </a:t>
            </a:r>
            <a:r>
              <a:rPr lang="en-US" sz="48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hulul.online</a:t>
            </a:r>
            <a:endParaRPr lang="en-US" sz="6600" b="1" dirty="0">
              <a:latin typeface="Calibri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A89069C-5529-4A34-9056-DE8CCFB2E79C}"/>
              </a:ext>
            </a:extLst>
          </p:cNvPr>
          <p:cNvSpPr txBox="1"/>
          <p:nvPr/>
        </p:nvSpPr>
        <p:spPr>
          <a:xfrm>
            <a:off x="1138412" y="4561854"/>
            <a:ext cx="8624454" cy="830997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قناة </a:t>
            </a:r>
            <a:r>
              <a:rPr lang="ar-SA" sz="4800" b="1" dirty="0" err="1">
                <a:solidFill>
                  <a:schemeClr val="accent6">
                    <a:lumMod val="50000"/>
                  </a:schemeClr>
                </a:solidFill>
              </a:rPr>
              <a:t>تليجرام</a:t>
            </a:r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 : </a:t>
            </a:r>
            <a:r>
              <a:rPr lang="en-US" sz="4800" b="1" dirty="0" err="1">
                <a:solidFill>
                  <a:srgbClr val="3F3D4A"/>
                </a:solidFill>
              </a:rPr>
              <a:t>hulul_online</a:t>
            </a:r>
            <a:r>
              <a:rPr lang="ar-SA" sz="3200" b="1" dirty="0">
                <a:solidFill>
                  <a:srgbClr val="3F3D4A"/>
                </a:solidFill>
              </a:rPr>
              <a:t>@</a:t>
            </a:r>
            <a:endParaRPr lang="en-US" sz="6600" b="1" dirty="0">
              <a:solidFill>
                <a:srgbClr val="3F3D4A"/>
              </a:solidFill>
              <a:latin typeface="Calibri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38F87A5-2E2F-4675-898B-082395821913}"/>
              </a:ext>
            </a:extLst>
          </p:cNvPr>
          <p:cNvSpPr txBox="1"/>
          <p:nvPr/>
        </p:nvSpPr>
        <p:spPr>
          <a:xfrm>
            <a:off x="1138412" y="5484211"/>
            <a:ext cx="8624454" cy="461665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لا نحلل حذف الحقوق</a:t>
            </a:r>
            <a:endParaRPr lang="en-US" sz="3600" b="1" dirty="0">
              <a:solidFill>
                <a:srgbClr val="3F3D4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39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1559321" y="7691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0" r="11000" b="12091"/>
            <a:stretch/>
          </p:blipFill>
          <p:spPr>
            <a:xfrm rot="369633">
              <a:off x="1792811" y="4526761"/>
              <a:ext cx="2253559" cy="169325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2483226" y="-67962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09" r="9528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0" r="11420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1F30A7A-676C-4135-AD40-74C93695DDF3}"/>
              </a:ext>
            </a:extLst>
          </p:cNvPr>
          <p:cNvGrpSpPr/>
          <p:nvPr/>
        </p:nvGrpSpPr>
        <p:grpSpPr>
          <a:xfrm>
            <a:off x="329236" y="-5097"/>
            <a:ext cx="1349827" cy="2091875"/>
            <a:chOff x="3078475" y="1740804"/>
            <a:chExt cx="1349827" cy="209187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CF7FB61-83F2-499C-8511-637C31C28489}"/>
                </a:ext>
              </a:extLst>
            </p:cNvPr>
            <p:cNvSpPr/>
            <p:nvPr/>
          </p:nvSpPr>
          <p:spPr>
            <a:xfrm>
              <a:off x="3078475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FF0066"/>
                </a:gs>
                <a:gs pos="100000">
                  <a:srgbClr val="CC00CC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5FB5505-D253-4F72-87C8-F20AA81D75D1}"/>
                </a:ext>
              </a:extLst>
            </p:cNvPr>
            <p:cNvSpPr txBox="1"/>
            <p:nvPr/>
          </p:nvSpPr>
          <p:spPr>
            <a:xfrm>
              <a:off x="3181548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2038180-9A84-4391-9AE6-85AF2867AB57}"/>
              </a:ext>
            </a:extLst>
          </p:cNvPr>
          <p:cNvSpPr/>
          <p:nvPr/>
        </p:nvSpPr>
        <p:spPr>
          <a:xfrm>
            <a:off x="162322" y="1040841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3E590B-2A03-45DC-A6C7-BD1F99323FEC}"/>
              </a:ext>
            </a:extLst>
          </p:cNvPr>
          <p:cNvSpPr txBox="1"/>
          <p:nvPr/>
        </p:nvSpPr>
        <p:spPr>
          <a:xfrm>
            <a:off x="757402" y="2564839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CC00CC"/>
                    </a:gs>
                    <a:gs pos="68000">
                      <a:srgbClr val="FF0066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2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B403F4C3-D5C0-4BDC-A5A7-C61211F95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628" y="1271506"/>
            <a:ext cx="654008" cy="65400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B84FB8A-4F6A-4257-9634-5C648915C772}"/>
              </a:ext>
            </a:extLst>
          </p:cNvPr>
          <p:cNvSpPr txBox="1"/>
          <p:nvPr/>
        </p:nvSpPr>
        <p:spPr>
          <a:xfrm>
            <a:off x="162322" y="1865369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/>
              <a:t>التكيف في البيئة الباردة </a:t>
            </a:r>
            <a:endParaRPr lang="en-US" sz="2000" b="1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66E5D35-7C6C-461E-8427-38FC00B4DE3E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221D591-1C9A-4CF2-9DC8-21205092DC6C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77EAC06-84B8-4C6F-AA58-F6D7716D6D5E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48A5B98-18C8-4C20-A55D-7A207FAF4589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A6CA8D26-7647-4496-8BAE-C8482AC905C6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AA00991D-57A4-4F94-B865-A83BF6FA0C51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77A8EC96-F7E1-4D2B-A507-98CB57536AF5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22BABE17-20D6-4CE6-85F7-A0DF6D7CA7E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4B1E106-E104-4B5C-8A61-10DAD4EAE43E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2E83BB2-A9BF-44FF-A13D-2C89615170F2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15DCA7B-27EB-4BF5-B99F-530A1760E27F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 وأتساءل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3EFE5DB-1766-490A-BED3-59CC42D0B65B}"/>
              </a:ext>
            </a:extLst>
          </p:cNvPr>
          <p:cNvGrpSpPr/>
          <p:nvPr/>
        </p:nvGrpSpPr>
        <p:grpSpPr>
          <a:xfrm>
            <a:off x="7044803" y="1925514"/>
            <a:ext cx="5147197" cy="1330422"/>
            <a:chOff x="742949" y="1272891"/>
            <a:chExt cx="5147197" cy="133042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6617041-AD94-4AD6-B92E-420F05ECF0DA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CC133BF7-2C65-44B2-A807-F3A51EBC6B6E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07330F0E-A8F3-4E62-BEA7-9945C631F907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AD16A11D-2702-47EB-BE67-8352B5C40E7D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7AC565F3-96F5-4212-8B09-62B7D81E53BC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B32BF5F2-6816-4894-8CFA-54033E5697AE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85F946C4-2D03-45E6-B553-BA12162CE904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1FDBE13-B663-4EB0-8BB6-543C38EFE78F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D4BB2F9-4991-4849-A784-A82245AC13A8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كيف تساعد تراكيب المخلوقات الحية على بقائها حية في البيئة الباردة 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943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6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C706E46-F577-42B7-ADD8-56BD0E1EE686}"/>
              </a:ext>
            </a:extLst>
          </p:cNvPr>
          <p:cNvGrpSpPr/>
          <p:nvPr/>
        </p:nvGrpSpPr>
        <p:grpSpPr>
          <a:xfrm>
            <a:off x="329236" y="-5097"/>
            <a:ext cx="1349827" cy="2091875"/>
            <a:chOff x="3078475" y="1740804"/>
            <a:chExt cx="1349827" cy="2091875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A933BE1-CDD6-4B80-93BE-EF4B09C17E42}"/>
                </a:ext>
              </a:extLst>
            </p:cNvPr>
            <p:cNvSpPr/>
            <p:nvPr/>
          </p:nvSpPr>
          <p:spPr>
            <a:xfrm>
              <a:off x="3078475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FF0066"/>
                </a:gs>
                <a:gs pos="100000">
                  <a:srgbClr val="CC00CC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8D28C37-2D80-45F9-B70B-6D33772DDF82}"/>
                </a:ext>
              </a:extLst>
            </p:cNvPr>
            <p:cNvSpPr txBox="1"/>
            <p:nvPr/>
          </p:nvSpPr>
          <p:spPr>
            <a:xfrm>
              <a:off x="3181548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2930F2B9-A87B-4D94-B73D-53CA89E94549}"/>
              </a:ext>
            </a:extLst>
          </p:cNvPr>
          <p:cNvSpPr/>
          <p:nvPr/>
        </p:nvSpPr>
        <p:spPr>
          <a:xfrm>
            <a:off x="162322" y="1040841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7B5F8E-F792-4D0E-BDA3-97023DFF1C2B}"/>
              </a:ext>
            </a:extLst>
          </p:cNvPr>
          <p:cNvSpPr txBox="1"/>
          <p:nvPr/>
        </p:nvSpPr>
        <p:spPr>
          <a:xfrm>
            <a:off x="757402" y="2564839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CC00CC"/>
                    </a:gs>
                    <a:gs pos="68000">
                      <a:srgbClr val="FF0066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2</a:t>
            </a: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58AD9E79-C34D-4E99-83E4-A6C6909F0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245" y="1266408"/>
            <a:ext cx="627805" cy="62780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0F995029-8341-47CB-9261-E2BFC3702F8A}"/>
              </a:ext>
            </a:extLst>
          </p:cNvPr>
          <p:cNvSpPr txBox="1"/>
          <p:nvPr/>
        </p:nvSpPr>
        <p:spPr>
          <a:xfrm>
            <a:off x="162322" y="1865369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/>
              <a:t>التكيف في البيئة الباردة </a:t>
            </a:r>
            <a:endParaRPr lang="en-US" sz="2000" b="1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4803" y="192551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تساعد الدهون الحيوانات على العيش في البيئة الباردة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E12BD630-0CF5-4A22-834E-2B983A2D54BC}"/>
              </a:ext>
            </a:extLst>
          </p:cNvPr>
          <p:cNvGrpSpPr/>
          <p:nvPr/>
        </p:nvGrpSpPr>
        <p:grpSpPr>
          <a:xfrm>
            <a:off x="1559321" y="76917"/>
            <a:ext cx="2823737" cy="6608746"/>
            <a:chOff x="1559321" y="76917"/>
            <a:chExt cx="2823737" cy="6608746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55E74FF5-1EC6-4625-9BC1-B163F09BA139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4D29F3E8-815C-4C61-B423-CEE7F58F8D91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58361F07-DD03-4F63-84EB-3124BD6E8227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165B68A0-46A0-4A35-A9EB-CBE666F54C8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Flowchart: Preparation 168">
                  <a:extLst>
                    <a:ext uri="{FF2B5EF4-FFF2-40B4-BE49-F238E27FC236}">
                      <a16:creationId xmlns:a16="http://schemas.microsoft.com/office/drawing/2014/main" id="{1785CCD3-FA8B-42ED-AC1F-6FD0D67BC3BD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BFD78386-4094-4193-B68C-18887C2E80CD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A271320D-A402-418B-9998-A8C0A058155B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605B127-5A5A-49ED-8DFE-DCCE971B1C51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7E354B6E-30C7-49AC-99DA-5389B836A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0" r="11000" b="12091"/>
            <a:stretch/>
          </p:blipFill>
          <p:spPr>
            <a:xfrm rot="369633">
              <a:off x="1792811" y="4526761"/>
              <a:ext cx="2253559" cy="1693252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731CF948-C68A-484B-8574-E02C6469E9E7}"/>
              </a:ext>
            </a:extLst>
          </p:cNvPr>
          <p:cNvGrpSpPr/>
          <p:nvPr/>
        </p:nvGrpSpPr>
        <p:grpSpPr>
          <a:xfrm>
            <a:off x="2483226" y="-679628"/>
            <a:ext cx="2980788" cy="4119305"/>
            <a:chOff x="2483226" y="-679628"/>
            <a:chExt cx="2980788" cy="4119305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5FBDB079-67B9-46B4-A573-C7E9282862CF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D32D1E33-B10A-4EFE-88C6-C95B4C673DD2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FBCF3D9A-422A-4DDB-AEB0-DC2713407689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1F61DEF3-9BE9-4053-8154-CDA26B6F609A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Flowchart: Preparation 190">
                  <a:extLst>
                    <a:ext uri="{FF2B5EF4-FFF2-40B4-BE49-F238E27FC236}">
                      <a16:creationId xmlns:a16="http://schemas.microsoft.com/office/drawing/2014/main" id="{322EDBF4-BB75-4065-9271-5A9F0D3E548B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7AC7507E-4010-40A8-A689-5DEFC779737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F79A5882-887D-423F-9D07-40F18366722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5966912-A452-46DA-B889-4C7871C3180D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890C491-68A4-4EE0-AD8F-C1C197897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309" r="9528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1ABF2178-AE3F-4CA4-B4BB-9691AE2BAA92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CDF6ECCE-6186-4B24-934D-819B63F21221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B9F8A04-12AA-4CA5-97C1-301F1A651294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47463C34-78A9-43F8-9CC7-40EBBAC9BBD8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498CFE0D-D99B-4401-BBA4-D96E211D076E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Flowchart: Preparation 200">
                  <a:extLst>
                    <a:ext uri="{FF2B5EF4-FFF2-40B4-BE49-F238E27FC236}">
                      <a16:creationId xmlns:a16="http://schemas.microsoft.com/office/drawing/2014/main" id="{58D9BC86-E41D-4FC5-A8FF-64BCE0304796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7144ACD5-17DD-4A11-A6D2-E3E2498E33F4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F62DE415-B4FB-434B-9F9F-77C095F21A8C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D7C81803-527A-45A7-B77B-8950E763B71E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A7BB90D-2146-4607-BF66-2657BC161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0" r="11420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07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8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1559321" y="7691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1" r="11071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 وأتساءل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2483226" y="-67962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" b="1994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6" r="6696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4803" y="192551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كيف تساعد تراكيب المخلوقات الحية على بقائها حية في الصحراء؟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48AF22-147B-4652-A423-C24F0EB4F209}"/>
              </a:ext>
            </a:extLst>
          </p:cNvPr>
          <p:cNvGrpSpPr/>
          <p:nvPr/>
        </p:nvGrpSpPr>
        <p:grpSpPr>
          <a:xfrm>
            <a:off x="253480" y="0"/>
            <a:ext cx="1349827" cy="2091875"/>
            <a:chOff x="548345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EDE9D1D-FCEC-4E89-B70F-C601C671A74B}"/>
                </a:ext>
              </a:extLst>
            </p:cNvPr>
            <p:cNvSpPr/>
            <p:nvPr/>
          </p:nvSpPr>
          <p:spPr>
            <a:xfrm>
              <a:off x="548345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00CC"/>
                </a:gs>
                <a:gs pos="100000">
                  <a:srgbClr val="00CCFF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B988421-2738-4515-9766-0680DD1677C6}"/>
                </a:ext>
              </a:extLst>
            </p:cNvPr>
            <p:cNvSpPr txBox="1"/>
            <p:nvPr/>
          </p:nvSpPr>
          <p:spPr>
            <a:xfrm>
              <a:off x="558652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000ECEB-B812-4CA8-BC24-FD3BF5CE4480}"/>
              </a:ext>
            </a:extLst>
          </p:cNvPr>
          <p:cNvSpPr/>
          <p:nvPr/>
        </p:nvSpPr>
        <p:spPr>
          <a:xfrm>
            <a:off x="86566" y="1045938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E7B604-423F-48E6-8A64-69FAEF409159}"/>
              </a:ext>
            </a:extLst>
          </p:cNvPr>
          <p:cNvSpPr txBox="1"/>
          <p:nvPr/>
        </p:nvSpPr>
        <p:spPr>
          <a:xfrm>
            <a:off x="681646" y="2569936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FF"/>
                    </a:gs>
                    <a:gs pos="68000">
                      <a:srgbClr val="0000CC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3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F7FA99C3-2CF9-4845-A2CB-20FB4D065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906" y="1342581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BEF23E9-BCB3-4CDF-A161-0FE9061B69A8}"/>
              </a:ext>
            </a:extLst>
          </p:cNvPr>
          <p:cNvSpPr txBox="1"/>
          <p:nvPr/>
        </p:nvSpPr>
        <p:spPr>
          <a:xfrm>
            <a:off x="86566" y="1870466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b="1" dirty="0"/>
              <a:t>التكيف في الصحراء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890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953434" y="12462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5" r="6125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 وأتساءل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1877339" y="-63191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" r="3564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3706802" y="181389"/>
            <a:ext cx="3051661" cy="6516697"/>
            <a:chOff x="4521123" y="92928"/>
            <a:chExt cx="3051661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5" t="1" r="38136" b="33103"/>
            <a:stretch/>
          </p:blipFill>
          <p:spPr>
            <a:xfrm rot="21229769">
              <a:off x="5233117" y="4328230"/>
              <a:ext cx="2339667" cy="1985121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26323" y="1602916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كيف تساعد تراكيب الجمل على بقائه حي في الصحراء؟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48AF22-147B-4652-A423-C24F0EB4F209}"/>
              </a:ext>
            </a:extLst>
          </p:cNvPr>
          <p:cNvGrpSpPr/>
          <p:nvPr/>
        </p:nvGrpSpPr>
        <p:grpSpPr>
          <a:xfrm>
            <a:off x="253480" y="0"/>
            <a:ext cx="1349827" cy="2091875"/>
            <a:chOff x="548345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EDE9D1D-FCEC-4E89-B70F-C601C671A74B}"/>
                </a:ext>
              </a:extLst>
            </p:cNvPr>
            <p:cNvSpPr/>
            <p:nvPr/>
          </p:nvSpPr>
          <p:spPr>
            <a:xfrm>
              <a:off x="548345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00CC"/>
                </a:gs>
                <a:gs pos="100000">
                  <a:srgbClr val="00CCFF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B988421-2738-4515-9766-0680DD1677C6}"/>
                </a:ext>
              </a:extLst>
            </p:cNvPr>
            <p:cNvSpPr txBox="1"/>
            <p:nvPr/>
          </p:nvSpPr>
          <p:spPr>
            <a:xfrm>
              <a:off x="558652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000ECEB-B812-4CA8-BC24-FD3BF5CE4480}"/>
              </a:ext>
            </a:extLst>
          </p:cNvPr>
          <p:cNvSpPr/>
          <p:nvPr/>
        </p:nvSpPr>
        <p:spPr>
          <a:xfrm>
            <a:off x="86566" y="1045938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E7B604-423F-48E6-8A64-69FAEF409159}"/>
              </a:ext>
            </a:extLst>
          </p:cNvPr>
          <p:cNvSpPr txBox="1"/>
          <p:nvPr/>
        </p:nvSpPr>
        <p:spPr>
          <a:xfrm>
            <a:off x="681646" y="2569936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FF"/>
                    </a:gs>
                    <a:gs pos="68000">
                      <a:srgbClr val="0000CC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3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F7FA99C3-2CF9-4845-A2CB-20FB4D065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906" y="1342581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BEF23E9-BCB3-4CDF-A161-0FE9061B69A8}"/>
              </a:ext>
            </a:extLst>
          </p:cNvPr>
          <p:cNvSpPr txBox="1"/>
          <p:nvPr/>
        </p:nvSpPr>
        <p:spPr>
          <a:xfrm>
            <a:off x="86566" y="1870466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b="1" dirty="0"/>
              <a:t>التكيف في الصحراء</a:t>
            </a:r>
            <a:endParaRPr lang="en-US" sz="2000" b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B365870-74D8-456D-9EC5-E94800DC4C3E}"/>
              </a:ext>
            </a:extLst>
          </p:cNvPr>
          <p:cNvGrpSpPr/>
          <p:nvPr/>
        </p:nvGrpSpPr>
        <p:grpSpPr>
          <a:xfrm>
            <a:off x="7026323" y="2934267"/>
            <a:ext cx="5147197" cy="1330422"/>
            <a:chOff x="742949" y="1272891"/>
            <a:chExt cx="5147197" cy="13304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0C86412-5D62-4CC2-83FF-0A40C98B064C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2AB4B5D-4A1B-4BF6-B811-46CE67B4EA5A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AAB6B2F-0381-478D-BBA1-3E8B8EB77892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FF323D60-5429-44F6-BE84-D32F3EE05DBD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7C6637D6-90ED-4353-AB8D-0F048C256BA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2BC22274-5A80-40BE-883E-451F3F7031E6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F3CD9CA-F46E-4449-AD24-6BE65968FC38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069D5BF-B41F-4365-936D-3DC879164412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5CB20D0-2C9C-4EAC-AF4D-0E1C204C976B}"/>
                </a:ext>
              </a:extLst>
            </p:cNvPr>
            <p:cNvSpPr txBox="1"/>
            <p:nvPr/>
          </p:nvSpPr>
          <p:spPr>
            <a:xfrm>
              <a:off x="855065" y="1303525"/>
              <a:ext cx="38029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/>
              </a:pPr>
              <a:r>
                <a:rPr lang="ar-SY" sz="2000" b="1" dirty="0">
                  <a:solidFill>
                    <a:srgbClr val="FF0000"/>
                  </a:solidFill>
                </a:rPr>
                <a:t>خفان مسطحان </a:t>
              </a:r>
              <a:r>
                <a:rPr lang="ar-SY" sz="2000" dirty="0"/>
                <a:t>يساعدانه على السير على الرمال و عدم الاحساس بالحرارة العالية و عدم الغوص بالرمال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1D6E91E-A7D7-4204-B03E-A2C2F6F54BB4}"/>
              </a:ext>
            </a:extLst>
          </p:cNvPr>
          <p:cNvGrpSpPr/>
          <p:nvPr/>
        </p:nvGrpSpPr>
        <p:grpSpPr>
          <a:xfrm>
            <a:off x="7099278" y="4212978"/>
            <a:ext cx="5147197" cy="1330422"/>
            <a:chOff x="742949" y="1272891"/>
            <a:chExt cx="5147197" cy="133042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FF2C10A-53EC-4839-BBCF-E3DD2E82B227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04B1D49-26AC-4DD2-AF59-85926C1148C7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F7C62808-8CCB-4D07-A188-B52DD8D79C50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4035C593-D0EF-495C-A86E-C73BBBC8593E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0E8C9BEC-191E-46CD-9141-4CCAA180DADE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80ADC24A-32A2-41F2-BEFB-ADBD8C2D2944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A852446A-CFB5-44B3-95CD-6CE88A33BEBB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F6CE01-F120-4C52-AAAE-52CDF4EF31AB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3DFA384-4280-4C35-BD9B-BEE3583F7365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 startAt="2"/>
              </a:pPr>
              <a:r>
                <a:rPr lang="ar-SY" sz="2000" b="1" dirty="0">
                  <a:solidFill>
                    <a:srgbClr val="FF0000"/>
                  </a:solidFill>
                </a:rPr>
                <a:t>الشفة المشقوقة </a:t>
              </a:r>
              <a:r>
                <a:rPr lang="ar-SY" sz="2000" dirty="0"/>
                <a:t>تساعده على أكل النباتات الشوكية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99F4690-45CF-4EC1-B4AF-44CB9226EB7D}"/>
              </a:ext>
            </a:extLst>
          </p:cNvPr>
          <p:cNvGrpSpPr/>
          <p:nvPr/>
        </p:nvGrpSpPr>
        <p:grpSpPr>
          <a:xfrm>
            <a:off x="7099278" y="5546685"/>
            <a:ext cx="5147197" cy="1330422"/>
            <a:chOff x="742949" y="1272891"/>
            <a:chExt cx="5147197" cy="1330422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F6713C6-9233-46F7-BE4D-842332C91D31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E82766F-745F-4369-8355-BFE200D05714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2E53558-05FE-4FE8-8DBF-C0763E97A4AA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3807323C-54CC-49F7-ADC3-F453E8248A8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9D4DFD13-67C3-420B-84C9-C21326E218FC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9AFE540D-7670-40C5-AB24-7B32D127B780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4A911B80-CEBE-4D8C-AD54-D27FD1ACC506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DBD9F8F-BA89-4BFE-9BB4-F99ED35C04B3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6CC4FDA-BA52-4ACF-9170-A521D4E5BF3B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 startAt="3"/>
              </a:pPr>
              <a:r>
                <a:rPr lang="ar-SY" sz="2000" dirty="0">
                  <a:solidFill>
                    <a:srgbClr val="FF0000"/>
                  </a:solidFill>
                </a:rPr>
                <a:t>السنام</a:t>
              </a:r>
              <a:r>
                <a:rPr lang="ar-SY" sz="2000" dirty="0"/>
                <a:t> التي تخزن الدهون لتساعده على البقاء فترة طويلة بدون غذاء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18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4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54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55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66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6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1559321" y="7691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0" r="11610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 و أفكر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2483226" y="-67962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" r="1730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6" r="22506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4803" y="192551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كيف تساعد تراكيب الضب على بقائه حي في الصحراء؟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48AF22-147B-4652-A423-C24F0EB4F209}"/>
              </a:ext>
            </a:extLst>
          </p:cNvPr>
          <p:cNvGrpSpPr/>
          <p:nvPr/>
        </p:nvGrpSpPr>
        <p:grpSpPr>
          <a:xfrm>
            <a:off x="253480" y="0"/>
            <a:ext cx="1349827" cy="2091875"/>
            <a:chOff x="548345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EDE9D1D-FCEC-4E89-B70F-C601C671A74B}"/>
                </a:ext>
              </a:extLst>
            </p:cNvPr>
            <p:cNvSpPr/>
            <p:nvPr/>
          </p:nvSpPr>
          <p:spPr>
            <a:xfrm>
              <a:off x="548345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00CC"/>
                </a:gs>
                <a:gs pos="100000">
                  <a:srgbClr val="00CCFF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B988421-2738-4515-9766-0680DD1677C6}"/>
                </a:ext>
              </a:extLst>
            </p:cNvPr>
            <p:cNvSpPr txBox="1"/>
            <p:nvPr/>
          </p:nvSpPr>
          <p:spPr>
            <a:xfrm>
              <a:off x="558652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000ECEB-B812-4CA8-BC24-FD3BF5CE4480}"/>
              </a:ext>
            </a:extLst>
          </p:cNvPr>
          <p:cNvSpPr/>
          <p:nvPr/>
        </p:nvSpPr>
        <p:spPr>
          <a:xfrm>
            <a:off x="86566" y="1045938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E7B604-423F-48E6-8A64-69FAEF409159}"/>
              </a:ext>
            </a:extLst>
          </p:cNvPr>
          <p:cNvSpPr txBox="1"/>
          <p:nvPr/>
        </p:nvSpPr>
        <p:spPr>
          <a:xfrm>
            <a:off x="681646" y="2569936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FF"/>
                    </a:gs>
                    <a:gs pos="68000">
                      <a:srgbClr val="0000CC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3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F7FA99C3-2CF9-4845-A2CB-20FB4D065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906" y="1342581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BEF23E9-BCB3-4CDF-A161-0FE9061B69A8}"/>
              </a:ext>
            </a:extLst>
          </p:cNvPr>
          <p:cNvSpPr txBox="1"/>
          <p:nvPr/>
        </p:nvSpPr>
        <p:spPr>
          <a:xfrm>
            <a:off x="86566" y="1870466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b="1" dirty="0"/>
              <a:t>التكيف في الصحراء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53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1559321" y="7691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2" r="6182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 وأتساءل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2483226" y="-67962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6" b="9856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6" r="6696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4803" y="192551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كيف تساعد تراكيب النباتات على بقائها حية في الصحراء؟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48AF22-147B-4652-A423-C24F0EB4F209}"/>
              </a:ext>
            </a:extLst>
          </p:cNvPr>
          <p:cNvGrpSpPr/>
          <p:nvPr/>
        </p:nvGrpSpPr>
        <p:grpSpPr>
          <a:xfrm>
            <a:off x="253480" y="0"/>
            <a:ext cx="1349827" cy="2091875"/>
            <a:chOff x="548345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EDE9D1D-FCEC-4E89-B70F-C601C671A74B}"/>
                </a:ext>
              </a:extLst>
            </p:cNvPr>
            <p:cNvSpPr/>
            <p:nvPr/>
          </p:nvSpPr>
          <p:spPr>
            <a:xfrm>
              <a:off x="548345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00CC"/>
                </a:gs>
                <a:gs pos="100000">
                  <a:srgbClr val="00CCFF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B988421-2738-4515-9766-0680DD1677C6}"/>
                </a:ext>
              </a:extLst>
            </p:cNvPr>
            <p:cNvSpPr txBox="1"/>
            <p:nvPr/>
          </p:nvSpPr>
          <p:spPr>
            <a:xfrm>
              <a:off x="558652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000ECEB-B812-4CA8-BC24-FD3BF5CE4480}"/>
              </a:ext>
            </a:extLst>
          </p:cNvPr>
          <p:cNvSpPr/>
          <p:nvPr/>
        </p:nvSpPr>
        <p:spPr>
          <a:xfrm>
            <a:off x="86566" y="1045938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E7B604-423F-48E6-8A64-69FAEF409159}"/>
              </a:ext>
            </a:extLst>
          </p:cNvPr>
          <p:cNvSpPr txBox="1"/>
          <p:nvPr/>
        </p:nvSpPr>
        <p:spPr>
          <a:xfrm>
            <a:off x="681646" y="2569936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FF"/>
                    </a:gs>
                    <a:gs pos="68000">
                      <a:srgbClr val="0000CC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3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F7FA99C3-2CF9-4845-A2CB-20FB4D065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906" y="1342581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BEF23E9-BCB3-4CDF-A161-0FE9061B69A8}"/>
              </a:ext>
            </a:extLst>
          </p:cNvPr>
          <p:cNvSpPr txBox="1"/>
          <p:nvPr/>
        </p:nvSpPr>
        <p:spPr>
          <a:xfrm>
            <a:off x="86566" y="1870466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b="1" dirty="0"/>
              <a:t>التكيف في الصحراء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276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953434" y="12462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" r="3434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 وأتساءل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1877339" y="-63191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" r="3793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3706802" y="181389"/>
            <a:ext cx="3051661" cy="6516697"/>
            <a:chOff x="4521123" y="92928"/>
            <a:chExt cx="3051661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2" r="16852"/>
            <a:stretch/>
          </p:blipFill>
          <p:spPr>
            <a:xfrm rot="21229769">
              <a:off x="5233117" y="4328230"/>
              <a:ext cx="2339667" cy="1985121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26323" y="1602916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كيف تساعد تراكيب شجرة الطلح على بقائها حية في الصحراء؟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48AF22-147B-4652-A423-C24F0EB4F209}"/>
              </a:ext>
            </a:extLst>
          </p:cNvPr>
          <p:cNvGrpSpPr/>
          <p:nvPr/>
        </p:nvGrpSpPr>
        <p:grpSpPr>
          <a:xfrm>
            <a:off x="253480" y="0"/>
            <a:ext cx="1349827" cy="2091875"/>
            <a:chOff x="548345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EDE9D1D-FCEC-4E89-B70F-C601C671A74B}"/>
                </a:ext>
              </a:extLst>
            </p:cNvPr>
            <p:cNvSpPr/>
            <p:nvPr/>
          </p:nvSpPr>
          <p:spPr>
            <a:xfrm>
              <a:off x="548345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00CC"/>
                </a:gs>
                <a:gs pos="100000">
                  <a:srgbClr val="00CCFF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B988421-2738-4515-9766-0680DD1677C6}"/>
                </a:ext>
              </a:extLst>
            </p:cNvPr>
            <p:cNvSpPr txBox="1"/>
            <p:nvPr/>
          </p:nvSpPr>
          <p:spPr>
            <a:xfrm>
              <a:off x="558652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000ECEB-B812-4CA8-BC24-FD3BF5CE4480}"/>
              </a:ext>
            </a:extLst>
          </p:cNvPr>
          <p:cNvSpPr/>
          <p:nvPr/>
        </p:nvSpPr>
        <p:spPr>
          <a:xfrm>
            <a:off x="86566" y="1045938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E7B604-423F-48E6-8A64-69FAEF409159}"/>
              </a:ext>
            </a:extLst>
          </p:cNvPr>
          <p:cNvSpPr txBox="1"/>
          <p:nvPr/>
        </p:nvSpPr>
        <p:spPr>
          <a:xfrm>
            <a:off x="681646" y="2569936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FF"/>
                    </a:gs>
                    <a:gs pos="68000">
                      <a:srgbClr val="0000CC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3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F7FA99C3-2CF9-4845-A2CB-20FB4D065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906" y="1342581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BEF23E9-BCB3-4CDF-A161-0FE9061B69A8}"/>
              </a:ext>
            </a:extLst>
          </p:cNvPr>
          <p:cNvSpPr txBox="1"/>
          <p:nvPr/>
        </p:nvSpPr>
        <p:spPr>
          <a:xfrm>
            <a:off x="86566" y="1870466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b="1" dirty="0"/>
              <a:t>التكيف في الصحراء</a:t>
            </a:r>
            <a:endParaRPr lang="en-US" sz="2000" b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B365870-74D8-456D-9EC5-E94800DC4C3E}"/>
              </a:ext>
            </a:extLst>
          </p:cNvPr>
          <p:cNvGrpSpPr/>
          <p:nvPr/>
        </p:nvGrpSpPr>
        <p:grpSpPr>
          <a:xfrm>
            <a:off x="7026323" y="2934267"/>
            <a:ext cx="5147197" cy="1330422"/>
            <a:chOff x="742949" y="1272891"/>
            <a:chExt cx="5147197" cy="13304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0C86412-5D62-4CC2-83FF-0A40C98B064C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2AB4B5D-4A1B-4BF6-B811-46CE67B4EA5A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AAB6B2F-0381-478D-BBA1-3E8B8EB77892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FF323D60-5429-44F6-BE84-D32F3EE05DBD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7C6637D6-90ED-4353-AB8D-0F048C256BA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2BC22274-5A80-40BE-883E-451F3F7031E6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F3CD9CA-F46E-4449-AD24-6BE65968FC38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069D5BF-B41F-4365-936D-3DC879164412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5CB20D0-2C9C-4EAC-AF4D-0E1C204C976B}"/>
                </a:ext>
              </a:extLst>
            </p:cNvPr>
            <p:cNvSpPr txBox="1"/>
            <p:nvPr/>
          </p:nvSpPr>
          <p:spPr>
            <a:xfrm>
              <a:off x="855065" y="1303525"/>
              <a:ext cx="38029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/>
              </a:pPr>
              <a:r>
                <a:rPr lang="ar-SY" sz="2000" b="1" dirty="0">
                  <a:solidFill>
                    <a:srgbClr val="FF0000"/>
                  </a:solidFill>
                </a:rPr>
                <a:t>الأوراق </a:t>
              </a:r>
              <a:r>
                <a:rPr lang="ar-SY" sz="2000" dirty="0"/>
                <a:t>الصغيرة تفقد كميات قليلة من الماء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1D6E91E-A7D7-4204-B03E-A2C2F6F54BB4}"/>
              </a:ext>
            </a:extLst>
          </p:cNvPr>
          <p:cNvGrpSpPr/>
          <p:nvPr/>
        </p:nvGrpSpPr>
        <p:grpSpPr>
          <a:xfrm>
            <a:off x="7099278" y="4212978"/>
            <a:ext cx="5147197" cy="1330422"/>
            <a:chOff x="742949" y="1272891"/>
            <a:chExt cx="5147197" cy="133042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FF2C10A-53EC-4839-BBCF-E3DD2E82B227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04B1D49-26AC-4DD2-AF59-85926C1148C7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F7C62808-8CCB-4D07-A188-B52DD8D79C50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4035C593-D0EF-495C-A86E-C73BBBC8593E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0E8C9BEC-191E-46CD-9141-4CCAA180DADE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80ADC24A-32A2-41F2-BEFB-ADBD8C2D2944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A852446A-CFB5-44B3-95CD-6CE88A33BEBB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F6CE01-F120-4C52-AAAE-52CDF4EF31AB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3DFA384-4280-4C35-BD9B-BEE3583F7365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 startAt="2"/>
              </a:pPr>
              <a:r>
                <a:rPr lang="ar-SY" sz="2000" dirty="0"/>
                <a:t>تحمي </a:t>
              </a:r>
              <a:r>
                <a:rPr lang="ar-SY" sz="2000" b="1" dirty="0">
                  <a:solidFill>
                    <a:srgbClr val="FF0000"/>
                  </a:solidFill>
                </a:rPr>
                <a:t>الأشواك</a:t>
              </a:r>
              <a:r>
                <a:rPr lang="ar-SY" sz="2000" dirty="0"/>
                <a:t> الشجرة من الحيوانات و العطشى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99F4690-45CF-4EC1-B4AF-44CB9226EB7D}"/>
              </a:ext>
            </a:extLst>
          </p:cNvPr>
          <p:cNvGrpSpPr/>
          <p:nvPr/>
        </p:nvGrpSpPr>
        <p:grpSpPr>
          <a:xfrm>
            <a:off x="7099278" y="5546685"/>
            <a:ext cx="5147197" cy="1330422"/>
            <a:chOff x="742949" y="1272891"/>
            <a:chExt cx="5147197" cy="1330422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F6713C6-9233-46F7-BE4D-842332C91D31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E82766F-745F-4369-8355-BFE200D05714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2E53558-05FE-4FE8-8DBF-C0763E97A4AA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3807323C-54CC-49F7-ADC3-F453E8248A8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9D4DFD13-67C3-420B-84C9-C21326E218FC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9AFE540D-7670-40C5-AB24-7B32D127B780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4A911B80-CEBE-4D8C-AD54-D27FD1ACC506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DBD9F8F-BA89-4BFE-9BB4-F99ED35C04B3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6CC4FDA-BA52-4ACF-9170-A521D4E5BF3B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 startAt="3"/>
              </a:pPr>
              <a:r>
                <a:rPr lang="ar-SY" sz="2000" dirty="0"/>
                <a:t>تنمو </a:t>
              </a:r>
              <a:r>
                <a:rPr lang="ar-SY" sz="2000" b="1" dirty="0">
                  <a:solidFill>
                    <a:srgbClr val="FF0000"/>
                  </a:solidFill>
                </a:rPr>
                <a:t>الجذور الطويلة </a:t>
              </a:r>
              <a:r>
                <a:rPr lang="ar-SY" sz="2000" dirty="0"/>
                <a:t>تحت الأرض حيث يمكن العثور على الماء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32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4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54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55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66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6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FFED62F-2240-4E6C-8D39-3FB9EE13DDE7}"/>
              </a:ext>
            </a:extLst>
          </p:cNvPr>
          <p:cNvGrpSpPr/>
          <p:nvPr/>
        </p:nvGrpSpPr>
        <p:grpSpPr>
          <a:xfrm rot="21112548">
            <a:off x="90688" y="-64813"/>
            <a:ext cx="2478166" cy="6746770"/>
            <a:chOff x="1559321" y="-1001919"/>
            <a:chExt cx="2823737" cy="7687582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7871625-5348-4DAC-A6E2-2C93CF5F8F96}"/>
                </a:ext>
              </a:extLst>
            </p:cNvPr>
            <p:cNvGrpSpPr/>
            <p:nvPr/>
          </p:nvGrpSpPr>
          <p:grpSpPr>
            <a:xfrm>
              <a:off x="1559321" y="-1001919"/>
              <a:ext cx="2823737" cy="7687582"/>
              <a:chOff x="8073641" y="-5060913"/>
              <a:chExt cx="2790550" cy="10810672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FC3D11A0-C29B-47C7-B6F0-B6F48D06E7F9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21F415BA-6D0B-4CA4-AB21-A9CBAFA94D78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B7F9BF6B-C596-470C-B44D-E7F52BF82FFA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Flowchart: Preparation 169">
                  <a:extLst>
                    <a:ext uri="{FF2B5EF4-FFF2-40B4-BE49-F238E27FC236}">
                      <a16:creationId xmlns:a16="http://schemas.microsoft.com/office/drawing/2014/main" id="{CDF36445-D0CF-4675-9B11-C9B49E6AF514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726A42A0-CF58-4EA5-9BFD-51B2EE65137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E19A2E5B-A265-4878-A78D-A15DBC3534B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3357E21C-CE9B-4421-8C27-6EC41264E69B}"/>
                  </a:ext>
                </a:extLst>
              </p:cNvPr>
              <p:cNvSpPr/>
              <p:nvPr/>
            </p:nvSpPr>
            <p:spPr>
              <a:xfrm rot="1365559">
                <a:off x="8829534" y="-5060913"/>
                <a:ext cx="1913218" cy="6222192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C343D9B-47C0-47ED-A21B-E2D85ADF6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5" r="11115" b="7472"/>
            <a:stretch/>
          </p:blipFill>
          <p:spPr>
            <a:xfrm rot="369633">
              <a:off x="1764110" y="4582659"/>
              <a:ext cx="2251566" cy="1780638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7078861" y="380727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 وأتساءل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95545" y="1489008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كيف تساعد تراكيب الصبار على بقائها حية في الصحراء؟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48AF22-147B-4652-A423-C24F0EB4F209}"/>
              </a:ext>
            </a:extLst>
          </p:cNvPr>
          <p:cNvGrpSpPr/>
          <p:nvPr/>
        </p:nvGrpSpPr>
        <p:grpSpPr>
          <a:xfrm>
            <a:off x="253480" y="0"/>
            <a:ext cx="1349827" cy="2091875"/>
            <a:chOff x="548345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EDE9D1D-FCEC-4E89-B70F-C601C671A74B}"/>
                </a:ext>
              </a:extLst>
            </p:cNvPr>
            <p:cNvSpPr/>
            <p:nvPr/>
          </p:nvSpPr>
          <p:spPr>
            <a:xfrm>
              <a:off x="548345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00CC"/>
                </a:gs>
                <a:gs pos="100000">
                  <a:srgbClr val="00CCFF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B988421-2738-4515-9766-0680DD1677C6}"/>
                </a:ext>
              </a:extLst>
            </p:cNvPr>
            <p:cNvSpPr txBox="1"/>
            <p:nvPr/>
          </p:nvSpPr>
          <p:spPr>
            <a:xfrm>
              <a:off x="558652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000ECEB-B812-4CA8-BC24-FD3BF5CE4480}"/>
              </a:ext>
            </a:extLst>
          </p:cNvPr>
          <p:cNvSpPr/>
          <p:nvPr/>
        </p:nvSpPr>
        <p:spPr>
          <a:xfrm>
            <a:off x="86566" y="1045938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E7B604-423F-48E6-8A64-69FAEF409159}"/>
              </a:ext>
            </a:extLst>
          </p:cNvPr>
          <p:cNvSpPr txBox="1"/>
          <p:nvPr/>
        </p:nvSpPr>
        <p:spPr>
          <a:xfrm>
            <a:off x="681646" y="2569936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FF"/>
                    </a:gs>
                    <a:gs pos="68000">
                      <a:srgbClr val="0000CC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3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F7FA99C3-2CF9-4845-A2CB-20FB4D065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906" y="1342581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BEF23E9-BCB3-4CDF-A161-0FE9061B69A8}"/>
              </a:ext>
            </a:extLst>
          </p:cNvPr>
          <p:cNvSpPr txBox="1"/>
          <p:nvPr/>
        </p:nvSpPr>
        <p:spPr>
          <a:xfrm>
            <a:off x="86566" y="1870466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b="1" dirty="0"/>
              <a:t>التكيف في الصحراء</a:t>
            </a:r>
            <a:endParaRPr lang="en-US" sz="2000" b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B365870-74D8-456D-9EC5-E94800DC4C3E}"/>
              </a:ext>
            </a:extLst>
          </p:cNvPr>
          <p:cNvGrpSpPr/>
          <p:nvPr/>
        </p:nvGrpSpPr>
        <p:grpSpPr>
          <a:xfrm>
            <a:off x="7038637" y="2646376"/>
            <a:ext cx="5147197" cy="1330422"/>
            <a:chOff x="742949" y="1272891"/>
            <a:chExt cx="5147197" cy="13304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0C86412-5D62-4CC2-83FF-0A40C98B064C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2AB4B5D-4A1B-4BF6-B811-46CE67B4EA5A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AAB6B2F-0381-478D-BBA1-3E8B8EB77892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FF323D60-5429-44F6-BE84-D32F3EE05DBD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7C6637D6-90ED-4353-AB8D-0F048C256BA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2BC22274-5A80-40BE-883E-451F3F7031E6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9F3CD9CA-F46E-4449-AD24-6BE65968FC38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069D5BF-B41F-4365-936D-3DC879164412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5CB20D0-2C9C-4EAC-AF4D-0E1C204C976B}"/>
                </a:ext>
              </a:extLst>
            </p:cNvPr>
            <p:cNvSpPr txBox="1"/>
            <p:nvPr/>
          </p:nvSpPr>
          <p:spPr>
            <a:xfrm>
              <a:off x="855065" y="1303525"/>
              <a:ext cx="38029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/>
              </a:pPr>
              <a:r>
                <a:rPr lang="ar-SY" sz="2000" b="1" dirty="0">
                  <a:solidFill>
                    <a:srgbClr val="FF0000"/>
                  </a:solidFill>
                </a:rPr>
                <a:t>الأوراق </a:t>
              </a:r>
              <a:r>
                <a:rPr lang="ar-SY" sz="2000" dirty="0"/>
                <a:t>الصغيرة تفقد كميات قليلة من الماء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1D6E91E-A7D7-4204-B03E-A2C2F6F54BB4}"/>
              </a:ext>
            </a:extLst>
          </p:cNvPr>
          <p:cNvGrpSpPr/>
          <p:nvPr/>
        </p:nvGrpSpPr>
        <p:grpSpPr>
          <a:xfrm>
            <a:off x="7089645" y="3698519"/>
            <a:ext cx="5147197" cy="1330422"/>
            <a:chOff x="742949" y="1272891"/>
            <a:chExt cx="5147197" cy="133042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FF2C10A-53EC-4839-BBCF-E3DD2E82B227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04B1D49-26AC-4DD2-AF59-85926C1148C7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F7C62808-8CCB-4D07-A188-B52DD8D79C50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4035C593-D0EF-495C-A86E-C73BBBC8593E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0E8C9BEC-191E-46CD-9141-4CCAA180DADE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80ADC24A-32A2-41F2-BEFB-ADBD8C2D2944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A852446A-CFB5-44B3-95CD-6CE88A33BEBB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F6CE01-F120-4C52-AAAE-52CDF4EF31AB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3DFA384-4280-4C35-BD9B-BEE3583F7365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 startAt="2"/>
              </a:pPr>
              <a:r>
                <a:rPr lang="ar-SY" sz="2000" dirty="0"/>
                <a:t>تمنع </a:t>
              </a:r>
              <a:r>
                <a:rPr lang="ar-SY" sz="2000" b="1" dirty="0">
                  <a:solidFill>
                    <a:srgbClr val="FF0000"/>
                  </a:solidFill>
                </a:rPr>
                <a:t>الطبقة الشمعية </a:t>
              </a:r>
              <a:r>
                <a:rPr lang="ar-SY" sz="2000" dirty="0"/>
                <a:t>تبخر الماء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99F4690-45CF-4EC1-B4AF-44CB9226EB7D}"/>
              </a:ext>
            </a:extLst>
          </p:cNvPr>
          <p:cNvGrpSpPr/>
          <p:nvPr/>
        </p:nvGrpSpPr>
        <p:grpSpPr>
          <a:xfrm>
            <a:off x="7094472" y="4840318"/>
            <a:ext cx="5147197" cy="1330422"/>
            <a:chOff x="742949" y="1272891"/>
            <a:chExt cx="5147197" cy="1330422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F6713C6-9233-46F7-BE4D-842332C91D31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E82766F-745F-4369-8355-BFE200D05714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2E53558-05FE-4FE8-8DBF-C0763E97A4AA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3807323C-54CC-49F7-ADC3-F453E8248A8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9D4DFD13-67C3-420B-84C9-C21326E218FC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9AFE540D-7670-40C5-AB24-7B32D127B780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4A911B80-CEBE-4D8C-AD54-D27FD1ACC506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DBD9F8F-BA89-4BFE-9BB4-F99ED35C04B3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6CC4FDA-BA52-4ACF-9170-A521D4E5BF3B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 startAt="3"/>
              </a:pPr>
              <a:r>
                <a:rPr lang="ar-SY" sz="2000" dirty="0"/>
                <a:t>تساعد </a:t>
              </a:r>
              <a:r>
                <a:rPr lang="ar-SY" sz="2000" b="1" dirty="0">
                  <a:solidFill>
                    <a:srgbClr val="FF0000"/>
                  </a:solidFill>
                </a:rPr>
                <a:t>الساق السميكة </a:t>
              </a:r>
              <a:r>
                <a:rPr lang="ar-SY" sz="2000" dirty="0"/>
                <a:t>النبات على تخزين الماء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AAF809D-D869-407A-A4EB-28414100A6DE}"/>
              </a:ext>
            </a:extLst>
          </p:cNvPr>
          <p:cNvGrpSpPr/>
          <p:nvPr/>
        </p:nvGrpSpPr>
        <p:grpSpPr>
          <a:xfrm>
            <a:off x="7093144" y="5906063"/>
            <a:ext cx="5147197" cy="1330422"/>
            <a:chOff x="742949" y="1272891"/>
            <a:chExt cx="5147197" cy="133042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37D4B0E-A4F7-4696-A6C1-BCA9D3C0F009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738FD0F-DD9C-4B29-837E-FD458FFDCE48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64F33AF-C23A-44C4-A396-BC9D4D5F1F2D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CA15D42A-8AEA-41B3-A600-8D43437CF4F3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8605FC2D-8B4F-45BE-AB57-F216EEB44372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5DBFC92A-C223-41CF-9153-03D818BA9ED0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7046AD14-C62C-49DB-9261-F138F5042F5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22259B1-D525-4979-8F34-D26A3118AF61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E28E748-56F6-4250-BFE7-61F247A2C438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 startAt="3"/>
              </a:pPr>
              <a:r>
                <a:rPr lang="ar-SY" sz="2000" dirty="0"/>
                <a:t>تنمو </a:t>
              </a:r>
              <a:r>
                <a:rPr lang="ar-SY" sz="2000" b="1" dirty="0">
                  <a:solidFill>
                    <a:srgbClr val="FF0000"/>
                  </a:solidFill>
                </a:rPr>
                <a:t>الجذور السطحية </a:t>
              </a:r>
              <a:r>
                <a:rPr lang="ar-SY" sz="2000" dirty="0"/>
                <a:t>على مساحة كبيرة لتمتص أكبر كمية ممكنة من الماء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EE72676-B166-4507-9E07-9C6CE0C65F4D}"/>
              </a:ext>
            </a:extLst>
          </p:cNvPr>
          <p:cNvGrpSpPr/>
          <p:nvPr/>
        </p:nvGrpSpPr>
        <p:grpSpPr>
          <a:xfrm>
            <a:off x="2913118" y="-15905"/>
            <a:ext cx="2683451" cy="6655577"/>
            <a:chOff x="4405090" y="-1028341"/>
            <a:chExt cx="3084379" cy="764997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4639ECC1-30C4-4ADA-AAC8-6FA2054D7F63}"/>
                </a:ext>
              </a:extLst>
            </p:cNvPr>
            <p:cNvGrpSpPr/>
            <p:nvPr/>
          </p:nvGrpSpPr>
          <p:grpSpPr>
            <a:xfrm rot="20891023">
              <a:off x="4405090" y="-1028341"/>
              <a:ext cx="2980788" cy="7649973"/>
              <a:chOff x="1074553" y="-5416303"/>
              <a:chExt cx="2790550" cy="11055419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D4C618F-3335-443E-9658-E98B5ED88565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12CE8D5-EE0C-42B3-8B84-E214D4F38285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0CBB1FCF-862A-4C61-9A58-F9EF86EE9AC4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Flowchart: Preparation 155">
                  <a:extLst>
                    <a:ext uri="{FF2B5EF4-FFF2-40B4-BE49-F238E27FC236}">
                      <a16:creationId xmlns:a16="http://schemas.microsoft.com/office/drawing/2014/main" id="{23238C92-4B1B-45C9-BC91-B28A39A7BE6C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30B8B5C-C26E-49A3-BBB2-A8D1FA536411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05FEC255-C611-4E89-AA86-874C0387201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F520FBA-09D4-496C-A326-93F16EA094CD}"/>
                  </a:ext>
                </a:extLst>
              </p:cNvPr>
              <p:cNvSpPr/>
              <p:nvPr/>
            </p:nvSpPr>
            <p:spPr>
              <a:xfrm rot="1365559">
                <a:off x="1686959" y="-5416303"/>
                <a:ext cx="2022047" cy="6484450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A3A26AE6-DD0A-4C77-86FD-BD17629F9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4" r="17544"/>
            <a:stretch/>
          </p:blipFill>
          <p:spPr>
            <a:xfrm rot="21229769">
              <a:off x="5231743" y="4332719"/>
              <a:ext cx="2257726" cy="1955137"/>
            </a:xfrm>
            <a:prstGeom prst="rect">
              <a:avLst/>
            </a:prstGeom>
          </p:spPr>
        </p:pic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C47EA159-784F-4F36-A53F-90D27962EAE8}"/>
              </a:ext>
            </a:extLst>
          </p:cNvPr>
          <p:cNvGrpSpPr/>
          <p:nvPr/>
        </p:nvGrpSpPr>
        <p:grpSpPr>
          <a:xfrm rot="21406314">
            <a:off x="1852654" y="-678192"/>
            <a:ext cx="2458239" cy="4412834"/>
            <a:chOff x="2483226" y="-1911194"/>
            <a:chExt cx="2980788" cy="535087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86F3FFD2-B6D6-48BD-B266-BD1C5944D1CB}"/>
                </a:ext>
              </a:extLst>
            </p:cNvPr>
            <p:cNvGrpSpPr/>
            <p:nvPr/>
          </p:nvGrpSpPr>
          <p:grpSpPr>
            <a:xfrm>
              <a:off x="2483226" y="-1911194"/>
              <a:ext cx="2980788" cy="5350871"/>
              <a:chOff x="1074553" y="-2093738"/>
              <a:chExt cx="2790550" cy="7732854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BB8ADF34-3610-4D19-B4DA-60B38B65F869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3F7FE931-C1B0-4C69-8D9E-9438AD39B403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C81C8A2C-0042-4455-B65E-65F09F446159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Flowchart: Preparation 179">
                  <a:extLst>
                    <a:ext uri="{FF2B5EF4-FFF2-40B4-BE49-F238E27FC236}">
                      <a16:creationId xmlns:a16="http://schemas.microsoft.com/office/drawing/2014/main" id="{249450F8-52B2-4D00-98F6-035C3618023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94594CEE-3CD2-44CC-928A-62A04AA08996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FEC6E18E-DEFA-43BA-8296-21EB1F79DF8A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7E5DF1F2-3D60-44BC-8716-9F9D5DA9D445}"/>
                  </a:ext>
                </a:extLst>
              </p:cNvPr>
              <p:cNvSpPr/>
              <p:nvPr/>
            </p:nvSpPr>
            <p:spPr>
              <a:xfrm rot="1365559">
                <a:off x="2236587" y="-2093738"/>
                <a:ext cx="1039221" cy="333265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2B8F7AD1-E8A9-4A7D-81DD-7ED77A854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6" b="9856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E9B2B91-7207-4F25-B0E8-4800ED5B46AA}"/>
              </a:ext>
            </a:extLst>
          </p:cNvPr>
          <p:cNvGrpSpPr/>
          <p:nvPr/>
        </p:nvGrpSpPr>
        <p:grpSpPr>
          <a:xfrm rot="21248177">
            <a:off x="4390638" y="-1997170"/>
            <a:ext cx="2478166" cy="5799963"/>
            <a:chOff x="1559321" y="76917"/>
            <a:chExt cx="2823737" cy="6608746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2C901C-C1A0-4D06-91A8-417040D37CCC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A1A0BBCE-C987-400F-AD25-466E6B17DFE3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AF95B93-F71D-4269-984E-79D8D857DD5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34A0459D-F285-4CFB-BD0C-6485BAF76F5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Flowchart: Preparation 189">
                  <a:extLst>
                    <a:ext uri="{FF2B5EF4-FFF2-40B4-BE49-F238E27FC236}">
                      <a16:creationId xmlns:a16="http://schemas.microsoft.com/office/drawing/2014/main" id="{D3C371E7-4EA0-4453-9D70-C4AFFEFB769A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C09D9C98-57EF-4364-9D4F-9D07F91698F6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813B6BB8-EF5A-44FD-8B8A-6D40546017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B1FE680A-BC91-4EF8-9CDF-5CFC956FD86E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2016899A-AEE5-4226-9F69-56F32245A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99" b="18399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6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4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54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55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66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6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7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7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1559321" y="7691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" r="2568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 وأتساءل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2483226" y="-67962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" b="1932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2" r="6752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4803" y="192551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41076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كيف تساعد تراكيب المخلوقات الحية على بقائها حية في البحار والمحيطات ؟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E01E250-982A-4B65-B72B-FEB13A80C296}"/>
              </a:ext>
            </a:extLst>
          </p:cNvPr>
          <p:cNvGrpSpPr/>
          <p:nvPr/>
        </p:nvGrpSpPr>
        <p:grpSpPr>
          <a:xfrm>
            <a:off x="239436" y="91343"/>
            <a:ext cx="1349827" cy="2091875"/>
            <a:chOff x="7888425" y="1740804"/>
            <a:chExt cx="1349827" cy="2091875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0994806-2669-42BB-BA70-7519A5D7ED8B}"/>
                </a:ext>
              </a:extLst>
            </p:cNvPr>
            <p:cNvSpPr/>
            <p:nvPr/>
          </p:nvSpPr>
          <p:spPr>
            <a:xfrm>
              <a:off x="7888425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6666"/>
                </a:gs>
                <a:gs pos="100000">
                  <a:srgbClr val="00CC99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C670F55-4351-4FF4-99F5-6F08DD53B2F4}"/>
                </a:ext>
              </a:extLst>
            </p:cNvPr>
            <p:cNvSpPr txBox="1"/>
            <p:nvPr/>
          </p:nvSpPr>
          <p:spPr>
            <a:xfrm>
              <a:off x="7991498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7D2A6F7D-5A46-4817-A503-85603424EA8B}"/>
              </a:ext>
            </a:extLst>
          </p:cNvPr>
          <p:cNvSpPr/>
          <p:nvPr/>
        </p:nvSpPr>
        <p:spPr>
          <a:xfrm>
            <a:off x="72522" y="1137281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DDC93BE-DF68-4761-835D-8AAB962BE29A}"/>
              </a:ext>
            </a:extLst>
          </p:cNvPr>
          <p:cNvSpPr txBox="1"/>
          <p:nvPr/>
        </p:nvSpPr>
        <p:spPr>
          <a:xfrm>
            <a:off x="667602" y="2661279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99"/>
                    </a:gs>
                    <a:gs pos="68000">
                      <a:srgbClr val="006666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4</a:t>
            </a: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D26F6F51-96FC-4DFF-9B28-07A879B6B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62" y="1500801"/>
            <a:ext cx="478971" cy="34521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BB75C493-DAAD-4253-A555-D5825F9C3238}"/>
              </a:ext>
            </a:extLst>
          </p:cNvPr>
          <p:cNvSpPr txBox="1"/>
          <p:nvPr/>
        </p:nvSpPr>
        <p:spPr>
          <a:xfrm>
            <a:off x="72522" y="1961809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b="1" dirty="0"/>
              <a:t>التكيف في البحار والمحيطات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4334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" grpId="0"/>
          <p:bldP spid="9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" grpId="0"/>
          <p:bldP spid="9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2913118" y="-15905"/>
            <a:ext cx="2683451" cy="6655577"/>
            <a:chOff x="4405090" y="-1028341"/>
            <a:chExt cx="3084379" cy="7649973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405090" y="-1028341"/>
              <a:ext cx="2980788" cy="7649973"/>
              <a:chOff x="1074553" y="-5416303"/>
              <a:chExt cx="2790550" cy="1105541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686959" y="-5416303"/>
                <a:ext cx="2022047" cy="6484450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5" r="17755"/>
            <a:stretch/>
          </p:blipFill>
          <p:spPr>
            <a:xfrm rot="21229769">
              <a:off x="5231743" y="4332719"/>
              <a:ext cx="2257726" cy="195513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 rot="21112548">
            <a:off x="90688" y="-64812"/>
            <a:ext cx="2478166" cy="6746770"/>
            <a:chOff x="1559321" y="-1001919"/>
            <a:chExt cx="2823737" cy="7687582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-1001919"/>
              <a:ext cx="2823737" cy="7687582"/>
              <a:chOff x="8073641" y="-5060913"/>
              <a:chExt cx="2790550" cy="10810672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8829534" y="-5060913"/>
                <a:ext cx="1913218" cy="6222192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2" r="9582"/>
            <a:stretch/>
          </p:blipFill>
          <p:spPr>
            <a:xfrm rot="369633">
              <a:off x="1780647" y="4531598"/>
              <a:ext cx="2251566" cy="1924429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1747891" y="682859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3934" y="98492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ألاحظ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 rot="21406314">
            <a:off x="1852654" y="-678192"/>
            <a:ext cx="2458239" cy="4412834"/>
            <a:chOff x="2483226" y="-1911194"/>
            <a:chExt cx="2980788" cy="535087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1911194"/>
              <a:ext cx="2980788" cy="5350871"/>
              <a:chOff x="1074553" y="-2093738"/>
              <a:chExt cx="2790550" cy="7732854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236587" y="-2093738"/>
                <a:ext cx="1039221" cy="333265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" r="3651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0989" y="133198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890638" y="1280738"/>
              <a:ext cx="38029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بعض الاعشاب البحرية لها تراكيب تحتوي على اكياس هوائية تساعدها على ان تطفو فوق سطح الماء للحصول على ضوء الشمس 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C452D3E-6F5D-4435-B55D-D2FAA9667B4E}"/>
              </a:ext>
            </a:extLst>
          </p:cNvPr>
          <p:cNvGrpSpPr/>
          <p:nvPr/>
        </p:nvGrpSpPr>
        <p:grpSpPr>
          <a:xfrm>
            <a:off x="7044803" y="2534603"/>
            <a:ext cx="5147197" cy="1330422"/>
            <a:chOff x="742949" y="1272891"/>
            <a:chExt cx="5147197" cy="13304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779975B-5FC1-4C53-87C7-15ADBA387EEA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BF31086-26C9-449B-B16C-2AC170A92DC2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2DF247E-77E4-47C4-9F56-EF8E4708F815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1F494C8A-CFC3-42F7-A4C8-2FA6015A4B1B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87AF1289-F10A-4D2B-87DC-27AE4B76B9E1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C467BAD0-AFA2-4E84-8145-EB6555BE2B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E78EE01B-8795-4BDE-8338-0A8A7FC7BF16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6C9E1AB-B603-4A9D-9747-EB587D7E3B4B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1F96D8B-4B3D-414E-9E13-41474FC8B9E1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تسبح الحيتان آلاف الكيلومترات في أثناء هجرتها </a:t>
              </a:r>
              <a:r>
                <a:rPr lang="ar-SY" sz="2400" dirty="0"/>
                <a:t>. 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22A412E-84B3-49C5-8C31-535D41C792C8}"/>
              </a:ext>
            </a:extLst>
          </p:cNvPr>
          <p:cNvGrpSpPr/>
          <p:nvPr/>
        </p:nvGrpSpPr>
        <p:grpSpPr>
          <a:xfrm>
            <a:off x="7062683" y="3791252"/>
            <a:ext cx="5147197" cy="1330422"/>
            <a:chOff x="742949" y="1272891"/>
            <a:chExt cx="5147197" cy="133042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238F314-678F-48ED-B84B-E35407732085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136376E-6260-4625-839C-6AC6ACDC5DCC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16E74B8-3A8E-45E9-A809-9A529391A684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573E0A06-3ACD-4B28-BE1C-DF81664A6B06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86F8A458-460E-4616-889E-BAA2F95F4D48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74B80DE5-09D9-43A6-BBF1-A9ED3B538880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1F3D5B36-926E-44A5-B22F-182A5117F73D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AC8AF93-4057-4B03-B4A0-A4AD8E0ACA2E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246C393-09CC-40A5-BF62-835A12852D3E}"/>
                </a:ext>
              </a:extLst>
            </p:cNvPr>
            <p:cNvSpPr txBox="1"/>
            <p:nvPr/>
          </p:nvSpPr>
          <p:spPr>
            <a:xfrm>
              <a:off x="976068" y="1288211"/>
              <a:ext cx="38029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يوجد على أجسام بعض الحيوانات التي تعيش في الأعماق بقع ضوئية ينبعث منها ضوء يجذب إليها الحيوانات التي تتغذى عليها 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A5A2528-5C51-4300-8429-671259909839}"/>
              </a:ext>
            </a:extLst>
          </p:cNvPr>
          <p:cNvGrpSpPr/>
          <p:nvPr/>
        </p:nvGrpSpPr>
        <p:grpSpPr>
          <a:xfrm>
            <a:off x="239436" y="91343"/>
            <a:ext cx="1349827" cy="2091875"/>
            <a:chOff x="7888425" y="1740804"/>
            <a:chExt cx="1349827" cy="2091875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80715446-0CC9-4B80-8092-3D18407E5D23}"/>
                </a:ext>
              </a:extLst>
            </p:cNvPr>
            <p:cNvSpPr/>
            <p:nvPr/>
          </p:nvSpPr>
          <p:spPr>
            <a:xfrm>
              <a:off x="7888425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6666"/>
                </a:gs>
                <a:gs pos="100000">
                  <a:srgbClr val="00CC99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945D13B-D3AE-4588-83A2-B13BECAFC4AA}"/>
                </a:ext>
              </a:extLst>
            </p:cNvPr>
            <p:cNvSpPr txBox="1"/>
            <p:nvPr/>
          </p:nvSpPr>
          <p:spPr>
            <a:xfrm>
              <a:off x="7991498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</p:grp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AFE3CCE1-D402-4670-840F-78570AC8D066}"/>
              </a:ext>
            </a:extLst>
          </p:cNvPr>
          <p:cNvSpPr/>
          <p:nvPr/>
        </p:nvSpPr>
        <p:spPr>
          <a:xfrm>
            <a:off x="72522" y="1137281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3D7DF69-4198-4B77-89E0-9742F26A9C19}"/>
              </a:ext>
            </a:extLst>
          </p:cNvPr>
          <p:cNvSpPr txBox="1"/>
          <p:nvPr/>
        </p:nvSpPr>
        <p:spPr>
          <a:xfrm>
            <a:off x="667602" y="2661279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99"/>
                    </a:gs>
                    <a:gs pos="68000">
                      <a:srgbClr val="006666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4</a:t>
            </a:r>
          </a:p>
        </p:txBody>
      </p:sp>
      <p:pic>
        <p:nvPicPr>
          <p:cNvPr id="165" name="Graphic 164">
            <a:extLst>
              <a:ext uri="{FF2B5EF4-FFF2-40B4-BE49-F238E27FC236}">
                <a16:creationId xmlns:a16="http://schemas.microsoft.com/office/drawing/2014/main" id="{12698AE2-7D7F-4AED-B922-A28B25E12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62" y="1500801"/>
            <a:ext cx="478971" cy="345217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ABDA5C80-CC34-40F5-8166-408E594A654F}"/>
              </a:ext>
            </a:extLst>
          </p:cNvPr>
          <p:cNvSpPr txBox="1"/>
          <p:nvPr/>
        </p:nvSpPr>
        <p:spPr>
          <a:xfrm>
            <a:off x="72522" y="1961809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b="1" dirty="0"/>
              <a:t>التكيف في البحار والمحيطات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44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4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6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6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4" grpId="0"/>
          <p:bldP spid="1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4" grpId="0"/>
          <p:bldP spid="16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>
            <a:off x="9198889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1691559" y="3226685"/>
              <a:ext cx="3175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التكيف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7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 flipH="1">
            <a:off x="-4987587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66492" y="3119515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انتهى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3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1.48148E-6 L 1.23737 -0.0025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D99956-1FD3-4A1D-83CA-1E5D4AD0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عنصر نائب للمحتوى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25D63F0-45E5-4A10-85E6-143543B00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421" cy="6858000"/>
          </a:xfr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C08663C-6C87-4C92-94E4-0EFD33233930}"/>
              </a:ext>
            </a:extLst>
          </p:cNvPr>
          <p:cNvSpPr txBox="1"/>
          <p:nvPr/>
        </p:nvSpPr>
        <p:spPr>
          <a:xfrm>
            <a:off x="1796405" y="304864"/>
            <a:ext cx="86566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9600" b="1" dirty="0">
                <a:solidFill>
                  <a:srgbClr val="EA4235"/>
                </a:solidFill>
              </a:rPr>
              <a:t>تجدنا في جوجل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35C64CF-663B-4A96-9DF4-B088D7B46396}"/>
              </a:ext>
            </a:extLst>
          </p:cNvPr>
          <p:cNvSpPr txBox="1"/>
          <p:nvPr/>
        </p:nvSpPr>
        <p:spPr>
          <a:xfrm>
            <a:off x="7748833" y="3712237"/>
            <a:ext cx="2520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حلول اون لاين</a:t>
            </a:r>
          </a:p>
        </p:txBody>
      </p:sp>
    </p:spTree>
    <p:extLst>
      <p:ext uri="{BB962C8B-B14F-4D97-AF65-F5344CB8AC3E}">
        <p14:creationId xmlns:p14="http://schemas.microsoft.com/office/powerpoint/2010/main" val="132828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AA5AFE2-545A-4C7C-A0A7-C1716FEFFC97}"/>
              </a:ext>
            </a:extLst>
          </p:cNvPr>
          <p:cNvGrpSpPr/>
          <p:nvPr/>
        </p:nvGrpSpPr>
        <p:grpSpPr>
          <a:xfrm>
            <a:off x="1826439" y="1807065"/>
            <a:ext cx="1349827" cy="2091875"/>
            <a:chOff x="673500" y="1740804"/>
            <a:chExt cx="1349827" cy="20918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15589CC-AC0A-4688-9DC1-691613216F59}"/>
                </a:ext>
              </a:extLst>
            </p:cNvPr>
            <p:cNvSpPr/>
            <p:nvPr/>
          </p:nvSpPr>
          <p:spPr>
            <a:xfrm>
              <a:off x="67350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CC3300"/>
                </a:gs>
                <a:gs pos="100000">
                  <a:srgbClr val="FF9900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D40279-21B7-4B22-9E92-01D428DBF946}"/>
                </a:ext>
              </a:extLst>
            </p:cNvPr>
            <p:cNvSpPr txBox="1"/>
            <p:nvPr/>
          </p:nvSpPr>
          <p:spPr>
            <a:xfrm>
              <a:off x="77657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9001C2-5BA0-46D1-A468-CF95AE8BAD70}"/>
              </a:ext>
            </a:extLst>
          </p:cNvPr>
          <p:cNvSpPr/>
          <p:nvPr/>
        </p:nvSpPr>
        <p:spPr>
          <a:xfrm>
            <a:off x="1659525" y="2853003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F8F42-327D-4AF1-BEC1-8435B9BD4115}"/>
              </a:ext>
            </a:extLst>
          </p:cNvPr>
          <p:cNvSpPr txBox="1"/>
          <p:nvPr/>
        </p:nvSpPr>
        <p:spPr>
          <a:xfrm>
            <a:off x="2254605" y="4377001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FF9900"/>
                    </a:gs>
                    <a:gs pos="68000">
                      <a:srgbClr val="CC3300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1</a:t>
            </a:r>
          </a:p>
        </p:txBody>
      </p:sp>
      <p:pic>
        <p:nvPicPr>
          <p:cNvPr id="12" name="Graphic 11" descr="Bullseye">
            <a:extLst>
              <a:ext uri="{FF2B5EF4-FFF2-40B4-BE49-F238E27FC236}">
                <a16:creationId xmlns:a16="http://schemas.microsoft.com/office/drawing/2014/main" id="{51037562-57DB-411D-AE37-6525158F8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1865" y="3149646"/>
            <a:ext cx="478971" cy="4789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BECEF6-96B6-471A-8D35-AF75977B27CA}"/>
              </a:ext>
            </a:extLst>
          </p:cNvPr>
          <p:cNvSpPr txBox="1"/>
          <p:nvPr/>
        </p:nvSpPr>
        <p:spPr>
          <a:xfrm>
            <a:off x="1659525" y="3677531"/>
            <a:ext cx="168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>
                <a:solidFill>
                  <a:schemeClr val="bg1">
                    <a:lumMod val="65000"/>
                  </a:schemeClr>
                </a:solidFill>
              </a:rPr>
              <a:t>التكيف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75AD4-012F-453A-9555-72FD0E8186C8}"/>
              </a:ext>
            </a:extLst>
          </p:cNvPr>
          <p:cNvGrpSpPr/>
          <p:nvPr/>
        </p:nvGrpSpPr>
        <p:grpSpPr>
          <a:xfrm>
            <a:off x="4231414" y="1807065"/>
            <a:ext cx="1349827" cy="2091875"/>
            <a:chOff x="3078475" y="1740804"/>
            <a:chExt cx="1349827" cy="209187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650F66-50ED-4A97-A090-C56D0970CCE0}"/>
                </a:ext>
              </a:extLst>
            </p:cNvPr>
            <p:cNvSpPr/>
            <p:nvPr/>
          </p:nvSpPr>
          <p:spPr>
            <a:xfrm>
              <a:off x="3078475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FF0066"/>
                </a:gs>
                <a:gs pos="100000">
                  <a:srgbClr val="CC00CC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7B8F15-9B0E-4494-A392-779F95C3957E}"/>
                </a:ext>
              </a:extLst>
            </p:cNvPr>
            <p:cNvSpPr txBox="1"/>
            <p:nvPr/>
          </p:nvSpPr>
          <p:spPr>
            <a:xfrm>
              <a:off x="3181548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EAABEFB-F56D-4877-834E-B3295D64FE78}"/>
              </a:ext>
            </a:extLst>
          </p:cNvPr>
          <p:cNvSpPr/>
          <p:nvPr/>
        </p:nvSpPr>
        <p:spPr>
          <a:xfrm>
            <a:off x="4064500" y="2853003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4140B-B33D-49CD-855D-873B5DB5BF2F}"/>
              </a:ext>
            </a:extLst>
          </p:cNvPr>
          <p:cNvSpPr txBox="1"/>
          <p:nvPr/>
        </p:nvSpPr>
        <p:spPr>
          <a:xfrm>
            <a:off x="4659580" y="4377001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CC00CC"/>
                    </a:gs>
                    <a:gs pos="68000">
                      <a:srgbClr val="FF0066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2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6496E00-8FBF-4FC2-848D-B807DAF53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840" y="3149646"/>
            <a:ext cx="527885" cy="5278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F3681D-BEEB-4604-85D5-BD7F30F28C1E}"/>
              </a:ext>
            </a:extLst>
          </p:cNvPr>
          <p:cNvSpPr txBox="1"/>
          <p:nvPr/>
        </p:nvSpPr>
        <p:spPr>
          <a:xfrm>
            <a:off x="4064500" y="3677531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dirty="0">
                <a:solidFill>
                  <a:schemeClr val="bg1">
                    <a:lumMod val="65000"/>
                  </a:schemeClr>
                </a:solidFill>
              </a:rPr>
              <a:t>التكيف في البيئة الباردة 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2C72BB-A694-4060-AF23-DD36BCCBFB12}"/>
              </a:ext>
            </a:extLst>
          </p:cNvPr>
          <p:cNvGrpSpPr/>
          <p:nvPr/>
        </p:nvGrpSpPr>
        <p:grpSpPr>
          <a:xfrm>
            <a:off x="6636389" y="1807065"/>
            <a:ext cx="1349827" cy="2091875"/>
            <a:chOff x="5483450" y="1740804"/>
            <a:chExt cx="1349827" cy="20918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1D5C7-1BDA-42C6-986F-10B28FE2FB00}"/>
                </a:ext>
              </a:extLst>
            </p:cNvPr>
            <p:cNvSpPr/>
            <p:nvPr/>
          </p:nvSpPr>
          <p:spPr>
            <a:xfrm>
              <a:off x="548345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00CC"/>
                </a:gs>
                <a:gs pos="100000">
                  <a:srgbClr val="00CCFF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FA7330-9359-4E00-B16D-34805995A21F}"/>
                </a:ext>
              </a:extLst>
            </p:cNvPr>
            <p:cNvSpPr txBox="1"/>
            <p:nvPr/>
          </p:nvSpPr>
          <p:spPr>
            <a:xfrm>
              <a:off x="558652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17176E-CF13-450B-88B5-01F2710AC969}"/>
              </a:ext>
            </a:extLst>
          </p:cNvPr>
          <p:cNvSpPr/>
          <p:nvPr/>
        </p:nvSpPr>
        <p:spPr>
          <a:xfrm>
            <a:off x="6469475" y="2853003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13A825-5BD2-4B11-A866-E1A440475789}"/>
              </a:ext>
            </a:extLst>
          </p:cNvPr>
          <p:cNvSpPr txBox="1"/>
          <p:nvPr/>
        </p:nvSpPr>
        <p:spPr>
          <a:xfrm>
            <a:off x="7064555" y="4377001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FF"/>
                    </a:gs>
                    <a:gs pos="68000">
                      <a:srgbClr val="0000CC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E87B766-0197-42B9-80A0-824AA529F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1815" y="3149646"/>
            <a:ext cx="478971" cy="4789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C1078E0-C21B-4F84-A172-EC69285D55B7}"/>
              </a:ext>
            </a:extLst>
          </p:cNvPr>
          <p:cNvSpPr txBox="1"/>
          <p:nvPr/>
        </p:nvSpPr>
        <p:spPr>
          <a:xfrm>
            <a:off x="6469475" y="3677531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dirty="0">
                <a:solidFill>
                  <a:prstClr val="white">
                    <a:lumMod val="65000"/>
                  </a:prstClr>
                </a:solidFill>
              </a:rPr>
              <a:t>التكيف في الصحراء</a:t>
            </a:r>
            <a:endParaRPr lang="en-US" sz="2000" dirty="0">
              <a:solidFill>
                <a:prstClr val="white">
                  <a:lumMod val="65000"/>
                </a:prst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802364F-1119-496E-B494-47F1B1B03125}"/>
              </a:ext>
            </a:extLst>
          </p:cNvPr>
          <p:cNvGrpSpPr/>
          <p:nvPr/>
        </p:nvGrpSpPr>
        <p:grpSpPr>
          <a:xfrm>
            <a:off x="9041364" y="1807065"/>
            <a:ext cx="1349827" cy="2091875"/>
            <a:chOff x="7888425" y="1740804"/>
            <a:chExt cx="1349827" cy="209187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0E84C66-BE65-4C99-8167-78979A6F79C9}"/>
                </a:ext>
              </a:extLst>
            </p:cNvPr>
            <p:cNvSpPr/>
            <p:nvPr/>
          </p:nvSpPr>
          <p:spPr>
            <a:xfrm>
              <a:off x="7888425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006666"/>
                </a:gs>
                <a:gs pos="100000">
                  <a:srgbClr val="00CC99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C77BA0-5D99-436B-BFAD-051A142FAA33}"/>
                </a:ext>
              </a:extLst>
            </p:cNvPr>
            <p:cNvSpPr txBox="1"/>
            <p:nvPr/>
          </p:nvSpPr>
          <p:spPr>
            <a:xfrm>
              <a:off x="7991498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292E6D2-D719-4B64-9A4B-CB7BAC1D8232}"/>
              </a:ext>
            </a:extLst>
          </p:cNvPr>
          <p:cNvSpPr/>
          <p:nvPr/>
        </p:nvSpPr>
        <p:spPr>
          <a:xfrm>
            <a:off x="8874450" y="2853003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D3243F-4EFA-49FD-8006-37379AC9D6D5}"/>
              </a:ext>
            </a:extLst>
          </p:cNvPr>
          <p:cNvSpPr txBox="1"/>
          <p:nvPr/>
        </p:nvSpPr>
        <p:spPr>
          <a:xfrm>
            <a:off x="9469530" y="4377001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00CC99"/>
                    </a:gs>
                    <a:gs pos="68000">
                      <a:srgbClr val="006666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4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CC9531B5-BC69-47B7-9A56-0CF3DED9C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6790" y="3216523"/>
            <a:ext cx="478971" cy="3452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D53248F-CBB5-4F66-BCB4-CA355B1C2A83}"/>
              </a:ext>
            </a:extLst>
          </p:cNvPr>
          <p:cNvSpPr txBox="1"/>
          <p:nvPr/>
        </p:nvSpPr>
        <p:spPr>
          <a:xfrm>
            <a:off x="8874450" y="3677531"/>
            <a:ext cx="168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000" dirty="0">
                <a:solidFill>
                  <a:prstClr val="white">
                    <a:lumMod val="65000"/>
                  </a:prstClr>
                </a:solidFill>
              </a:rPr>
              <a:t>التكيف في البحار والمحيطات </a:t>
            </a:r>
            <a:endParaRPr lang="en-US" sz="20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923CF5-4C0A-41BB-B558-5B31B92A4B89}"/>
              </a:ext>
            </a:extLst>
          </p:cNvPr>
          <p:cNvSpPr txBox="1"/>
          <p:nvPr/>
        </p:nvSpPr>
        <p:spPr>
          <a:xfrm>
            <a:off x="0" y="33783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5400" dirty="0">
                <a:solidFill>
                  <a:schemeClr val="bg1">
                    <a:lumMod val="65000"/>
                  </a:schemeClr>
                </a:solidFill>
                <a:latin typeface="Oswald" panose="02000503000000000000" pitchFamily="2" charset="0"/>
              </a:rPr>
              <a:t>التكيف</a:t>
            </a:r>
            <a:endParaRPr lang="en-US" sz="5400" dirty="0">
              <a:solidFill>
                <a:schemeClr val="bg1">
                  <a:lumMod val="65000"/>
                </a:schemeClr>
              </a:solidFill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/>
      <p:bldP spid="21" grpId="0"/>
      <p:bldP spid="26" grpId="0"/>
      <p:bldP spid="28" grpId="0"/>
      <p:bldP spid="3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1559321" y="7691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" b="2585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أنظر وأتساءل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2483226" y="-67962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09" r="9528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0" r="5630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4803" y="192551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كيف تساعد تراكيب المخلوقات الحية على بقائها حية في بيئاتها؟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45CB06-641C-4D6F-AD21-45F02139453D}"/>
              </a:ext>
            </a:extLst>
          </p:cNvPr>
          <p:cNvGrpSpPr/>
          <p:nvPr/>
        </p:nvGrpSpPr>
        <p:grpSpPr>
          <a:xfrm>
            <a:off x="227783" y="76917"/>
            <a:ext cx="1349827" cy="2091875"/>
            <a:chOff x="67350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41B2A66-3633-4CF4-AE9D-0BFE03F28C8B}"/>
                </a:ext>
              </a:extLst>
            </p:cNvPr>
            <p:cNvSpPr/>
            <p:nvPr/>
          </p:nvSpPr>
          <p:spPr>
            <a:xfrm>
              <a:off x="67350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CC3300"/>
                </a:gs>
                <a:gs pos="100000">
                  <a:srgbClr val="FF9900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18215D-4183-41E9-B329-65364B9AAF46}"/>
                </a:ext>
              </a:extLst>
            </p:cNvPr>
            <p:cNvSpPr txBox="1"/>
            <p:nvPr/>
          </p:nvSpPr>
          <p:spPr>
            <a:xfrm>
              <a:off x="77657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3D415B0-3608-4544-A7AA-049937C670FA}"/>
              </a:ext>
            </a:extLst>
          </p:cNvPr>
          <p:cNvSpPr/>
          <p:nvPr/>
        </p:nvSpPr>
        <p:spPr>
          <a:xfrm>
            <a:off x="60869" y="1122855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62EC6E-0898-4498-BAD9-DE8FDB391B04}"/>
              </a:ext>
            </a:extLst>
          </p:cNvPr>
          <p:cNvSpPr txBox="1"/>
          <p:nvPr/>
        </p:nvSpPr>
        <p:spPr>
          <a:xfrm>
            <a:off x="655949" y="2646853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FF9900"/>
                    </a:gs>
                    <a:gs pos="68000">
                      <a:srgbClr val="CC3300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1</a:t>
            </a:r>
          </a:p>
        </p:txBody>
      </p:sp>
      <p:pic>
        <p:nvPicPr>
          <p:cNvPr id="66" name="Graphic 65" descr="Bullseye">
            <a:extLst>
              <a:ext uri="{FF2B5EF4-FFF2-40B4-BE49-F238E27FC236}">
                <a16:creationId xmlns:a16="http://schemas.microsoft.com/office/drawing/2014/main" id="{E40A4619-8901-4538-BD91-6F68D6D23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209" y="1419498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F8C57-6227-4F79-959A-917F4CE34D76}"/>
              </a:ext>
            </a:extLst>
          </p:cNvPr>
          <p:cNvSpPr txBox="1"/>
          <p:nvPr/>
        </p:nvSpPr>
        <p:spPr>
          <a:xfrm>
            <a:off x="60869" y="1947383"/>
            <a:ext cx="168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/>
              <a:t>التكيف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37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1632030" y="-122915"/>
            <a:ext cx="2823737" cy="5325757"/>
            <a:chOff x="1559321" y="1359906"/>
            <a:chExt cx="2823737" cy="5325757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1359906"/>
              <a:ext cx="2823737" cy="5325757"/>
              <a:chOff x="8073641" y="-1739594"/>
              <a:chExt cx="2790550" cy="7489353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336381" y="-1739594"/>
                <a:ext cx="936602" cy="304603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564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F1DB71D-6654-4329-A273-E7065FDB550F}"/>
              </a:ext>
            </a:extLst>
          </p:cNvPr>
          <p:cNvGrpSpPr/>
          <p:nvPr/>
        </p:nvGrpSpPr>
        <p:grpSpPr>
          <a:xfrm>
            <a:off x="227783" y="76917"/>
            <a:ext cx="1349827" cy="2091875"/>
            <a:chOff x="673500" y="1740804"/>
            <a:chExt cx="1349827" cy="209187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B2B0BE0-3997-454D-8813-E99C906D734D}"/>
                </a:ext>
              </a:extLst>
            </p:cNvPr>
            <p:cNvSpPr/>
            <p:nvPr/>
          </p:nvSpPr>
          <p:spPr>
            <a:xfrm>
              <a:off x="67350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CC3300"/>
                </a:gs>
                <a:gs pos="100000">
                  <a:srgbClr val="FF9900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D5A0BEA-D295-4198-9766-8BDE4EC4CE70}"/>
                </a:ext>
              </a:extLst>
            </p:cNvPr>
            <p:cNvSpPr txBox="1"/>
            <p:nvPr/>
          </p:nvSpPr>
          <p:spPr>
            <a:xfrm>
              <a:off x="77657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</p:grp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CC5D5D07-E4DE-4801-AB4C-2A8900E022D0}"/>
              </a:ext>
            </a:extLst>
          </p:cNvPr>
          <p:cNvSpPr/>
          <p:nvPr/>
        </p:nvSpPr>
        <p:spPr>
          <a:xfrm>
            <a:off x="60869" y="1122855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027222-0202-47D0-AC09-F1D09D2BA242}"/>
              </a:ext>
            </a:extLst>
          </p:cNvPr>
          <p:cNvSpPr txBox="1"/>
          <p:nvPr/>
        </p:nvSpPr>
        <p:spPr>
          <a:xfrm>
            <a:off x="655949" y="2646853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FF9900"/>
                    </a:gs>
                    <a:gs pos="68000">
                      <a:srgbClr val="CC3300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1</a:t>
            </a:r>
          </a:p>
        </p:txBody>
      </p:sp>
      <p:pic>
        <p:nvPicPr>
          <p:cNvPr id="67" name="Graphic 66" descr="Bullseye">
            <a:extLst>
              <a:ext uri="{FF2B5EF4-FFF2-40B4-BE49-F238E27FC236}">
                <a16:creationId xmlns:a16="http://schemas.microsoft.com/office/drawing/2014/main" id="{914CC0A3-84E3-4C80-8569-8EF6AF318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209" y="1419498"/>
            <a:ext cx="478971" cy="47897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1E34465-71F9-42A7-BA7A-0CE8379B8179}"/>
              </a:ext>
            </a:extLst>
          </p:cNvPr>
          <p:cNvSpPr txBox="1"/>
          <p:nvPr/>
        </p:nvSpPr>
        <p:spPr>
          <a:xfrm>
            <a:off x="60869" y="1947383"/>
            <a:ext cx="168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/>
              <a:t>التكيف</a:t>
            </a:r>
            <a:endParaRPr lang="en-US" sz="2000" b="1" dirty="0"/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F87DF7B4-91C3-42B4-9504-21D4B231C5F5}"/>
              </a:ext>
            </a:extLst>
          </p:cNvPr>
          <p:cNvGrpSpPr/>
          <p:nvPr/>
        </p:nvGrpSpPr>
        <p:grpSpPr>
          <a:xfrm>
            <a:off x="6941820" y="370582"/>
            <a:ext cx="5147197" cy="1330422"/>
            <a:chOff x="742949" y="1272891"/>
            <a:chExt cx="5147197" cy="1330422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3FD52AC0-43FA-4DDC-B3C2-8B65AB1E2A91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9285FF00-C6E5-4F87-A041-5D63DA5E23E5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F683ED84-22F7-4494-8D8A-567B474ED4D2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Rectangle: Rounded Corners 182">
                <a:extLst>
                  <a:ext uri="{FF2B5EF4-FFF2-40B4-BE49-F238E27FC236}">
                    <a16:creationId xmlns:a16="http://schemas.microsoft.com/office/drawing/2014/main" id="{F70CDBA8-5C68-4219-AC26-26DA51CFF745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66737CF4-846E-43C5-A4E8-35F2BEF3FFB4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01487225-E0E3-4AEB-B8E0-A7B6CBCAAC16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: Rounded Corners 185">
                <a:extLst>
                  <a:ext uri="{FF2B5EF4-FFF2-40B4-BE49-F238E27FC236}">
                    <a16:creationId xmlns:a16="http://schemas.microsoft.com/office/drawing/2014/main" id="{2C05DB83-B56D-4EFA-8688-71CEA97A5A6E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776D7DBB-FB6C-4AFA-9884-8D0CB6706D12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A370D47-4587-4598-908D-B280D153AE5D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0191A91E-6FFA-4826-A7B2-B7D51DBC9EA2}"/>
                </a:ext>
              </a:extLst>
            </p:cNvPr>
            <p:cNvSpPr txBox="1"/>
            <p:nvPr/>
          </p:nvSpPr>
          <p:spPr>
            <a:xfrm>
              <a:off x="2617778" y="1296118"/>
              <a:ext cx="1491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FF0000"/>
                  </a:solidFill>
                </a:rPr>
                <a:t>أنظر وأتساءل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0A77B563-6C2A-45B1-9C9C-A57E78A8F1C3}"/>
                </a:ext>
              </a:extLst>
            </p:cNvPr>
            <p:cNvSpPr txBox="1"/>
            <p:nvPr/>
          </p:nvSpPr>
          <p:spPr>
            <a:xfrm>
              <a:off x="1683296" y="1573050"/>
              <a:ext cx="25518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أوجد الخطأ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044" t="21320" r="33164" b="36450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/>
          <p:bldP spid="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/>
          <p:bldP spid="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1559321" y="7691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" b="2585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التكيف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2483226" y="-67962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09" r="9528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0" r="5630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4803" y="192551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هو التركيب أو السلوك الذي يساعد المخلوق على البقاء حيا في البيئة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45CB06-641C-4D6F-AD21-45F02139453D}"/>
              </a:ext>
            </a:extLst>
          </p:cNvPr>
          <p:cNvGrpSpPr/>
          <p:nvPr/>
        </p:nvGrpSpPr>
        <p:grpSpPr>
          <a:xfrm>
            <a:off x="227783" y="76917"/>
            <a:ext cx="1349827" cy="2091875"/>
            <a:chOff x="67350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41B2A66-3633-4CF4-AE9D-0BFE03F28C8B}"/>
                </a:ext>
              </a:extLst>
            </p:cNvPr>
            <p:cNvSpPr/>
            <p:nvPr/>
          </p:nvSpPr>
          <p:spPr>
            <a:xfrm>
              <a:off x="67350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CC3300"/>
                </a:gs>
                <a:gs pos="100000">
                  <a:srgbClr val="FF9900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18215D-4183-41E9-B329-65364B9AAF46}"/>
                </a:ext>
              </a:extLst>
            </p:cNvPr>
            <p:cNvSpPr txBox="1"/>
            <p:nvPr/>
          </p:nvSpPr>
          <p:spPr>
            <a:xfrm>
              <a:off x="77657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3D415B0-3608-4544-A7AA-049937C670FA}"/>
              </a:ext>
            </a:extLst>
          </p:cNvPr>
          <p:cNvSpPr/>
          <p:nvPr/>
        </p:nvSpPr>
        <p:spPr>
          <a:xfrm>
            <a:off x="60869" y="1122855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62EC6E-0898-4498-BAD9-DE8FDB391B04}"/>
              </a:ext>
            </a:extLst>
          </p:cNvPr>
          <p:cNvSpPr txBox="1"/>
          <p:nvPr/>
        </p:nvSpPr>
        <p:spPr>
          <a:xfrm>
            <a:off x="655949" y="2646853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FF9900"/>
                    </a:gs>
                    <a:gs pos="68000">
                      <a:srgbClr val="CC3300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1</a:t>
            </a:r>
          </a:p>
        </p:txBody>
      </p:sp>
      <p:pic>
        <p:nvPicPr>
          <p:cNvPr id="66" name="Graphic 65" descr="Bullseye">
            <a:extLst>
              <a:ext uri="{FF2B5EF4-FFF2-40B4-BE49-F238E27FC236}">
                <a16:creationId xmlns:a16="http://schemas.microsoft.com/office/drawing/2014/main" id="{E40A4619-8901-4538-BD91-6F68D6D23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209" y="1419498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F8C57-6227-4F79-959A-917F4CE34D76}"/>
              </a:ext>
            </a:extLst>
          </p:cNvPr>
          <p:cNvSpPr txBox="1"/>
          <p:nvPr/>
        </p:nvSpPr>
        <p:spPr>
          <a:xfrm>
            <a:off x="60869" y="1947383"/>
            <a:ext cx="168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/>
              <a:t>التكيف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983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2913118" y="-15905"/>
            <a:ext cx="2683451" cy="6655577"/>
            <a:chOff x="4405090" y="-1028341"/>
            <a:chExt cx="3084379" cy="7649973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405090" y="-1028341"/>
              <a:ext cx="2980788" cy="7649973"/>
              <a:chOff x="1074553" y="-5416303"/>
              <a:chExt cx="2790550" cy="1105541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686959" y="-5416303"/>
                <a:ext cx="2022047" cy="6484450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2" r="8232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 rot="21112548">
            <a:off x="90688" y="-64813"/>
            <a:ext cx="2478166" cy="6746770"/>
            <a:chOff x="1559321" y="-1001919"/>
            <a:chExt cx="2823737" cy="7687582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-1001919"/>
              <a:ext cx="2823737" cy="7687582"/>
              <a:chOff x="8073641" y="-5060913"/>
              <a:chExt cx="2790550" cy="10810672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8829534" y="-5060913"/>
                <a:ext cx="1913218" cy="6222192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5" b="7265"/>
            <a:stretch/>
          </p:blipFill>
          <p:spPr>
            <a:xfrm rot="369633">
              <a:off x="1756395" y="4582244"/>
              <a:ext cx="2251566" cy="1924429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1747891" y="682859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3934" y="98492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ألاحظ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 rot="21406314">
            <a:off x="1852654" y="-678192"/>
            <a:ext cx="2458239" cy="4412834"/>
            <a:chOff x="2483226" y="-1911194"/>
            <a:chExt cx="2980788" cy="535087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1911194"/>
              <a:ext cx="2980788" cy="5350871"/>
              <a:chOff x="1074553" y="-2093738"/>
              <a:chExt cx="2790550" cy="7732854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236587" y="-2093738"/>
                <a:ext cx="1039221" cy="333265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29" r="21029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0989" y="133198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للدب والأسد مخالب حادة تمكنهما من الصيد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45CB06-641C-4D6F-AD21-45F02139453D}"/>
              </a:ext>
            </a:extLst>
          </p:cNvPr>
          <p:cNvGrpSpPr/>
          <p:nvPr/>
        </p:nvGrpSpPr>
        <p:grpSpPr>
          <a:xfrm>
            <a:off x="227783" y="76917"/>
            <a:ext cx="1349827" cy="2091875"/>
            <a:chOff x="67350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41B2A66-3633-4CF4-AE9D-0BFE03F28C8B}"/>
                </a:ext>
              </a:extLst>
            </p:cNvPr>
            <p:cNvSpPr/>
            <p:nvPr/>
          </p:nvSpPr>
          <p:spPr>
            <a:xfrm>
              <a:off x="67350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CC3300"/>
                </a:gs>
                <a:gs pos="100000">
                  <a:srgbClr val="FF9900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18215D-4183-41E9-B329-65364B9AAF46}"/>
                </a:ext>
              </a:extLst>
            </p:cNvPr>
            <p:cNvSpPr txBox="1"/>
            <p:nvPr/>
          </p:nvSpPr>
          <p:spPr>
            <a:xfrm>
              <a:off x="77657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3D415B0-3608-4544-A7AA-049937C670FA}"/>
              </a:ext>
            </a:extLst>
          </p:cNvPr>
          <p:cNvSpPr/>
          <p:nvPr/>
        </p:nvSpPr>
        <p:spPr>
          <a:xfrm>
            <a:off x="60869" y="1122855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62EC6E-0898-4498-BAD9-DE8FDB391B04}"/>
              </a:ext>
            </a:extLst>
          </p:cNvPr>
          <p:cNvSpPr txBox="1"/>
          <p:nvPr/>
        </p:nvSpPr>
        <p:spPr>
          <a:xfrm>
            <a:off x="655949" y="2646853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FF9900"/>
                    </a:gs>
                    <a:gs pos="68000">
                      <a:srgbClr val="CC3300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1</a:t>
            </a:r>
          </a:p>
        </p:txBody>
      </p:sp>
      <p:pic>
        <p:nvPicPr>
          <p:cNvPr id="66" name="Graphic 65" descr="Bullseye">
            <a:extLst>
              <a:ext uri="{FF2B5EF4-FFF2-40B4-BE49-F238E27FC236}">
                <a16:creationId xmlns:a16="http://schemas.microsoft.com/office/drawing/2014/main" id="{E40A4619-8901-4538-BD91-6F68D6D23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209" y="1419498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F8C57-6227-4F79-959A-917F4CE34D76}"/>
              </a:ext>
            </a:extLst>
          </p:cNvPr>
          <p:cNvSpPr txBox="1"/>
          <p:nvPr/>
        </p:nvSpPr>
        <p:spPr>
          <a:xfrm>
            <a:off x="60869" y="1947383"/>
            <a:ext cx="168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/>
              <a:t>التكيف</a:t>
            </a:r>
            <a:endParaRPr lang="en-US" sz="2000" b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C452D3E-6F5D-4435-B55D-D2FAA9667B4E}"/>
              </a:ext>
            </a:extLst>
          </p:cNvPr>
          <p:cNvGrpSpPr/>
          <p:nvPr/>
        </p:nvGrpSpPr>
        <p:grpSpPr>
          <a:xfrm>
            <a:off x="7044803" y="2534603"/>
            <a:ext cx="5147197" cy="1330422"/>
            <a:chOff x="742949" y="1272891"/>
            <a:chExt cx="5147197" cy="13304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779975B-5FC1-4C53-87C7-15ADBA387EEA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BF31086-26C9-449B-B16C-2AC170A92DC2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2DF247E-77E4-47C4-9F56-EF8E4708F815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1F494C8A-CFC3-42F7-A4C8-2FA6015A4B1B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87AF1289-F10A-4D2B-87DC-27AE4B76B9E1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C467BAD0-AFA2-4E84-8145-EB6555BE2B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E78EE01B-8795-4BDE-8338-0A8A7FC7BF16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6C9E1AB-B603-4A9D-9747-EB587D7E3B4B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1F96D8B-4B3D-414E-9E13-41474FC8B9E1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للحصان أضراسا تمكنه من مضغ الطعام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22A412E-84B3-49C5-8C31-535D41C792C8}"/>
              </a:ext>
            </a:extLst>
          </p:cNvPr>
          <p:cNvGrpSpPr/>
          <p:nvPr/>
        </p:nvGrpSpPr>
        <p:grpSpPr>
          <a:xfrm>
            <a:off x="7062683" y="3791252"/>
            <a:ext cx="5147197" cy="1330422"/>
            <a:chOff x="742949" y="1272891"/>
            <a:chExt cx="5147197" cy="133042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238F314-678F-48ED-B84B-E35407732085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136376E-6260-4625-839C-6AC6ACDC5DCC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16E74B8-3A8E-45E9-A809-9A529391A684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573E0A06-3ACD-4B28-BE1C-DF81664A6B06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86F8A458-460E-4616-889E-BAA2F95F4D48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74B80DE5-09D9-43A6-BBF1-A9ED3B538880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1F3D5B36-926E-44A5-B22F-182A5117F73D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AC8AF93-4057-4B03-B4A0-A4AD8E0ACA2E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246C393-09CC-40A5-BF62-835A12852D3E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يغطي جسم القنفذ أشواك حادة لحمايته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B915544-36BA-42DE-A331-86D879415280}"/>
              </a:ext>
            </a:extLst>
          </p:cNvPr>
          <p:cNvGrpSpPr/>
          <p:nvPr/>
        </p:nvGrpSpPr>
        <p:grpSpPr>
          <a:xfrm rot="21248177">
            <a:off x="4390638" y="-1997170"/>
            <a:ext cx="2478166" cy="5799963"/>
            <a:chOff x="1559321" y="76917"/>
            <a:chExt cx="2823737" cy="6608746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7F0810A-EE9A-49FC-BFF5-B76E605072F0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46F4A0F-658E-4D2B-B4E4-5B6DFE8AA8EA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896BA961-35A2-42F7-840C-AF5EFD963338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6D8E51E5-F95F-45DC-8F86-F39B043B6C04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lowchart: Preparation 122">
                  <a:extLst>
                    <a:ext uri="{FF2B5EF4-FFF2-40B4-BE49-F238E27FC236}">
                      <a16:creationId xmlns:a16="http://schemas.microsoft.com/office/drawing/2014/main" id="{CB3C33AF-5797-4139-9618-DF0818C3E7A4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16368660-0534-4245-B92C-2BBE05F1B19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BF9341F0-54AF-465C-9901-F9735787F4EF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74F8DAA-B256-4F8D-BE6D-828C499AD85F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34A01CB7-6EF3-42E4-90FC-4D5B7B4E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7" r="8467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F10969C-8231-479B-8E23-18C6DF32FA25}"/>
              </a:ext>
            </a:extLst>
          </p:cNvPr>
          <p:cNvGrpSpPr/>
          <p:nvPr/>
        </p:nvGrpSpPr>
        <p:grpSpPr>
          <a:xfrm>
            <a:off x="7067851" y="5060172"/>
            <a:ext cx="5147197" cy="1330422"/>
            <a:chOff x="742949" y="1272891"/>
            <a:chExt cx="5147197" cy="1330422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9377C5F-A83D-4447-A317-0F6CE89B6023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0A0999A3-CAC5-41AD-9D38-6BDDBA649D0D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98B71870-B745-4032-AB3E-2903BAC488EA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Rectangle: Rounded Corners 154">
                <a:extLst>
                  <a:ext uri="{FF2B5EF4-FFF2-40B4-BE49-F238E27FC236}">
                    <a16:creationId xmlns:a16="http://schemas.microsoft.com/office/drawing/2014/main" id="{709AAD0F-3ADF-4785-BED0-1936CEB3738E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237ED382-1285-43A7-9F3B-413881B5F50E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: Rounded Corners 156">
                <a:extLst>
                  <a:ext uri="{FF2B5EF4-FFF2-40B4-BE49-F238E27FC236}">
                    <a16:creationId xmlns:a16="http://schemas.microsoft.com/office/drawing/2014/main" id="{A0205ACA-F38B-495C-B205-52E96B503D6A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9C7F543A-57F9-47F8-BE5B-96D7E5D95754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635CE98-4D91-4842-93F1-9BD6684E7DB1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4B63C47-C362-46B0-9401-DDD8BFB02639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للصقر عيون حادة تساعده على رؤية الفريسة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00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4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6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6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7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7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2913118" y="-15905"/>
            <a:ext cx="2683451" cy="6655577"/>
            <a:chOff x="4405090" y="-1028341"/>
            <a:chExt cx="3084379" cy="7649973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405090" y="-1028341"/>
              <a:ext cx="2980788" cy="7649973"/>
              <a:chOff x="1074553" y="-5416303"/>
              <a:chExt cx="2790550" cy="1105541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686959" y="-5416303"/>
                <a:ext cx="2022047" cy="6484450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2" r="21552"/>
            <a:stretch/>
          </p:blipFill>
          <p:spPr>
            <a:xfrm rot="21229769">
              <a:off x="5231743" y="4332719"/>
              <a:ext cx="2257726" cy="1955137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1747891" y="682859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3934" y="98492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998961" y="1503538"/>
              <a:ext cx="192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0000"/>
                  </a:solidFill>
                </a:rPr>
                <a:t>ألاحظ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 rot="21406314">
            <a:off x="1852654" y="-678192"/>
            <a:ext cx="2458239" cy="4412834"/>
            <a:chOff x="2483226" y="-1911194"/>
            <a:chExt cx="2980788" cy="535087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1911194"/>
              <a:ext cx="2980788" cy="5350871"/>
              <a:chOff x="1074553" y="-2093738"/>
              <a:chExt cx="2790550" cy="7732854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236587" y="-2093738"/>
                <a:ext cx="1039221" cy="333265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6" r="11116"/>
            <a:stretch/>
          </p:blipFill>
          <p:spPr>
            <a:xfrm rot="372976">
              <a:off x="2696667" y="1361399"/>
              <a:ext cx="2448256" cy="1762952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0989" y="133198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يتدفق الدم لأذني الأرنب للتخلص من بعض حرارة جسمه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45CB06-641C-4D6F-AD21-45F02139453D}"/>
              </a:ext>
            </a:extLst>
          </p:cNvPr>
          <p:cNvGrpSpPr/>
          <p:nvPr/>
        </p:nvGrpSpPr>
        <p:grpSpPr>
          <a:xfrm>
            <a:off x="227783" y="76917"/>
            <a:ext cx="1349827" cy="2091875"/>
            <a:chOff x="67350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41B2A66-3633-4CF4-AE9D-0BFE03F28C8B}"/>
                </a:ext>
              </a:extLst>
            </p:cNvPr>
            <p:cNvSpPr/>
            <p:nvPr/>
          </p:nvSpPr>
          <p:spPr>
            <a:xfrm>
              <a:off x="67350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CC3300"/>
                </a:gs>
                <a:gs pos="100000">
                  <a:srgbClr val="FF9900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18215D-4183-41E9-B329-65364B9AAF46}"/>
                </a:ext>
              </a:extLst>
            </p:cNvPr>
            <p:cNvSpPr txBox="1"/>
            <p:nvPr/>
          </p:nvSpPr>
          <p:spPr>
            <a:xfrm>
              <a:off x="77657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3D415B0-3608-4544-A7AA-049937C670FA}"/>
              </a:ext>
            </a:extLst>
          </p:cNvPr>
          <p:cNvSpPr/>
          <p:nvPr/>
        </p:nvSpPr>
        <p:spPr>
          <a:xfrm>
            <a:off x="60869" y="1122855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62EC6E-0898-4498-BAD9-DE8FDB391B04}"/>
              </a:ext>
            </a:extLst>
          </p:cNvPr>
          <p:cNvSpPr txBox="1"/>
          <p:nvPr/>
        </p:nvSpPr>
        <p:spPr>
          <a:xfrm>
            <a:off x="655949" y="2646853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FF9900"/>
                    </a:gs>
                    <a:gs pos="68000">
                      <a:srgbClr val="CC3300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1</a:t>
            </a:r>
          </a:p>
        </p:txBody>
      </p:sp>
      <p:pic>
        <p:nvPicPr>
          <p:cNvPr id="66" name="Graphic 65" descr="Bullseye">
            <a:extLst>
              <a:ext uri="{FF2B5EF4-FFF2-40B4-BE49-F238E27FC236}">
                <a16:creationId xmlns:a16="http://schemas.microsoft.com/office/drawing/2014/main" id="{E40A4619-8901-4538-BD91-6F68D6D23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209" y="1419498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F8C57-6227-4F79-959A-917F4CE34D76}"/>
              </a:ext>
            </a:extLst>
          </p:cNvPr>
          <p:cNvSpPr txBox="1"/>
          <p:nvPr/>
        </p:nvSpPr>
        <p:spPr>
          <a:xfrm>
            <a:off x="60869" y="1947383"/>
            <a:ext cx="168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/>
              <a:t>التكيف</a:t>
            </a:r>
            <a:endParaRPr lang="en-US" sz="2000" b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C452D3E-6F5D-4435-B55D-D2FAA9667B4E}"/>
              </a:ext>
            </a:extLst>
          </p:cNvPr>
          <p:cNvGrpSpPr/>
          <p:nvPr/>
        </p:nvGrpSpPr>
        <p:grpSpPr>
          <a:xfrm>
            <a:off x="7044803" y="2534603"/>
            <a:ext cx="5147197" cy="1330422"/>
            <a:chOff x="742949" y="1272891"/>
            <a:chExt cx="5147197" cy="13304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779975B-5FC1-4C53-87C7-15ADBA387EEA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BF31086-26C9-449B-B16C-2AC170A92DC2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2DF247E-77E4-47C4-9F56-EF8E4708F815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1F494C8A-CFC3-42F7-A4C8-2FA6015A4B1B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87AF1289-F10A-4D2B-87DC-27AE4B76B9E1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C467BAD0-AFA2-4E84-8145-EB6555BE2B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E78EE01B-8795-4BDE-8338-0A8A7FC7BF16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6C9E1AB-B603-4A9D-9747-EB587D7E3B4B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1F96D8B-4B3D-414E-9E13-41474FC8B9E1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ينشط الخفاش ليلا للبحث عن غطاء و ينام نهارا عند ارتفاع درجة الحرارة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08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4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0E78DA-177D-41A1-A3C1-3710B768D4FA}"/>
              </a:ext>
            </a:extLst>
          </p:cNvPr>
          <p:cNvGrpSpPr/>
          <p:nvPr/>
        </p:nvGrpSpPr>
        <p:grpSpPr>
          <a:xfrm>
            <a:off x="1559321" y="76917"/>
            <a:ext cx="2823737" cy="6608746"/>
            <a:chOff x="1559321" y="76917"/>
            <a:chExt cx="2823737" cy="660874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0473E6-C710-4397-82F4-8522A755F547}"/>
                </a:ext>
              </a:extLst>
            </p:cNvPr>
            <p:cNvGrpSpPr/>
            <p:nvPr/>
          </p:nvGrpSpPr>
          <p:grpSpPr>
            <a:xfrm>
              <a:off x="1559321" y="76917"/>
              <a:ext cx="2823737" cy="6608746"/>
              <a:chOff x="8073641" y="-3543799"/>
              <a:chExt cx="2790550" cy="9293558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44F47D4-EC61-435C-B622-B3C052FB4628}"/>
                  </a:ext>
                </a:extLst>
              </p:cNvPr>
              <p:cNvGrpSpPr/>
              <p:nvPr/>
            </p:nvGrpSpPr>
            <p:grpSpPr>
              <a:xfrm rot="681771">
                <a:off x="8073641" y="1259381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A3ADEBA2-3219-4B8B-9436-951B9B5B9EBA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C4A1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AC28555B-5B80-419F-94E9-59BFBA176BF3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lowchart: Preparation 159">
                  <a:extLst>
                    <a:ext uri="{FF2B5EF4-FFF2-40B4-BE49-F238E27FC236}">
                      <a16:creationId xmlns:a16="http://schemas.microsoft.com/office/drawing/2014/main" id="{C2524DF7-EB97-4C7C-B02E-EAA4D6304285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4EF2A9DC-5B50-47C6-B149-2AC8C6BD205C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DDAFE2F-D8D9-4B6F-8396-E6D774022578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1C173BF-09A7-4313-8396-ACA06A7A8035}"/>
                  </a:ext>
                </a:extLst>
              </p:cNvPr>
              <p:cNvSpPr/>
              <p:nvPr/>
            </p:nvSpPr>
            <p:spPr>
              <a:xfrm rot="1365559">
                <a:off x="9061051" y="-3543799"/>
                <a:ext cx="1467119" cy="4771383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08634-F11F-46A3-BCFE-5164870F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4" r="17094"/>
            <a:stretch/>
          </p:blipFill>
          <p:spPr>
            <a:xfrm rot="369633">
              <a:off x="1780316" y="4526089"/>
              <a:ext cx="2253559" cy="19261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5FCC6F-E835-49CE-B7BD-174AFF70211E}"/>
              </a:ext>
            </a:extLst>
          </p:cNvPr>
          <p:cNvSpPr/>
          <p:nvPr/>
        </p:nvSpPr>
        <p:spPr>
          <a:xfrm>
            <a:off x="2396733" y="6780882"/>
            <a:ext cx="1629135" cy="34740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EFE677-0F60-481F-9BB9-BCFFEB866FAA}"/>
              </a:ext>
            </a:extLst>
          </p:cNvPr>
          <p:cNvGrpSpPr/>
          <p:nvPr/>
        </p:nvGrpSpPr>
        <p:grpSpPr>
          <a:xfrm>
            <a:off x="6984342" y="362355"/>
            <a:ext cx="5147197" cy="1330422"/>
            <a:chOff x="742949" y="1272891"/>
            <a:chExt cx="5147197" cy="133042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6400EFA-A623-4826-B7BE-D8ADFBA494E6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BBC7F68-BBD3-410C-A7BB-F438E58004DB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DA8193C-66BC-4121-9095-B42708D7CCBE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5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526BA52-2E62-4587-94EF-4007BFE04A54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BD8E0CC-0EE9-494D-939F-11B168119B45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57DCAED5-A503-486F-9E14-1FD530D167EB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CDA4990-C492-4D23-8AD2-BC23F23D1285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DBC59E1-9CB7-4C1A-BFB4-C84FD5337B5B}"/>
                  </a:ext>
                </a:extLst>
              </p:cNvPr>
              <p:cNvSpPr/>
              <p:nvPr/>
            </p:nvSpPr>
            <p:spPr>
              <a:xfrm>
                <a:off x="1624084" y="2068203"/>
                <a:ext cx="1269242" cy="1269242"/>
              </a:xfrm>
              <a:prstGeom prst="ellipse">
                <a:avLst/>
              </a:prstGeom>
              <a:gradFill>
                <a:gsLst>
                  <a:gs pos="19000">
                    <a:srgbClr val="FF00FF"/>
                  </a:gs>
                  <a:gs pos="85000">
                    <a:srgbClr val="FF0066"/>
                  </a:gs>
                </a:gsLst>
                <a:lin ang="2700000" scaled="1"/>
              </a:gradFill>
              <a:ln>
                <a:noFill/>
              </a:ln>
              <a:effectLst>
                <a:innerShdw blurRad="266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3FAC2B0-BB85-4980-B96D-6E1E027A7AB9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072384A-51CA-4A89-9447-CD0AD14DD477}"/>
                </a:ext>
              </a:extLst>
            </p:cNvPr>
            <p:cNvSpPr txBox="1"/>
            <p:nvPr/>
          </p:nvSpPr>
          <p:spPr>
            <a:xfrm>
              <a:off x="1239680" y="1527323"/>
              <a:ext cx="3890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dirty="0"/>
                <a:t>من أشكال التكيف </a:t>
              </a:r>
              <a:r>
                <a:rPr lang="ar-SY" sz="2800" b="1" dirty="0">
                  <a:solidFill>
                    <a:srgbClr val="FF0000"/>
                  </a:solidFill>
                </a:rPr>
                <a:t>– التخفي -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4EF73-8A94-43C8-9182-EDC936A285D4}"/>
              </a:ext>
            </a:extLst>
          </p:cNvPr>
          <p:cNvGrpSpPr/>
          <p:nvPr/>
        </p:nvGrpSpPr>
        <p:grpSpPr>
          <a:xfrm>
            <a:off x="2483226" y="-679628"/>
            <a:ext cx="2980788" cy="4119305"/>
            <a:chOff x="2483226" y="-679628"/>
            <a:chExt cx="2980788" cy="41193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8C3B751-9FE9-4ED1-97ED-D3ECB44AF2A9}"/>
                </a:ext>
              </a:extLst>
            </p:cNvPr>
            <p:cNvGrpSpPr/>
            <p:nvPr/>
          </p:nvGrpSpPr>
          <p:grpSpPr>
            <a:xfrm>
              <a:off x="2483226" y="-679628"/>
              <a:ext cx="2980788" cy="4119305"/>
              <a:chOff x="1074553" y="-313930"/>
              <a:chExt cx="2790550" cy="595304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9FB4952-E93C-4339-BB3F-F83FCB376A10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CF2D124-56E7-4914-9EE1-DE3C583FDFB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880BC98-C6C6-4AB3-850B-39BCEF04A946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lowchart: Preparation 78">
                  <a:extLst>
                    <a:ext uri="{FF2B5EF4-FFF2-40B4-BE49-F238E27FC236}">
                      <a16:creationId xmlns:a16="http://schemas.microsoft.com/office/drawing/2014/main" id="{BA426468-4626-4046-B02E-5410D8E78730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416F801-C19D-4150-8A49-2318F6336A9A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A23EFB2-F178-43D0-82AD-DCBAF5227FE2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59BF1B-5687-4F3B-853B-AD9695D97241}"/>
                  </a:ext>
                </a:extLst>
              </p:cNvPr>
              <p:cNvSpPr/>
              <p:nvPr/>
            </p:nvSpPr>
            <p:spPr>
              <a:xfrm rot="1365559">
                <a:off x="2531007" y="-313930"/>
                <a:ext cx="512747" cy="1644315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6C880-95E4-416A-A237-EDD10ED68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3" t="14702" r="20466" b="43653"/>
            <a:stretch/>
          </p:blipFill>
          <p:spPr>
            <a:xfrm rot="372976">
              <a:off x="2636642" y="1446521"/>
              <a:ext cx="2500891" cy="170215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0B20F-EC63-4B62-92E1-A95EC667CAD6}"/>
              </a:ext>
            </a:extLst>
          </p:cNvPr>
          <p:cNvGrpSpPr/>
          <p:nvPr/>
        </p:nvGrpSpPr>
        <p:grpSpPr>
          <a:xfrm>
            <a:off x="4521123" y="92928"/>
            <a:ext cx="2980788" cy="6516697"/>
            <a:chOff x="4521123" y="92928"/>
            <a:chExt cx="2980788" cy="651669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4975EC1-2B1B-42EF-86A6-B9DAEBAD8A8B}"/>
                </a:ext>
              </a:extLst>
            </p:cNvPr>
            <p:cNvGrpSpPr/>
            <p:nvPr/>
          </p:nvGrpSpPr>
          <p:grpSpPr>
            <a:xfrm rot="20891023">
              <a:off x="4521123" y="92928"/>
              <a:ext cx="2980788" cy="6516697"/>
              <a:chOff x="1074553" y="-3778540"/>
              <a:chExt cx="2790550" cy="9417656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CEA92F4-AF9A-43FC-A129-3EFF8B71C2DC}"/>
                  </a:ext>
                </a:extLst>
              </p:cNvPr>
              <p:cNvGrpSpPr/>
              <p:nvPr/>
            </p:nvGrpSpPr>
            <p:grpSpPr>
              <a:xfrm rot="638150">
                <a:off x="1074553" y="1148738"/>
                <a:ext cx="2790550" cy="4490378"/>
                <a:chOff x="5053897" y="1080655"/>
                <a:chExt cx="2790550" cy="4490378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39343C2-A063-4C62-8757-4C115FF71234}"/>
                    </a:ext>
                  </a:extLst>
                </p:cNvPr>
                <p:cNvSpPr/>
                <p:nvPr/>
              </p:nvSpPr>
              <p:spPr>
                <a:xfrm rot="21296663">
                  <a:off x="5053897" y="1080655"/>
                  <a:ext cx="2790550" cy="4490378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solidFill>
                  <a:srgbClr val="767E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0A9253-AD42-4079-8222-74DFA4548C4C}"/>
                    </a:ext>
                  </a:extLst>
                </p:cNvPr>
                <p:cNvSpPr/>
                <p:nvPr/>
              </p:nvSpPr>
              <p:spPr>
                <a:xfrm rot="21296663">
                  <a:off x="5103293" y="1151414"/>
                  <a:ext cx="2645659" cy="4346312"/>
                </a:xfrm>
                <a:custGeom>
                  <a:avLst/>
                  <a:gdLst>
                    <a:gd name="connsiteX0" fmla="*/ 298173 w 2610678"/>
                    <a:gd name="connsiteY0" fmla="*/ 490329 h 4200939"/>
                    <a:gd name="connsiteX1" fmla="*/ 298173 w 2610678"/>
                    <a:gd name="connsiteY1" fmla="*/ 490330 h 4200939"/>
                    <a:gd name="connsiteX2" fmla="*/ 298173 w 2610678"/>
                    <a:gd name="connsiteY2" fmla="*/ 490330 h 4200939"/>
                    <a:gd name="connsiteX3" fmla="*/ 1305338 w 2610678"/>
                    <a:gd name="connsiteY3" fmla="*/ 0 h 4200939"/>
                    <a:gd name="connsiteX4" fmla="*/ 1951069 w 2610678"/>
                    <a:gd name="connsiteY4" fmla="*/ 259501 h 4200939"/>
                    <a:gd name="connsiteX5" fmla="*/ 2001244 w 2610678"/>
                    <a:gd name="connsiteY5" fmla="*/ 324677 h 4200939"/>
                    <a:gd name="connsiteX6" fmla="*/ 2146852 w 2610678"/>
                    <a:gd name="connsiteY6" fmla="*/ 324677 h 4200939"/>
                    <a:gd name="connsiteX7" fmla="*/ 2312505 w 2610678"/>
                    <a:gd name="connsiteY7" fmla="*/ 490330 h 4200939"/>
                    <a:gd name="connsiteX8" fmla="*/ 2312504 w 2610678"/>
                    <a:gd name="connsiteY8" fmla="*/ 490330 h 4200939"/>
                    <a:gd name="connsiteX9" fmla="*/ 2312504 w 2610678"/>
                    <a:gd name="connsiteY9" fmla="*/ 490330 h 4200939"/>
                    <a:gd name="connsiteX10" fmla="*/ 2453855 w 2610678"/>
                    <a:gd name="connsiteY10" fmla="*/ 490330 h 4200939"/>
                    <a:gd name="connsiteX11" fmla="*/ 2610678 w 2610678"/>
                    <a:gd name="connsiteY11" fmla="*/ 647153 h 4200939"/>
                    <a:gd name="connsiteX12" fmla="*/ 2610678 w 2610678"/>
                    <a:gd name="connsiteY12" fmla="*/ 4044116 h 4200939"/>
                    <a:gd name="connsiteX13" fmla="*/ 2453855 w 2610678"/>
                    <a:gd name="connsiteY13" fmla="*/ 4200939 h 4200939"/>
                    <a:gd name="connsiteX14" fmla="*/ 156823 w 2610678"/>
                    <a:gd name="connsiteY14" fmla="*/ 4200939 h 4200939"/>
                    <a:gd name="connsiteX15" fmla="*/ 0 w 2610678"/>
                    <a:gd name="connsiteY15" fmla="*/ 4044116 h 4200939"/>
                    <a:gd name="connsiteX16" fmla="*/ 0 w 2610678"/>
                    <a:gd name="connsiteY16" fmla="*/ 647153 h 4200939"/>
                    <a:gd name="connsiteX17" fmla="*/ 156823 w 2610678"/>
                    <a:gd name="connsiteY17" fmla="*/ 490330 h 4200939"/>
                    <a:gd name="connsiteX18" fmla="*/ 298173 w 2610678"/>
                    <a:gd name="connsiteY18" fmla="*/ 490330 h 4200939"/>
                    <a:gd name="connsiteX19" fmla="*/ 298173 w 2610678"/>
                    <a:gd name="connsiteY19" fmla="*/ 490330 h 4200939"/>
                    <a:gd name="connsiteX20" fmla="*/ 311191 w 2610678"/>
                    <a:gd name="connsiteY20" fmla="*/ 425850 h 4200939"/>
                    <a:gd name="connsiteX21" fmla="*/ 463826 w 2610678"/>
                    <a:gd name="connsiteY21" fmla="*/ 324677 h 4200939"/>
                    <a:gd name="connsiteX22" fmla="*/ 609433 w 2610678"/>
                    <a:gd name="connsiteY22" fmla="*/ 324677 h 4200939"/>
                    <a:gd name="connsiteX23" fmla="*/ 659608 w 2610678"/>
                    <a:gd name="connsiteY23" fmla="*/ 259501 h 4200939"/>
                    <a:gd name="connsiteX24" fmla="*/ 1305338 w 2610678"/>
                    <a:gd name="connsiteY24" fmla="*/ 0 h 420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610678" h="4200939">
                      <a:moveTo>
                        <a:pt x="298173" y="490329"/>
                      </a:moveTo>
                      <a:lnTo>
                        <a:pt x="298173" y="490330"/>
                      </a:lnTo>
                      <a:lnTo>
                        <a:pt x="298173" y="490330"/>
                      </a:lnTo>
                      <a:close/>
                      <a:moveTo>
                        <a:pt x="1305338" y="0"/>
                      </a:moveTo>
                      <a:cubicBezTo>
                        <a:pt x="1571823" y="0"/>
                        <a:pt x="1807561" y="102450"/>
                        <a:pt x="1951069" y="259501"/>
                      </a:cubicBezTo>
                      <a:lnTo>
                        <a:pt x="2001244" y="324677"/>
                      </a:lnTo>
                      <a:lnTo>
                        <a:pt x="2146852" y="324677"/>
                      </a:lnTo>
                      <a:cubicBezTo>
                        <a:pt x="2238340" y="324677"/>
                        <a:pt x="2312505" y="398842"/>
                        <a:pt x="2312505" y="490330"/>
                      </a:cubicBezTo>
                      <a:lnTo>
                        <a:pt x="2312504" y="490330"/>
                      </a:lnTo>
                      <a:lnTo>
                        <a:pt x="2312504" y="490330"/>
                      </a:lnTo>
                      <a:lnTo>
                        <a:pt x="2453855" y="490330"/>
                      </a:lnTo>
                      <a:cubicBezTo>
                        <a:pt x="2540466" y="490330"/>
                        <a:pt x="2610678" y="560542"/>
                        <a:pt x="2610678" y="647153"/>
                      </a:cubicBezTo>
                      <a:lnTo>
                        <a:pt x="2610678" y="4044116"/>
                      </a:lnTo>
                      <a:cubicBezTo>
                        <a:pt x="2610678" y="4130727"/>
                        <a:pt x="2540466" y="4200939"/>
                        <a:pt x="2453855" y="4200939"/>
                      </a:cubicBezTo>
                      <a:lnTo>
                        <a:pt x="156823" y="4200939"/>
                      </a:lnTo>
                      <a:cubicBezTo>
                        <a:pt x="70212" y="4200939"/>
                        <a:pt x="0" y="4130727"/>
                        <a:pt x="0" y="4044116"/>
                      </a:cubicBezTo>
                      <a:lnTo>
                        <a:pt x="0" y="647153"/>
                      </a:lnTo>
                      <a:cubicBezTo>
                        <a:pt x="0" y="560542"/>
                        <a:pt x="70212" y="490330"/>
                        <a:pt x="156823" y="490330"/>
                      </a:cubicBezTo>
                      <a:lnTo>
                        <a:pt x="298173" y="490330"/>
                      </a:lnTo>
                      <a:lnTo>
                        <a:pt x="298173" y="490330"/>
                      </a:lnTo>
                      <a:lnTo>
                        <a:pt x="311191" y="425850"/>
                      </a:lnTo>
                      <a:cubicBezTo>
                        <a:pt x="336338" y="366395"/>
                        <a:pt x="395210" y="324677"/>
                        <a:pt x="463826" y="324677"/>
                      </a:cubicBezTo>
                      <a:lnTo>
                        <a:pt x="609433" y="324677"/>
                      </a:lnTo>
                      <a:lnTo>
                        <a:pt x="659608" y="259501"/>
                      </a:lnTo>
                      <a:cubicBezTo>
                        <a:pt x="803116" y="102450"/>
                        <a:pt x="1038854" y="0"/>
                        <a:pt x="1305338" y="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7EEC7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lowchart: Preparation 146">
                  <a:extLst>
                    <a:ext uri="{FF2B5EF4-FFF2-40B4-BE49-F238E27FC236}">
                      <a16:creationId xmlns:a16="http://schemas.microsoft.com/office/drawing/2014/main" id="{48E4BD38-7FF3-4FA9-9193-93C8A04A1A83}"/>
                    </a:ext>
                  </a:extLst>
                </p:cNvPr>
                <p:cNvSpPr/>
                <p:nvPr/>
              </p:nvSpPr>
              <p:spPr>
                <a:xfrm rot="21296663">
                  <a:off x="5995468" y="1112725"/>
                  <a:ext cx="574565" cy="464555"/>
                </a:xfrm>
                <a:prstGeom prst="flowChartPreparation">
                  <a:avLst/>
                </a:prstGeom>
                <a:solidFill>
                  <a:srgbClr val="A185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9BFF835-65C9-4C54-8D6D-9929306F92A9}"/>
                    </a:ext>
                  </a:extLst>
                </p:cNvPr>
                <p:cNvSpPr/>
                <p:nvPr/>
              </p:nvSpPr>
              <p:spPr>
                <a:xfrm rot="21296663">
                  <a:off x="6098392" y="1184342"/>
                  <a:ext cx="353970" cy="353970"/>
                </a:xfrm>
                <a:prstGeom prst="ellipse">
                  <a:avLst/>
                </a:prstGeom>
                <a:solidFill>
                  <a:srgbClr val="6740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D835D0EC-3741-465C-AFC2-3234D8BF2C43}"/>
                    </a:ext>
                  </a:extLst>
                </p:cNvPr>
                <p:cNvSpPr/>
                <p:nvPr/>
              </p:nvSpPr>
              <p:spPr>
                <a:xfrm rot="21296663">
                  <a:off x="6191864" y="1269991"/>
                  <a:ext cx="168202" cy="1682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49611B-8E48-478C-B741-29060190862F}"/>
                  </a:ext>
                </a:extLst>
              </p:cNvPr>
              <p:cNvSpPr/>
              <p:nvPr/>
            </p:nvSpPr>
            <p:spPr>
              <a:xfrm rot="1365559">
                <a:off x="1957882" y="-3778540"/>
                <a:ext cx="1537591" cy="4930861"/>
              </a:xfrm>
              <a:custGeom>
                <a:avLst/>
                <a:gdLst>
                  <a:gd name="connsiteX0" fmla="*/ 0 w 553040"/>
                  <a:gd name="connsiteY0" fmla="*/ 0 h 1179443"/>
                  <a:gd name="connsiteX1" fmla="*/ 79513 w 553040"/>
                  <a:gd name="connsiteY1" fmla="*/ 212035 h 1179443"/>
                  <a:gd name="connsiteX2" fmla="*/ 291548 w 553040"/>
                  <a:gd name="connsiteY2" fmla="*/ 490330 h 1179443"/>
                  <a:gd name="connsiteX3" fmla="*/ 530087 w 553040"/>
                  <a:gd name="connsiteY3" fmla="*/ 1020417 h 1179443"/>
                  <a:gd name="connsiteX4" fmla="*/ 530087 w 553040"/>
                  <a:gd name="connsiteY4" fmla="*/ 1179443 h 1179443"/>
                  <a:gd name="connsiteX0" fmla="*/ 0 w 544505"/>
                  <a:gd name="connsiteY0" fmla="*/ 0 h 1169421"/>
                  <a:gd name="connsiteX1" fmla="*/ 79513 w 544505"/>
                  <a:gd name="connsiteY1" fmla="*/ 212035 h 1169421"/>
                  <a:gd name="connsiteX2" fmla="*/ 291548 w 544505"/>
                  <a:gd name="connsiteY2" fmla="*/ 490330 h 1169421"/>
                  <a:gd name="connsiteX3" fmla="*/ 530087 w 544505"/>
                  <a:gd name="connsiteY3" fmla="*/ 1020417 h 1169421"/>
                  <a:gd name="connsiteX4" fmla="*/ 506307 w 544505"/>
                  <a:gd name="connsiteY4" fmla="*/ 1169421 h 11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05" h="1169421">
                    <a:moveTo>
                      <a:pt x="0" y="0"/>
                    </a:moveTo>
                    <a:cubicBezTo>
                      <a:pt x="15461" y="65156"/>
                      <a:pt x="30922" y="130313"/>
                      <a:pt x="79513" y="212035"/>
                    </a:cubicBezTo>
                    <a:cubicBezTo>
                      <a:pt x="128104" y="293757"/>
                      <a:pt x="216452" y="355600"/>
                      <a:pt x="291548" y="490330"/>
                    </a:cubicBezTo>
                    <a:cubicBezTo>
                      <a:pt x="366644" y="625060"/>
                      <a:pt x="494294" y="907235"/>
                      <a:pt x="530087" y="1020417"/>
                    </a:cubicBezTo>
                    <a:cubicBezTo>
                      <a:pt x="565880" y="1133599"/>
                      <a:pt x="526185" y="1147334"/>
                      <a:pt x="506307" y="1169421"/>
                    </a:cubicBezTo>
                  </a:path>
                </a:pathLst>
              </a:custGeom>
              <a:noFill/>
              <a:ln w="38100">
                <a:solidFill>
                  <a:srgbClr val="6740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1851BB-DD3E-4CC8-AF5D-107016DB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2" r="6752"/>
            <a:stretch/>
          </p:blipFill>
          <p:spPr>
            <a:xfrm rot="21229769">
              <a:off x="5231743" y="4332720"/>
              <a:ext cx="2257726" cy="195513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B7D2C13-D8A5-4729-911F-FAA40944D145}"/>
              </a:ext>
            </a:extLst>
          </p:cNvPr>
          <p:cNvGrpSpPr/>
          <p:nvPr/>
        </p:nvGrpSpPr>
        <p:grpSpPr>
          <a:xfrm>
            <a:off x="7044803" y="1925514"/>
            <a:ext cx="5147197" cy="1330422"/>
            <a:chOff x="742949" y="1272891"/>
            <a:chExt cx="5147197" cy="13304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C2D0F79-7DBA-41A3-B770-DADB872DC25D}"/>
                </a:ext>
              </a:extLst>
            </p:cNvPr>
            <p:cNvGrpSpPr/>
            <p:nvPr/>
          </p:nvGrpSpPr>
          <p:grpSpPr>
            <a:xfrm>
              <a:off x="742949" y="1272891"/>
              <a:ext cx="5147197" cy="1330422"/>
              <a:chOff x="1508077" y="1995984"/>
              <a:chExt cx="7582470" cy="19598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5B3A6A-B6AF-4F50-B031-8A4CF7BF0641}"/>
                  </a:ext>
                </a:extLst>
              </p:cNvPr>
              <p:cNvSpPr/>
              <p:nvPr/>
            </p:nvSpPr>
            <p:spPr>
              <a:xfrm rot="463348">
                <a:off x="1800043" y="2686621"/>
                <a:ext cx="6318913" cy="1269242"/>
              </a:xfrm>
              <a:prstGeom prst="rect">
                <a:avLst/>
              </a:prstGeom>
              <a:gradFill>
                <a:gsLst>
                  <a:gs pos="26000">
                    <a:schemeClr val="tx1">
                      <a:alpha val="6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7400000" scaled="0"/>
              </a:gra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AE8986C-424B-49A4-AF89-9DFC7B21DFC1}"/>
                  </a:ext>
                </a:extLst>
              </p:cNvPr>
              <p:cNvSpPr/>
              <p:nvPr/>
            </p:nvSpPr>
            <p:spPr>
              <a:xfrm>
                <a:off x="1508077" y="1995984"/>
                <a:ext cx="6353034" cy="1433016"/>
              </a:xfrm>
              <a:custGeom>
                <a:avLst/>
                <a:gdLst>
                  <a:gd name="connsiteX0" fmla="*/ 716508 w 6353035"/>
                  <a:gd name="connsiteY0" fmla="*/ 0 h 1433016"/>
                  <a:gd name="connsiteX1" fmla="*/ 6353035 w 6353035"/>
                  <a:gd name="connsiteY1" fmla="*/ 1 h 1433016"/>
                  <a:gd name="connsiteX2" fmla="*/ 6353035 w 6353035"/>
                  <a:gd name="connsiteY2" fmla="*/ 146715 h 1433016"/>
                  <a:gd name="connsiteX3" fmla="*/ 5493226 w 6353035"/>
                  <a:gd name="connsiteY3" fmla="*/ 146715 h 1433016"/>
                  <a:gd name="connsiteX4" fmla="*/ 5397691 w 6353035"/>
                  <a:gd name="connsiteY4" fmla="*/ 242250 h 1433016"/>
                  <a:gd name="connsiteX5" fmla="*/ 5493226 w 6353035"/>
                  <a:gd name="connsiteY5" fmla="*/ 337785 h 1433016"/>
                  <a:gd name="connsiteX6" fmla="*/ 6353035 w 6353035"/>
                  <a:gd name="connsiteY6" fmla="*/ 337785 h 1433016"/>
                  <a:gd name="connsiteX7" fmla="*/ 6353035 w 6353035"/>
                  <a:gd name="connsiteY7" fmla="*/ 525439 h 1433016"/>
                  <a:gd name="connsiteX8" fmla="*/ 5127011 w 6353035"/>
                  <a:gd name="connsiteY8" fmla="*/ 525439 h 1433016"/>
                  <a:gd name="connsiteX9" fmla="*/ 5031476 w 6353035"/>
                  <a:gd name="connsiteY9" fmla="*/ 620974 h 1433016"/>
                  <a:gd name="connsiteX10" fmla="*/ 5127011 w 6353035"/>
                  <a:gd name="connsiteY10" fmla="*/ 716509 h 1433016"/>
                  <a:gd name="connsiteX11" fmla="*/ 6353035 w 6353035"/>
                  <a:gd name="connsiteY11" fmla="*/ 716509 h 1433016"/>
                  <a:gd name="connsiteX12" fmla="*/ 6353035 w 6353035"/>
                  <a:gd name="connsiteY12" fmla="*/ 835925 h 1433016"/>
                  <a:gd name="connsiteX13" fmla="*/ 5787791 w 6353035"/>
                  <a:gd name="connsiteY13" fmla="*/ 835925 h 1433016"/>
                  <a:gd name="connsiteX14" fmla="*/ 5692256 w 6353035"/>
                  <a:gd name="connsiteY14" fmla="*/ 931460 h 1433016"/>
                  <a:gd name="connsiteX15" fmla="*/ 5787791 w 6353035"/>
                  <a:gd name="connsiteY15" fmla="*/ 1026995 h 1433016"/>
                  <a:gd name="connsiteX16" fmla="*/ 6353035 w 6353035"/>
                  <a:gd name="connsiteY16" fmla="*/ 1026995 h 1433016"/>
                  <a:gd name="connsiteX17" fmla="*/ 6353035 w 6353035"/>
                  <a:gd name="connsiteY17" fmla="*/ 1146412 h 1433016"/>
                  <a:gd name="connsiteX18" fmla="*/ 5629706 w 6353035"/>
                  <a:gd name="connsiteY18" fmla="*/ 1146412 h 1433016"/>
                  <a:gd name="connsiteX19" fmla="*/ 5534171 w 6353035"/>
                  <a:gd name="connsiteY19" fmla="*/ 1241947 h 1433016"/>
                  <a:gd name="connsiteX20" fmla="*/ 5629706 w 6353035"/>
                  <a:gd name="connsiteY20" fmla="*/ 1337482 h 1433016"/>
                  <a:gd name="connsiteX21" fmla="*/ 6353035 w 6353035"/>
                  <a:gd name="connsiteY21" fmla="*/ 1337482 h 1433016"/>
                  <a:gd name="connsiteX22" fmla="*/ 6353035 w 6353035"/>
                  <a:gd name="connsiteY22" fmla="*/ 1433016 h 1433016"/>
                  <a:gd name="connsiteX23" fmla="*/ 716508 w 6353035"/>
                  <a:gd name="connsiteY23" fmla="*/ 1433016 h 1433016"/>
                  <a:gd name="connsiteX24" fmla="*/ 0 w 6353035"/>
                  <a:gd name="connsiteY24" fmla="*/ 716508 h 1433016"/>
                  <a:gd name="connsiteX25" fmla="*/ 716508 w 6353035"/>
                  <a:gd name="connsiteY25" fmla="*/ 0 h 143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3035" h="1433016">
                    <a:moveTo>
                      <a:pt x="716508" y="0"/>
                    </a:moveTo>
                    <a:cubicBezTo>
                      <a:pt x="2595350" y="0"/>
                      <a:pt x="4474193" y="1"/>
                      <a:pt x="6353035" y="1"/>
                    </a:cubicBezTo>
                    <a:lnTo>
                      <a:pt x="6353035" y="146715"/>
                    </a:lnTo>
                    <a:lnTo>
                      <a:pt x="5493226" y="146715"/>
                    </a:lnTo>
                    <a:cubicBezTo>
                      <a:pt x="5440463" y="146715"/>
                      <a:pt x="5397691" y="189487"/>
                      <a:pt x="5397691" y="242250"/>
                    </a:cubicBezTo>
                    <a:cubicBezTo>
                      <a:pt x="5397691" y="295013"/>
                      <a:pt x="5440463" y="337785"/>
                      <a:pt x="5493226" y="337785"/>
                    </a:cubicBezTo>
                    <a:lnTo>
                      <a:pt x="6353035" y="337785"/>
                    </a:lnTo>
                    <a:lnTo>
                      <a:pt x="6353035" y="525439"/>
                    </a:lnTo>
                    <a:lnTo>
                      <a:pt x="5127011" y="525439"/>
                    </a:lnTo>
                    <a:cubicBezTo>
                      <a:pt x="5074248" y="525439"/>
                      <a:pt x="5031476" y="568211"/>
                      <a:pt x="5031476" y="620974"/>
                    </a:cubicBezTo>
                    <a:cubicBezTo>
                      <a:pt x="5031476" y="673737"/>
                      <a:pt x="5074248" y="716509"/>
                      <a:pt x="5127011" y="716509"/>
                    </a:cubicBezTo>
                    <a:lnTo>
                      <a:pt x="6353035" y="716509"/>
                    </a:lnTo>
                    <a:lnTo>
                      <a:pt x="6353035" y="835925"/>
                    </a:lnTo>
                    <a:lnTo>
                      <a:pt x="5787791" y="835925"/>
                    </a:lnTo>
                    <a:cubicBezTo>
                      <a:pt x="5735028" y="835925"/>
                      <a:pt x="5692256" y="878697"/>
                      <a:pt x="5692256" y="931460"/>
                    </a:cubicBezTo>
                    <a:cubicBezTo>
                      <a:pt x="5692256" y="984223"/>
                      <a:pt x="5735028" y="1026995"/>
                      <a:pt x="5787791" y="1026995"/>
                    </a:cubicBezTo>
                    <a:lnTo>
                      <a:pt x="6353035" y="1026995"/>
                    </a:lnTo>
                    <a:lnTo>
                      <a:pt x="6353035" y="1146412"/>
                    </a:lnTo>
                    <a:lnTo>
                      <a:pt x="5629706" y="1146412"/>
                    </a:lnTo>
                    <a:cubicBezTo>
                      <a:pt x="5576943" y="1146412"/>
                      <a:pt x="5534171" y="1189184"/>
                      <a:pt x="5534171" y="1241947"/>
                    </a:cubicBezTo>
                    <a:cubicBezTo>
                      <a:pt x="5534171" y="1294710"/>
                      <a:pt x="5576943" y="1337482"/>
                      <a:pt x="5629706" y="1337482"/>
                    </a:cubicBezTo>
                    <a:lnTo>
                      <a:pt x="6353035" y="1337482"/>
                    </a:lnTo>
                    <a:lnTo>
                      <a:pt x="6353035" y="1433016"/>
                    </a:lnTo>
                    <a:lnTo>
                      <a:pt x="716508" y="1433016"/>
                    </a:lnTo>
                    <a:cubicBezTo>
                      <a:pt x="320792" y="1433016"/>
                      <a:pt x="0" y="1112224"/>
                      <a:pt x="0" y="716508"/>
                    </a:cubicBezTo>
                    <a:cubicBezTo>
                      <a:pt x="0" y="320792"/>
                      <a:pt x="320792" y="0"/>
                      <a:pt x="716508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770200A-87F6-4CEA-899E-681F6D98CA5A}"/>
                  </a:ext>
                </a:extLst>
              </p:cNvPr>
              <p:cNvSpPr/>
              <p:nvPr/>
            </p:nvSpPr>
            <p:spPr>
              <a:xfrm>
                <a:off x="8132927" y="2146961"/>
                <a:ext cx="875733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A149975-CA3E-4FD6-B615-8D4C39F381CF}"/>
                  </a:ext>
                </a:extLst>
              </p:cNvPr>
              <p:cNvSpPr/>
              <p:nvPr/>
            </p:nvSpPr>
            <p:spPr>
              <a:xfrm>
                <a:off x="7971429" y="2514030"/>
                <a:ext cx="1119118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F6587D5-405E-4E93-8172-1ED97207E978}"/>
                  </a:ext>
                </a:extLst>
              </p:cNvPr>
              <p:cNvSpPr/>
              <p:nvPr/>
            </p:nvSpPr>
            <p:spPr>
              <a:xfrm>
                <a:off x="8093122" y="2957015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9A7B9950-27E3-4556-BB9A-6F08A68E0B6F}"/>
                  </a:ext>
                </a:extLst>
              </p:cNvPr>
              <p:cNvSpPr/>
              <p:nvPr/>
            </p:nvSpPr>
            <p:spPr>
              <a:xfrm>
                <a:off x="8490045" y="3211206"/>
                <a:ext cx="518615" cy="18879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B71BE-870C-4371-BCFD-C59D5CF38B45}"/>
                </a:ext>
              </a:extLst>
            </p:cNvPr>
            <p:cNvSpPr txBox="1"/>
            <p:nvPr/>
          </p:nvSpPr>
          <p:spPr>
            <a:xfrm>
              <a:off x="861072" y="1551956"/>
              <a:ext cx="78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7E4F224-BC71-467D-8264-4A3692098A9F}"/>
                </a:ext>
              </a:extLst>
            </p:cNvPr>
            <p:cNvSpPr txBox="1"/>
            <p:nvPr/>
          </p:nvSpPr>
          <p:spPr>
            <a:xfrm>
              <a:off x="947949" y="1394980"/>
              <a:ext cx="38029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/>
                <a:t>أحد اشكال التكيف يندمج به المخلوق الحي في البيئة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45CB06-641C-4D6F-AD21-45F02139453D}"/>
              </a:ext>
            </a:extLst>
          </p:cNvPr>
          <p:cNvGrpSpPr/>
          <p:nvPr/>
        </p:nvGrpSpPr>
        <p:grpSpPr>
          <a:xfrm>
            <a:off x="227783" y="76917"/>
            <a:ext cx="1349827" cy="2091875"/>
            <a:chOff x="673500" y="1740804"/>
            <a:chExt cx="1349827" cy="209187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41B2A66-3633-4CF4-AE9D-0BFE03F28C8B}"/>
                </a:ext>
              </a:extLst>
            </p:cNvPr>
            <p:cNvSpPr/>
            <p:nvPr/>
          </p:nvSpPr>
          <p:spPr>
            <a:xfrm>
              <a:off x="673500" y="1740804"/>
              <a:ext cx="1349827" cy="20918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1000">
                  <a:srgbClr val="CC3300"/>
                </a:gs>
                <a:gs pos="100000">
                  <a:srgbClr val="FF9900"/>
                </a:gs>
              </a:gsLst>
              <a:lin ang="18900000" scaled="1"/>
              <a:tileRect/>
            </a:gra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18215D-4183-41E9-B329-65364B9AAF46}"/>
                </a:ext>
              </a:extLst>
            </p:cNvPr>
            <p:cNvSpPr txBox="1"/>
            <p:nvPr/>
          </p:nvSpPr>
          <p:spPr>
            <a:xfrm>
              <a:off x="776573" y="1993198"/>
              <a:ext cx="114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3D415B0-3608-4544-A7AA-049937C670FA}"/>
              </a:ext>
            </a:extLst>
          </p:cNvPr>
          <p:cNvSpPr/>
          <p:nvPr/>
        </p:nvSpPr>
        <p:spPr>
          <a:xfrm>
            <a:off x="60869" y="1122855"/>
            <a:ext cx="1683657" cy="2873829"/>
          </a:xfrm>
          <a:custGeom>
            <a:avLst/>
            <a:gdLst>
              <a:gd name="connsiteX0" fmla="*/ 0 w 1683657"/>
              <a:gd name="connsiteY0" fmla="*/ 0 h 2873829"/>
              <a:gd name="connsiteX1" fmla="*/ 730864 w 1683657"/>
              <a:gd name="connsiteY1" fmla="*/ 0 h 2873829"/>
              <a:gd name="connsiteX2" fmla="*/ 841828 w 1683657"/>
              <a:gd name="connsiteY2" fmla="*/ 268582 h 2873829"/>
              <a:gd name="connsiteX3" fmla="*/ 952793 w 1683657"/>
              <a:gd name="connsiteY3" fmla="*/ 0 h 2873829"/>
              <a:gd name="connsiteX4" fmla="*/ 1683657 w 1683657"/>
              <a:gd name="connsiteY4" fmla="*/ 0 h 2873829"/>
              <a:gd name="connsiteX5" fmla="*/ 1683657 w 1683657"/>
              <a:gd name="connsiteY5" fmla="*/ 2235201 h 2873829"/>
              <a:gd name="connsiteX6" fmla="*/ 1045029 w 1683657"/>
              <a:gd name="connsiteY6" fmla="*/ 2873829 h 2873829"/>
              <a:gd name="connsiteX7" fmla="*/ 638628 w 1683657"/>
              <a:gd name="connsiteY7" fmla="*/ 2873829 h 2873829"/>
              <a:gd name="connsiteX8" fmla="*/ 0 w 1683657"/>
              <a:gd name="connsiteY8" fmla="*/ 2235201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657" h="2873829">
                <a:moveTo>
                  <a:pt x="0" y="0"/>
                </a:moveTo>
                <a:lnTo>
                  <a:pt x="730864" y="0"/>
                </a:lnTo>
                <a:lnTo>
                  <a:pt x="841828" y="268582"/>
                </a:lnTo>
                <a:lnTo>
                  <a:pt x="952793" y="0"/>
                </a:lnTo>
                <a:lnTo>
                  <a:pt x="1683657" y="0"/>
                </a:lnTo>
                <a:lnTo>
                  <a:pt x="1683657" y="2235201"/>
                </a:lnTo>
                <a:cubicBezTo>
                  <a:pt x="1683657" y="2587906"/>
                  <a:pt x="1397734" y="2873829"/>
                  <a:pt x="1045029" y="2873829"/>
                </a:cubicBezTo>
                <a:lnTo>
                  <a:pt x="638628" y="2873829"/>
                </a:lnTo>
                <a:cubicBezTo>
                  <a:pt x="285923" y="2873829"/>
                  <a:pt x="0" y="2587906"/>
                  <a:pt x="0" y="2235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62EC6E-0898-4498-BAD9-DE8FDB391B04}"/>
              </a:ext>
            </a:extLst>
          </p:cNvPr>
          <p:cNvSpPr txBox="1"/>
          <p:nvPr/>
        </p:nvSpPr>
        <p:spPr>
          <a:xfrm>
            <a:off x="655949" y="2646853"/>
            <a:ext cx="478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gradFill flip="none" rotWithShape="1">
                  <a:gsLst>
                    <a:gs pos="0">
                      <a:srgbClr val="FF9900"/>
                    </a:gs>
                    <a:gs pos="68000">
                      <a:srgbClr val="CC3300"/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swald" panose="02000503000000000000" pitchFamily="2" charset="0"/>
              </a:rPr>
              <a:t>1</a:t>
            </a:r>
          </a:p>
        </p:txBody>
      </p:sp>
      <p:pic>
        <p:nvPicPr>
          <p:cNvPr id="66" name="Graphic 65" descr="Bullseye">
            <a:extLst>
              <a:ext uri="{FF2B5EF4-FFF2-40B4-BE49-F238E27FC236}">
                <a16:creationId xmlns:a16="http://schemas.microsoft.com/office/drawing/2014/main" id="{E40A4619-8901-4538-BD91-6F68D6D23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209" y="1419498"/>
            <a:ext cx="478971" cy="478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F8C57-6227-4F79-959A-917F4CE34D76}"/>
              </a:ext>
            </a:extLst>
          </p:cNvPr>
          <p:cNvSpPr txBox="1"/>
          <p:nvPr/>
        </p:nvSpPr>
        <p:spPr>
          <a:xfrm>
            <a:off x="60869" y="1947383"/>
            <a:ext cx="168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/>
              <a:t>التكيف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590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484</Words>
  <Application>Microsoft Office PowerPoint</Application>
  <PresentationFormat>شاشة عريضة</PresentationFormat>
  <Paragraphs>133</Paragraphs>
  <Slides>21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Cooper Black</vt:lpstr>
      <vt:lpstr>Oswald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hammoud nasser</cp:lastModifiedBy>
  <cp:revision>84</cp:revision>
  <dcterms:created xsi:type="dcterms:W3CDTF">2020-09-22T10:26:44Z</dcterms:created>
  <dcterms:modified xsi:type="dcterms:W3CDTF">2020-09-30T12:01:12Z</dcterms:modified>
</cp:coreProperties>
</file>