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CDE76-BE37-4140-89AC-9451F4D5686E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34E7CE-B7F2-4791-8BA7-397F462D052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1340769"/>
            <a:ext cx="7772400" cy="3024336"/>
          </a:xfrm>
        </p:spPr>
        <p:txBody>
          <a:bodyPr>
            <a:no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أمثلة على </a:t>
            </a:r>
            <a:r>
              <a:rPr lang="ar-SA" sz="3600" dirty="0" err="1" smtClean="0">
                <a:solidFill>
                  <a:srgbClr val="FF0000"/>
                </a:solidFill>
              </a:rPr>
              <a:t>الوحده</a:t>
            </a:r>
            <a:r>
              <a:rPr lang="ar-SA" sz="3600" dirty="0" smtClean="0">
                <a:solidFill>
                  <a:srgbClr val="FF0000"/>
                </a:solidFill>
              </a:rPr>
              <a:t> الخامسة تمارين وحل الخوارزميات باستخدام</a:t>
            </a:r>
            <a:r>
              <a:rPr lang="ar-SA" sz="3200" dirty="0" smtClean="0">
                <a:solidFill>
                  <a:schemeClr val="tx1"/>
                </a:solidFill>
              </a:rPr>
              <a:t/>
            </a:r>
            <a:br>
              <a:rPr lang="ar-SA" sz="3200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1-تحليل العناصر</a:t>
            </a:r>
            <a:br>
              <a:rPr lang="ar-SA" sz="3200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2- الخوارزمية </a:t>
            </a:r>
            <a:br>
              <a:rPr lang="ar-SA" sz="3200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3- مخطط الانسياب </a:t>
            </a:r>
            <a:br>
              <a:rPr lang="ar-SA" sz="3200" dirty="0" smtClean="0">
                <a:solidFill>
                  <a:schemeClr val="tx1"/>
                </a:solidFill>
              </a:rPr>
            </a:br>
            <a:r>
              <a:rPr lang="ar-SA" sz="3200" dirty="0" smtClean="0">
                <a:solidFill>
                  <a:schemeClr val="tx1"/>
                </a:solidFill>
              </a:rPr>
              <a:t>كل الشكر </a:t>
            </a:r>
            <a:r>
              <a:rPr lang="ar-SA" sz="3200" dirty="0" err="1" smtClean="0">
                <a:solidFill>
                  <a:schemeClr val="tx1"/>
                </a:solidFill>
              </a:rPr>
              <a:t>للاخوه</a:t>
            </a:r>
            <a:r>
              <a:rPr lang="ar-SA" sz="3200" dirty="0" smtClean="0">
                <a:solidFill>
                  <a:schemeClr val="tx1"/>
                </a:solidFill>
              </a:rPr>
              <a:t> بندر </a:t>
            </a:r>
            <a:r>
              <a:rPr lang="ar-SA" sz="3200" dirty="0" err="1" smtClean="0">
                <a:solidFill>
                  <a:schemeClr val="tx1"/>
                </a:solidFill>
              </a:rPr>
              <a:t>الصقعبي</a:t>
            </a:r>
            <a:r>
              <a:rPr lang="ar-SA" sz="3200" dirty="0" smtClean="0">
                <a:solidFill>
                  <a:schemeClr val="tx1"/>
                </a:solidFill>
              </a:rPr>
              <a:t> ,عبدالمجيد العنزي , فهد التومي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1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16038"/>
              </p:ext>
            </p:extLst>
          </p:nvPr>
        </p:nvGraphicFramePr>
        <p:xfrm>
          <a:off x="107503" y="1397000"/>
          <a:ext cx="8856984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  <a:gridCol w="29523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مخطط الانسياب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الخوارزمية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تحليل العناصر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البداية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أ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ب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ب + أ =ج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أطبع ج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النهاية</a:t>
                      </a:r>
                    </a:p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أدخل أ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2- أدخل ب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3-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 أجمع ب + أ =ج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4- أطبع ج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5- النهاية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المدخلات : العدد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 أ , العدد ب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2- المعالجة : ب + أ = ج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3-المخرجات : ناتج الجمع ج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شكل بيضاوي 2"/>
          <p:cNvSpPr/>
          <p:nvPr/>
        </p:nvSpPr>
        <p:spPr>
          <a:xfrm>
            <a:off x="1043608" y="1844824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547664" y="234888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خطط انسيابي: بيانات 5"/>
          <p:cNvSpPr/>
          <p:nvPr/>
        </p:nvSpPr>
        <p:spPr>
          <a:xfrm>
            <a:off x="611560" y="2636912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رابط كسهم مستقيم 6"/>
          <p:cNvCxnSpPr/>
          <p:nvPr/>
        </p:nvCxnSpPr>
        <p:spPr>
          <a:xfrm>
            <a:off x="1547664" y="306896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خطط انسيابي: بيانات 7"/>
          <p:cNvSpPr/>
          <p:nvPr/>
        </p:nvSpPr>
        <p:spPr>
          <a:xfrm>
            <a:off x="611560" y="3356992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خطط انسيابي: معالجة 8"/>
          <p:cNvSpPr/>
          <p:nvPr/>
        </p:nvSpPr>
        <p:spPr>
          <a:xfrm>
            <a:off x="539552" y="4149080"/>
            <a:ext cx="2088232" cy="50405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رابط كسهم مستقيم 9"/>
          <p:cNvCxnSpPr/>
          <p:nvPr/>
        </p:nvCxnSpPr>
        <p:spPr>
          <a:xfrm>
            <a:off x="1547664" y="378904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خطط انسيابي: بيانات 10"/>
          <p:cNvSpPr/>
          <p:nvPr/>
        </p:nvSpPr>
        <p:spPr>
          <a:xfrm>
            <a:off x="611560" y="4869160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رابط كسهم مستقيم 11"/>
          <p:cNvCxnSpPr/>
          <p:nvPr/>
        </p:nvCxnSpPr>
        <p:spPr>
          <a:xfrm>
            <a:off x="1547664" y="458112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شكل بيضاوي 12"/>
          <p:cNvSpPr/>
          <p:nvPr/>
        </p:nvSpPr>
        <p:spPr>
          <a:xfrm>
            <a:off x="1043608" y="5589240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رابط كسهم مستقيم 13"/>
          <p:cNvCxnSpPr/>
          <p:nvPr/>
        </p:nvCxnSpPr>
        <p:spPr>
          <a:xfrm>
            <a:off x="1547664" y="530120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عنوان فرعي 2"/>
          <p:cNvSpPr txBox="1">
            <a:spLocks/>
          </p:cNvSpPr>
          <p:nvPr/>
        </p:nvSpPr>
        <p:spPr>
          <a:xfrm>
            <a:off x="533400" y="-171400"/>
            <a:ext cx="7854696" cy="704520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 dirty="0" smtClean="0">
              <a:solidFill>
                <a:srgbClr val="CC6600"/>
              </a:solidFill>
            </a:endParaRPr>
          </a:p>
          <a:p>
            <a:pPr algn="r"/>
            <a:r>
              <a:rPr lang="ar-SA" dirty="0" smtClean="0">
                <a:solidFill>
                  <a:srgbClr val="CC6600"/>
                </a:solidFill>
              </a:rPr>
              <a:t>مثال رقم 1</a:t>
            </a:r>
          </a:p>
          <a:p>
            <a:pPr algn="r"/>
            <a:r>
              <a:rPr lang="ar-SA" dirty="0" err="1" smtClean="0">
                <a:solidFill>
                  <a:srgbClr val="CC6600"/>
                </a:solidFill>
              </a:rPr>
              <a:t>ماصياغة</a:t>
            </a:r>
            <a:r>
              <a:rPr lang="ar-SA" dirty="0" smtClean="0">
                <a:solidFill>
                  <a:srgbClr val="CC6600"/>
                </a:solidFill>
              </a:rPr>
              <a:t> الحل لحساب جمع عددين ؟</a:t>
            </a:r>
            <a:endParaRPr lang="en-US" dirty="0">
              <a:solidFill>
                <a:srgbClr val="CC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2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305800" cy="1143000"/>
          </a:xfrm>
        </p:spPr>
        <p:txBody>
          <a:bodyPr>
            <a:noAutofit/>
          </a:bodyPr>
          <a:lstStyle/>
          <a:p>
            <a:pPr algn="r"/>
            <a:r>
              <a:rPr lang="ar-SA" sz="2800" dirty="0" smtClean="0">
                <a:solidFill>
                  <a:srgbClr val="FF0000"/>
                </a:solidFill>
              </a:rPr>
              <a:t/>
            </a:r>
            <a:br>
              <a:rPr lang="ar-SA" sz="2800" dirty="0" smtClean="0">
                <a:solidFill>
                  <a:srgbClr val="FF0000"/>
                </a:solidFill>
              </a:rPr>
            </a:br>
            <a:r>
              <a:rPr lang="ar-SA" sz="2800" dirty="0" smtClean="0">
                <a:solidFill>
                  <a:srgbClr val="FF0000"/>
                </a:solidFill>
              </a:rPr>
              <a:t>مثال 2</a:t>
            </a:r>
            <a:br>
              <a:rPr lang="ar-SA" sz="2800" dirty="0" smtClean="0">
                <a:solidFill>
                  <a:srgbClr val="FF0000"/>
                </a:solidFill>
              </a:rPr>
            </a:br>
            <a:r>
              <a:rPr lang="ar-SA" sz="2800" dirty="0" err="1" smtClean="0">
                <a:solidFill>
                  <a:srgbClr val="FF0000"/>
                </a:solidFill>
              </a:rPr>
              <a:t>ماصياغة</a:t>
            </a:r>
            <a:r>
              <a:rPr lang="ar-SA" sz="2800" dirty="0" smtClean="0">
                <a:solidFill>
                  <a:srgbClr val="FF0000"/>
                </a:solidFill>
              </a:rPr>
              <a:t> الحل لإيجاد مساحة المثلث علما ان مساحة المثلث = ( القاعدة * الارتفاع )/2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54943"/>
              </p:ext>
            </p:extLst>
          </p:nvPr>
        </p:nvGraphicFramePr>
        <p:xfrm>
          <a:off x="179512" y="1484784"/>
          <a:ext cx="8856984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1872208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مخطط الانسياب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الخوارزمية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تحليل العناصر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البداية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القاعدة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الارتفاع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المساحة ( القاعدة*الارتفاع)/2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اطبع المساحة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النهاية</a:t>
                      </a:r>
                    </a:p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أدخل القاعدة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2- أدخل الارتفاع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3-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 م(ق*الارتفاع)/2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4- أطبع المساحة 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5- النهاية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المدخلات :  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القاعد , الارتفاع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2- المعالجة : مساحة(القاعدة*الارتفاع)/2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3-المخرجات :مساحة المثلث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شكل بيضاوي 4"/>
          <p:cNvSpPr/>
          <p:nvPr/>
        </p:nvSpPr>
        <p:spPr>
          <a:xfrm>
            <a:off x="1115616" y="1988840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خطط انسيابي: بيانات 5"/>
          <p:cNvSpPr/>
          <p:nvPr/>
        </p:nvSpPr>
        <p:spPr>
          <a:xfrm>
            <a:off x="755576" y="2708920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خطط انسيابي: بيانات 6"/>
          <p:cNvSpPr/>
          <p:nvPr/>
        </p:nvSpPr>
        <p:spPr>
          <a:xfrm>
            <a:off x="683568" y="3501008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خطط انسيابي: معالجة 7"/>
          <p:cNvSpPr/>
          <p:nvPr/>
        </p:nvSpPr>
        <p:spPr>
          <a:xfrm>
            <a:off x="467544" y="4149080"/>
            <a:ext cx="2376264" cy="50405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خطط انسيابي: بيانات 8"/>
          <p:cNvSpPr/>
          <p:nvPr/>
        </p:nvSpPr>
        <p:spPr>
          <a:xfrm>
            <a:off x="683568" y="4869160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كل بيضاوي 9"/>
          <p:cNvSpPr/>
          <p:nvPr/>
        </p:nvSpPr>
        <p:spPr>
          <a:xfrm>
            <a:off x="1115616" y="5589240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رابط كسهم مستقيم 10"/>
          <p:cNvCxnSpPr/>
          <p:nvPr/>
        </p:nvCxnSpPr>
        <p:spPr>
          <a:xfrm>
            <a:off x="1583668" y="2492896"/>
            <a:ext cx="3600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1700064" y="31409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1619672" y="386104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>
            <a:off x="1619672" y="4653136"/>
            <a:ext cx="3600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1619672" y="530120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78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1143000"/>
          </a:xfrm>
        </p:spPr>
        <p:txBody>
          <a:bodyPr>
            <a:normAutofit/>
          </a:bodyPr>
          <a:lstStyle/>
          <a:p>
            <a:pPr algn="r"/>
            <a:r>
              <a:rPr lang="ar-SA" sz="2800" dirty="0" smtClean="0">
                <a:solidFill>
                  <a:srgbClr val="CC6600"/>
                </a:solidFill>
              </a:rPr>
              <a:t>مثال3</a:t>
            </a:r>
            <a:br>
              <a:rPr lang="ar-SA" sz="2800" dirty="0" smtClean="0">
                <a:solidFill>
                  <a:srgbClr val="CC6600"/>
                </a:solidFill>
              </a:rPr>
            </a:br>
            <a:r>
              <a:rPr lang="ar-SA" sz="2800" dirty="0" err="1" smtClean="0">
                <a:solidFill>
                  <a:srgbClr val="CC6600"/>
                </a:solidFill>
              </a:rPr>
              <a:t>ماصياغة</a:t>
            </a:r>
            <a:r>
              <a:rPr lang="ar-SA" sz="2800" dirty="0" smtClean="0">
                <a:solidFill>
                  <a:srgbClr val="CC6600"/>
                </a:solidFill>
              </a:rPr>
              <a:t> الحل لإيجاد مساحة المستطيل علما أن مساحة المستطيل = الطول * العرض</a:t>
            </a:r>
            <a:endParaRPr lang="en-US" sz="2800" dirty="0">
              <a:solidFill>
                <a:srgbClr val="CC6600"/>
              </a:solidFill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579062"/>
              </p:ext>
            </p:extLst>
          </p:nvPr>
        </p:nvGraphicFramePr>
        <p:xfrm>
          <a:off x="179512" y="1628800"/>
          <a:ext cx="8856984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1872208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مخطط الانسياب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الخوارزمية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تحليل العناصر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البداية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</a:t>
                      </a:r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الطول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الارتفاع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المساحة ( الطول * العرض)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اطبع المساحة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النهاية</a:t>
                      </a:r>
                    </a:p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أدخل الطول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2- أدخل العرض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 م = الطول*العرض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4- أطبع المساحة 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5- النهاية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المدخلات :  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الطول, العرض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2- المعالجة : مساحة(الطول * العرض)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3-المخرجات : مساحة المستطيل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شكل بيضاوي 4"/>
          <p:cNvSpPr/>
          <p:nvPr/>
        </p:nvSpPr>
        <p:spPr>
          <a:xfrm>
            <a:off x="1115616" y="2132856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شكل بيضاوي 5"/>
          <p:cNvSpPr/>
          <p:nvPr/>
        </p:nvSpPr>
        <p:spPr>
          <a:xfrm>
            <a:off x="1115616" y="5733256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خطط انسيابي: بيانات 6"/>
          <p:cNvSpPr/>
          <p:nvPr/>
        </p:nvSpPr>
        <p:spPr>
          <a:xfrm>
            <a:off x="755576" y="2852936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خطط انسيابي: بيانات 7"/>
          <p:cNvSpPr/>
          <p:nvPr/>
        </p:nvSpPr>
        <p:spPr>
          <a:xfrm>
            <a:off x="755576" y="3645024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خطط انسيابي: بيانات 8"/>
          <p:cNvSpPr/>
          <p:nvPr/>
        </p:nvSpPr>
        <p:spPr>
          <a:xfrm>
            <a:off x="755576" y="5013176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مخطط انسيابي: معالجة 9"/>
          <p:cNvSpPr/>
          <p:nvPr/>
        </p:nvSpPr>
        <p:spPr>
          <a:xfrm>
            <a:off x="467544" y="4293096"/>
            <a:ext cx="2376264" cy="50405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رابط كسهم مستقيم 10"/>
          <p:cNvCxnSpPr/>
          <p:nvPr/>
        </p:nvCxnSpPr>
        <p:spPr>
          <a:xfrm>
            <a:off x="1619672" y="328498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1619672" y="400506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1619672" y="472514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>
            <a:off x="1619672" y="544522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1619672" y="256490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26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-378296"/>
            <a:ext cx="8305800" cy="1143000"/>
          </a:xfrm>
        </p:spPr>
        <p:txBody>
          <a:bodyPr>
            <a:normAutofit/>
          </a:bodyPr>
          <a:lstStyle/>
          <a:p>
            <a:pPr algn="r"/>
            <a:r>
              <a:rPr lang="ar-SA" sz="2000" b="1" dirty="0" smtClean="0">
                <a:solidFill>
                  <a:srgbClr val="CC6600"/>
                </a:solidFill>
              </a:rPr>
              <a:t>مثال4</a:t>
            </a:r>
            <a:br>
              <a:rPr lang="ar-SA" sz="2000" b="1" dirty="0" smtClean="0">
                <a:solidFill>
                  <a:srgbClr val="CC6600"/>
                </a:solidFill>
              </a:rPr>
            </a:br>
            <a:r>
              <a:rPr lang="ar-SA" sz="2000" b="1" dirty="0" err="1" smtClean="0">
                <a:solidFill>
                  <a:srgbClr val="CC6600"/>
                </a:solidFill>
              </a:rPr>
              <a:t>ماصياغة</a:t>
            </a:r>
            <a:r>
              <a:rPr lang="ar-SA" sz="2000" b="1" dirty="0" smtClean="0">
                <a:solidFill>
                  <a:srgbClr val="CC6600"/>
                </a:solidFill>
              </a:rPr>
              <a:t> الحل لحساب جمع عددين زوجية</a:t>
            </a:r>
            <a:endParaRPr lang="en-US" sz="2400" b="1" dirty="0">
              <a:solidFill>
                <a:srgbClr val="CC6600"/>
              </a:solidFill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159536"/>
              </p:ext>
            </p:extLst>
          </p:nvPr>
        </p:nvGraphicFramePr>
        <p:xfrm>
          <a:off x="251520" y="908720"/>
          <a:ext cx="8856984" cy="5675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808312"/>
                <a:gridCol w="3096344"/>
              </a:tblGrid>
              <a:tr h="372241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مخطط الانسياب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الخوارزمية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تحليل العناصر</a:t>
                      </a:r>
                      <a:endParaRPr lang="en-US" dirty="0"/>
                    </a:p>
                  </a:txBody>
                  <a:tcPr/>
                </a:tc>
              </a:tr>
              <a:tr h="4497490">
                <a:tc>
                  <a:txBody>
                    <a:bodyPr/>
                    <a:lstStyle/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البداية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 أ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00B050"/>
                          </a:solidFill>
                        </a:rPr>
                        <a:t>                        لم</a:t>
                      </a:r>
                      <a:r>
                        <a:rPr lang="ar-SA" b="1" baseline="0" dirty="0" smtClean="0">
                          <a:solidFill>
                            <a:srgbClr val="00B050"/>
                          </a:solidFill>
                        </a:rPr>
                        <a:t> يتحقق</a:t>
                      </a:r>
                      <a:endParaRPr lang="ar-SA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زوجي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أدخل</a:t>
                      </a:r>
                      <a:r>
                        <a:rPr lang="ar-SA" b="1" baseline="0" dirty="0" smtClean="0">
                          <a:solidFill>
                            <a:srgbClr val="FF0000"/>
                          </a:solidFill>
                        </a:rPr>
                        <a:t> ب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00B050"/>
                          </a:solidFill>
                        </a:rPr>
                        <a:t>                        لم يتحقق</a:t>
                      </a: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زوجي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أ</a:t>
                      </a:r>
                      <a:r>
                        <a:rPr lang="ar-SA" b="1" baseline="0" dirty="0" smtClean="0">
                          <a:solidFill>
                            <a:srgbClr val="FF0000"/>
                          </a:solidFill>
                        </a:rPr>
                        <a:t> + ب = ج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اطبع ج</a:t>
                      </a: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النهاية</a:t>
                      </a:r>
                    </a:p>
                    <a:p>
                      <a:pPr algn="ctr"/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أدخل العدد أ</a:t>
                      </a: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2- التأكد</a:t>
                      </a:r>
                      <a:r>
                        <a:rPr lang="ar-SA" b="1" baseline="0" dirty="0" smtClean="0">
                          <a:solidFill>
                            <a:srgbClr val="FF0000"/>
                          </a:solidFill>
                        </a:rPr>
                        <a:t> أن العدد المدخل زوجي واذا لم يتحقق الشرط الرجوع الي الخطوة رقم1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endParaRPr lang="ar-SA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 أدخل العدد ب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baseline="0" dirty="0" smtClean="0">
                          <a:solidFill>
                            <a:srgbClr val="FF0000"/>
                          </a:solidFill>
                        </a:rPr>
                        <a:t>4-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ar-SA" b="1" dirty="0" smtClean="0">
                          <a:solidFill>
                            <a:srgbClr val="FF0000"/>
                          </a:solidFill>
                        </a:rPr>
                        <a:t>التأكد</a:t>
                      </a:r>
                      <a:r>
                        <a:rPr lang="ar-SA" b="1" baseline="0" dirty="0" smtClean="0">
                          <a:solidFill>
                            <a:srgbClr val="FF0000"/>
                          </a:solidFill>
                        </a:rPr>
                        <a:t> أن العدد المدخل زوجي واذا لم يتحقق الشرط الرجوع الي الخطوة رقم3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5- النهاية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b="1" dirty="0" smtClean="0">
                          <a:solidFill>
                            <a:srgbClr val="002060"/>
                          </a:solidFill>
                        </a:rPr>
                        <a:t>1- المدخلات :</a:t>
                      </a:r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العدد أ , العدد ب 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2- المعالجة : ب + أ = ج</a:t>
                      </a: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مع التحقق ان المدخلات اعداد زوجية </a:t>
                      </a:r>
                    </a:p>
                    <a:p>
                      <a:pPr algn="r"/>
                      <a:endParaRPr lang="ar-SA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r"/>
                      <a:r>
                        <a:rPr lang="ar-SA" b="1" baseline="0" dirty="0" smtClean="0">
                          <a:solidFill>
                            <a:srgbClr val="002060"/>
                          </a:solidFill>
                        </a:rPr>
                        <a:t>3-المخرجات : ناتج الجمع ج</a:t>
                      </a:r>
                      <a:endParaRPr lang="en-US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شكل بيضاوي 3"/>
          <p:cNvSpPr/>
          <p:nvPr/>
        </p:nvSpPr>
        <p:spPr>
          <a:xfrm>
            <a:off x="1187624" y="1484784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1187624" y="5949280"/>
            <a:ext cx="100811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خطط انسيابي: بيانات 5"/>
          <p:cNvSpPr/>
          <p:nvPr/>
        </p:nvSpPr>
        <p:spPr>
          <a:xfrm>
            <a:off x="755576" y="2132856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خطط انسيابي: بيانات 6"/>
          <p:cNvSpPr/>
          <p:nvPr/>
        </p:nvSpPr>
        <p:spPr>
          <a:xfrm>
            <a:off x="755576" y="3356992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خطط انسيابي: بيانات 7"/>
          <p:cNvSpPr/>
          <p:nvPr/>
        </p:nvSpPr>
        <p:spPr>
          <a:xfrm>
            <a:off x="755576" y="5157192"/>
            <a:ext cx="1800200" cy="432048"/>
          </a:xfrm>
          <a:prstGeom prst="flowChartInputOutp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خطط انسيابي: قرار 8"/>
          <p:cNvSpPr/>
          <p:nvPr/>
        </p:nvSpPr>
        <p:spPr>
          <a:xfrm>
            <a:off x="1115616" y="3933056"/>
            <a:ext cx="1152128" cy="504056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مخطط انسيابي: قرار 9"/>
          <p:cNvSpPr/>
          <p:nvPr/>
        </p:nvSpPr>
        <p:spPr>
          <a:xfrm>
            <a:off x="1115616" y="2780928"/>
            <a:ext cx="1152128" cy="504056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خطط انسيابي: معالجة 10"/>
          <p:cNvSpPr/>
          <p:nvPr/>
        </p:nvSpPr>
        <p:spPr>
          <a:xfrm>
            <a:off x="467544" y="4509120"/>
            <a:ext cx="2376264" cy="50405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539552" y="4149080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>
            <a:off x="539552" y="3573016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539552" y="3573016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1619672" y="558924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>
            <a:off x="1619672" y="486916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رابط كسهم مستقيم 22"/>
          <p:cNvCxnSpPr/>
          <p:nvPr/>
        </p:nvCxnSpPr>
        <p:spPr>
          <a:xfrm>
            <a:off x="1691680" y="4365104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رابط كسهم مستقيم 24"/>
          <p:cNvCxnSpPr/>
          <p:nvPr/>
        </p:nvCxnSpPr>
        <p:spPr>
          <a:xfrm>
            <a:off x="1691680" y="371703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كسهم مستقيم 25"/>
          <p:cNvCxnSpPr/>
          <p:nvPr/>
        </p:nvCxnSpPr>
        <p:spPr>
          <a:xfrm>
            <a:off x="1691680" y="249289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كسهم مستقيم 26"/>
          <p:cNvCxnSpPr/>
          <p:nvPr/>
        </p:nvCxnSpPr>
        <p:spPr>
          <a:xfrm>
            <a:off x="1691680" y="1988840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كسهم مستقيم 27"/>
          <p:cNvCxnSpPr/>
          <p:nvPr/>
        </p:nvCxnSpPr>
        <p:spPr>
          <a:xfrm>
            <a:off x="1691680" y="3212976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كسهم مستقيم 28"/>
          <p:cNvCxnSpPr/>
          <p:nvPr/>
        </p:nvCxnSpPr>
        <p:spPr>
          <a:xfrm>
            <a:off x="539552" y="234888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/>
          <p:nvPr/>
        </p:nvCxnSpPr>
        <p:spPr>
          <a:xfrm>
            <a:off x="539552" y="234888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مستقيم 31"/>
          <p:cNvCxnSpPr/>
          <p:nvPr/>
        </p:nvCxnSpPr>
        <p:spPr>
          <a:xfrm>
            <a:off x="539552" y="292494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8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268</Words>
  <Application>Microsoft Office PowerPoint</Application>
  <PresentationFormat>عرض على الشاشة (3:4)‏</PresentationFormat>
  <Paragraphs>140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تدفق</vt:lpstr>
      <vt:lpstr>أمثلة على الوحده الخامسة تمارين وحل الخوارزميات باستخدام 1-تحليل العناصر 2- الخوارزمية  3- مخطط الانسياب  كل الشكر للاخوه بندر الصقعبي ,عبدالمجيد العنزي , فهد التومي</vt:lpstr>
      <vt:lpstr>عرض تقديمي في PowerPoint</vt:lpstr>
      <vt:lpstr> مثال 2 ماصياغة الحل لإيجاد مساحة المثلث علما ان مساحة المثلث = ( القاعدة * الارتفاع )/2</vt:lpstr>
      <vt:lpstr>مثال3 ماصياغة الحل لإيجاد مساحة المستطيل علما أن مساحة المستطيل = الطول * العرض</vt:lpstr>
      <vt:lpstr>مثال4 ماصياغة الحل لحساب جمع عددين زوجية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امثلة للوحده الخامسة</dc:title>
  <dc:creator>AMCCC</dc:creator>
  <cp:lastModifiedBy>AMCCC</cp:lastModifiedBy>
  <cp:revision>9</cp:revision>
  <dcterms:created xsi:type="dcterms:W3CDTF">2014-02-21T20:40:04Z</dcterms:created>
  <dcterms:modified xsi:type="dcterms:W3CDTF">2014-02-24T07:09:14Z</dcterms:modified>
</cp:coreProperties>
</file>