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0" r:id="rId3"/>
    <p:sldId id="261" r:id="rId4"/>
    <p:sldId id="257" r:id="rId5"/>
    <p:sldId id="258" r:id="rId6"/>
    <p:sldId id="259" r:id="rId7"/>
    <p:sldId id="262" r:id="rId8"/>
    <p:sldId id="263" r:id="rId9"/>
    <p:sldId id="264" r:id="rId10"/>
  </p:sldIdLst>
  <p:sldSz cx="9144000" cy="6858000" type="screen4x3"/>
  <p:notesSz cx="6858000" cy="9144000"/>
  <p:photoAlbum/>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66" autoAdjust="0"/>
    <p:restoredTop sz="9467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513209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394281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4212795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77984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1049183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1EA1C0C-A127-47BE-825F-1A00004E50B2}" type="datetimeFigureOut">
              <a:rPr lang="ar-SA" smtClean="0"/>
              <a:pPr/>
              <a:t>23/11/36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188225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1EA1C0C-A127-47BE-825F-1A00004E50B2}" type="datetimeFigureOut">
              <a:rPr lang="ar-SA" smtClean="0"/>
              <a:pPr/>
              <a:t>23/11/36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329642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1EA1C0C-A127-47BE-825F-1A00004E50B2}" type="datetimeFigureOut">
              <a:rPr lang="ar-SA" smtClean="0"/>
              <a:pPr/>
              <a:t>23/11/36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58105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1EA1C0C-A127-47BE-825F-1A00004E50B2}" type="datetimeFigureOut">
              <a:rPr lang="ar-SA" smtClean="0"/>
              <a:pPr/>
              <a:t>23/11/36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845723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1EA1C0C-A127-47BE-825F-1A00004E50B2}" type="datetimeFigureOut">
              <a:rPr lang="ar-SA" smtClean="0"/>
              <a:pPr/>
              <a:t>23/11/36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578241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1EA1C0C-A127-47BE-825F-1A00004E50B2}" type="datetimeFigureOut">
              <a:rPr lang="ar-SA" smtClean="0"/>
              <a:pPr/>
              <a:t>23/11/36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2412352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1EA1C0C-A127-47BE-825F-1A00004E50B2}" type="datetimeFigureOut">
              <a:rPr lang="ar-SA" smtClean="0"/>
              <a:pPr/>
              <a:t>23/11/36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F33F940-012E-49B8-8475-9629D7A71DA0}" type="slidenum">
              <a:rPr lang="ar-SA" smtClean="0"/>
              <a:pPr/>
              <a:t>‹#›</a:t>
            </a:fld>
            <a:endParaRPr lang="ar-SA"/>
          </a:p>
        </p:txBody>
      </p:sp>
    </p:spTree>
    <p:extLst>
      <p:ext uri="{BB962C8B-B14F-4D97-AF65-F5344CB8AC3E}">
        <p14:creationId xmlns:p14="http://schemas.microsoft.com/office/powerpoint/2010/main" xmlns="" val="898237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ألبوم صور فوتوغرافية</a:t>
            </a:r>
            <a:endParaRPr lang="ar-SA" dirty="0"/>
          </a:p>
        </p:txBody>
      </p:sp>
      <p:sp>
        <p:nvSpPr>
          <p:cNvPr id="3" name="عنوان فرعي 2"/>
          <p:cNvSpPr>
            <a:spLocks noGrp="1"/>
          </p:cNvSpPr>
          <p:nvPr>
            <p:ph type="subTitle" idx="1"/>
          </p:nvPr>
        </p:nvSpPr>
        <p:spPr/>
        <p:txBody>
          <a:bodyPr/>
          <a:lstStyle/>
          <a:p>
            <a:r>
              <a:rPr lang="ar-SA" smtClean="0"/>
              <a:t>بواسطة </a:t>
            </a:r>
            <a:r>
              <a:rPr lang="en-US" smtClean="0"/>
              <a:t>MyPC</a:t>
            </a:r>
            <a:endParaRPr lang="ar-SA"/>
          </a:p>
        </p:txBody>
      </p:sp>
      <p:pic>
        <p:nvPicPr>
          <p:cNvPr id="4" name="صورة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67030"/>
            <a:ext cx="9127862" cy="6790970"/>
          </a:xfrm>
          <a:prstGeom prst="rect">
            <a:avLst/>
          </a:prstGeom>
        </p:spPr>
      </p:pic>
      <p:sp>
        <p:nvSpPr>
          <p:cNvPr id="5" name="مستطيل 4"/>
          <p:cNvSpPr/>
          <p:nvPr/>
        </p:nvSpPr>
        <p:spPr>
          <a:xfrm>
            <a:off x="1043608" y="2967335"/>
            <a:ext cx="6624736" cy="923330"/>
          </a:xfrm>
          <a:prstGeom prst="rect">
            <a:avLst/>
          </a:prstGeom>
          <a:noFill/>
        </p:spPr>
        <p:txBody>
          <a:bodyPr wrap="square" lIns="91440" tIns="45720" rIns="91440" bIns="45720">
            <a:spAutoFit/>
          </a:bodyPr>
          <a:lstStyle/>
          <a:p>
            <a:pPr algn="ctr"/>
            <a:r>
              <a:rPr lang="ar-S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بسم الله الرحمن الرحيم</a:t>
            </a:r>
            <a:endParaRPr lang="ar-SA"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extLst>
      <p:ext uri="{BB962C8B-B14F-4D97-AF65-F5344CB8AC3E}">
        <p14:creationId xmlns:p14="http://schemas.microsoft.com/office/powerpoint/2010/main" xmlns="" val="3310161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p:spPr>
      </p:pic>
      <p:sp>
        <p:nvSpPr>
          <p:cNvPr id="5" name="مستطيل 4"/>
          <p:cNvSpPr/>
          <p:nvPr/>
        </p:nvSpPr>
        <p:spPr>
          <a:xfrm>
            <a:off x="2195736" y="1268760"/>
            <a:ext cx="4896544" cy="923330"/>
          </a:xfrm>
          <a:prstGeom prst="rect">
            <a:avLst/>
          </a:prstGeom>
          <a:noFill/>
        </p:spPr>
        <p:txBody>
          <a:bodyPr wrap="square" lIns="91440" tIns="45720" rIns="91440" bIns="45720">
            <a:spAutoFit/>
          </a:bodyPr>
          <a:lstStyle/>
          <a:p>
            <a:pPr algn="ctr"/>
            <a:r>
              <a:rPr lang="ar-SA" sz="5400" b="1" cap="none"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الموضوع</a:t>
            </a:r>
            <a:endParaRPr lang="ar-SA"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
        <p:nvSpPr>
          <p:cNvPr id="6" name="مستطيل 5"/>
          <p:cNvSpPr/>
          <p:nvPr/>
        </p:nvSpPr>
        <p:spPr>
          <a:xfrm>
            <a:off x="1055655" y="4293096"/>
            <a:ext cx="7032695" cy="923330"/>
          </a:xfrm>
          <a:prstGeom prst="rect">
            <a:avLst/>
          </a:prstGeom>
          <a:noFill/>
        </p:spPr>
        <p:txBody>
          <a:bodyPr wrap="none" lIns="91440" tIns="45720" rIns="91440" bIns="45720">
            <a:spAutoFit/>
          </a:bodyPr>
          <a:lstStyle/>
          <a:p>
            <a:pPr algn="ctr"/>
            <a:r>
              <a:rPr lang="ar-SA"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مراحل تطور التدوين التاريخي</a:t>
            </a:r>
            <a:endParaRPr lang="ar-SA"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extLst>
      <p:ext uri="{BB962C8B-B14F-4D97-AF65-F5344CB8AC3E}">
        <p14:creationId xmlns:p14="http://schemas.microsoft.com/office/powerpoint/2010/main" xmlns="" val="2832373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80528" y="1"/>
            <a:ext cx="9001000" cy="6237311"/>
          </a:xfrm>
        </p:spPr>
      </p:pic>
      <p:sp>
        <p:nvSpPr>
          <p:cNvPr id="5" name="مستطيل 4"/>
          <p:cNvSpPr/>
          <p:nvPr/>
        </p:nvSpPr>
        <p:spPr>
          <a:xfrm>
            <a:off x="-2" y="0"/>
            <a:ext cx="9144001" cy="1754326"/>
          </a:xfrm>
          <a:prstGeom prst="rect">
            <a:avLst/>
          </a:prstGeom>
          <a:noFill/>
        </p:spPr>
        <p:txBody>
          <a:bodyPr wrap="square" lIns="91440" tIns="45720" rIns="91440" bIns="45720">
            <a:spAutoFit/>
          </a:bodyPr>
          <a:lstStyle/>
          <a:p>
            <a:pPr algn="ctr"/>
            <a:r>
              <a:rPr lang="ar-SA"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مراحل تطور التدوين التاريخي عند المسلمين</a:t>
            </a:r>
            <a:endParaRPr lang="ar-SA"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مستطيل 5"/>
          <p:cNvSpPr/>
          <p:nvPr/>
        </p:nvSpPr>
        <p:spPr>
          <a:xfrm>
            <a:off x="-180528" y="2204864"/>
            <a:ext cx="9324527" cy="3477875"/>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ar-SA" sz="4400" dirty="0"/>
              <a:t>ارتبط دور العرب في التدوين بقيام الدولة الا سلامية فكان كتاب الوحي يسجلون ما يتلى عليهم على الحجارة الرقاع وسعف النخيل حتى امر الخليفة</a:t>
            </a:r>
          </a:p>
          <a:p>
            <a:pPr algn="ctr"/>
            <a:r>
              <a:rPr lang="ar-SA" sz="4400" dirty="0"/>
              <a:t>ابو بكر رضي الله عنه </a:t>
            </a:r>
            <a:r>
              <a:rPr lang="ar-SA" sz="4400" dirty="0" err="1"/>
              <a:t>عنه</a:t>
            </a:r>
            <a:r>
              <a:rPr lang="ar-SA" sz="4400" dirty="0"/>
              <a:t> بجمع القران الكريم وهذا يعد اهم خطوة قام المسلمون بها في بداية التدوين</a:t>
            </a:r>
          </a:p>
        </p:txBody>
      </p:sp>
    </p:spTree>
    <p:extLst>
      <p:ext uri="{BB962C8B-B14F-4D97-AF65-F5344CB8AC3E}">
        <p14:creationId xmlns:p14="http://schemas.microsoft.com/office/powerpoint/2010/main" xmlns="" val="2235591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ج"/>
          <p:cNvPicPr>
            <a:picLocks noGrp="1" noChangeAspect="1"/>
          </p:cNvPicPr>
          <p:nvPr isPhoto="1"/>
        </p:nvPicPr>
        <p:blipFill>
          <a:blip r:embed="rId2">
            <a:lum/>
            <a:extLst>
              <a:ext uri="{28A0092B-C50C-407E-A947-70E740481C1C}">
                <a14:useLocalDpi xmlns:a14="http://schemas.microsoft.com/office/drawing/2010/main" xmlns="" val="0"/>
              </a:ext>
            </a:extLst>
          </a:blip>
          <a:stretch>
            <a:fillRect/>
          </a:stretch>
        </p:blipFill>
        <p:spPr>
          <a:xfrm>
            <a:off x="1985963" y="0"/>
            <a:ext cx="5172075" cy="6858000"/>
          </a:xfrm>
          <a:prstGeom prst="rect">
            <a:avLst/>
          </a:prstGeom>
          <a:noFill/>
          <a:ln>
            <a:noFill/>
          </a:ln>
        </p:spPr>
      </p:pic>
      <p:pic>
        <p:nvPicPr>
          <p:cNvPr id="3" name="صورة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2038"/>
            <a:ext cx="9143999" cy="6858000"/>
          </a:xfrm>
          <a:prstGeom prst="rect">
            <a:avLst/>
          </a:prstGeom>
          <a:noFill/>
          <a:ln>
            <a:noFill/>
          </a:ln>
        </p:spPr>
      </p:pic>
      <p:sp>
        <p:nvSpPr>
          <p:cNvPr id="5" name="مستطيل مستدير الزوايا 4"/>
          <p:cNvSpPr/>
          <p:nvPr/>
        </p:nvSpPr>
        <p:spPr>
          <a:xfrm>
            <a:off x="1619672" y="260648"/>
            <a:ext cx="5904656" cy="1778496"/>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6" name="مستطيل 5"/>
          <p:cNvSpPr/>
          <p:nvPr/>
        </p:nvSpPr>
        <p:spPr>
          <a:xfrm>
            <a:off x="1186375" y="404664"/>
            <a:ext cx="6337953" cy="1754326"/>
          </a:xfrm>
          <a:prstGeom prst="rect">
            <a:avLst/>
          </a:prstGeom>
          <a:noFill/>
        </p:spPr>
        <p:txBody>
          <a:bodyPr wrap="square" lIns="91440" tIns="45720" rIns="91440" bIns="45720">
            <a:spAutoFit/>
          </a:bodyPr>
          <a:lstStyle/>
          <a:p>
            <a:pPr algn="ctr"/>
            <a:r>
              <a:rPr lang="ar-SA"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مراحل تطور التدوين  </a:t>
            </a:r>
            <a:r>
              <a:rPr lang="ar-SA" sz="5400" b="1" spc="50" dirty="0" err="1"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التاريخى</a:t>
            </a:r>
            <a:r>
              <a:rPr lang="ar-SA"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عند المسلمين</a:t>
            </a:r>
            <a:endParaRPr lang="ar-SA"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cxnSp>
        <p:nvCxnSpPr>
          <p:cNvPr id="8" name="رابط كسهم مستقيم 7"/>
          <p:cNvCxnSpPr/>
          <p:nvPr/>
        </p:nvCxnSpPr>
        <p:spPr>
          <a:xfrm>
            <a:off x="7380312" y="2039144"/>
            <a:ext cx="0" cy="10539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شكل بيضاوي 8"/>
          <p:cNvSpPr/>
          <p:nvPr/>
        </p:nvSpPr>
        <p:spPr>
          <a:xfrm>
            <a:off x="6335688" y="3438521"/>
            <a:ext cx="2808312" cy="2272111"/>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11" name="رابط كسهم مستقيم 10"/>
          <p:cNvCxnSpPr/>
          <p:nvPr/>
        </p:nvCxnSpPr>
        <p:spPr>
          <a:xfrm>
            <a:off x="5292080" y="2158990"/>
            <a:ext cx="0" cy="1630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شكل بيضاوي 11"/>
          <p:cNvSpPr/>
          <p:nvPr/>
        </p:nvSpPr>
        <p:spPr>
          <a:xfrm>
            <a:off x="3905983" y="4494803"/>
            <a:ext cx="2808312" cy="216024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cxnSp>
        <p:nvCxnSpPr>
          <p:cNvPr id="14" name="رابط كسهم مستقيم 13"/>
          <p:cNvCxnSpPr/>
          <p:nvPr/>
        </p:nvCxnSpPr>
        <p:spPr>
          <a:xfrm>
            <a:off x="2915816" y="2039144"/>
            <a:ext cx="0" cy="10539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شكل بيضاوي 16"/>
          <p:cNvSpPr/>
          <p:nvPr/>
        </p:nvSpPr>
        <p:spPr>
          <a:xfrm>
            <a:off x="1922075" y="3329345"/>
            <a:ext cx="2664296" cy="1728192"/>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cxnSp>
        <p:nvCxnSpPr>
          <p:cNvPr id="19" name="رابط كسهم مستقيم 18"/>
          <p:cNvCxnSpPr/>
          <p:nvPr/>
        </p:nvCxnSpPr>
        <p:spPr>
          <a:xfrm flipH="1">
            <a:off x="1619672" y="2039144"/>
            <a:ext cx="2" cy="13993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شكل بيضاوي 21"/>
          <p:cNvSpPr/>
          <p:nvPr/>
        </p:nvSpPr>
        <p:spPr>
          <a:xfrm>
            <a:off x="-50802" y="4697760"/>
            <a:ext cx="2750594" cy="2108202"/>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25" name="مستطيل 24"/>
          <p:cNvSpPr/>
          <p:nvPr/>
        </p:nvSpPr>
        <p:spPr>
          <a:xfrm>
            <a:off x="6860393" y="3820597"/>
            <a:ext cx="2016224" cy="1754326"/>
          </a:xfrm>
          <a:prstGeom prst="rect">
            <a:avLst/>
          </a:prstGeom>
          <a:noFill/>
        </p:spPr>
        <p:txBody>
          <a:bodyPr wrap="square" lIns="91440" tIns="45720" rIns="91440" bIns="45720">
            <a:spAutoFit/>
          </a:bodyPr>
          <a:lstStyle/>
          <a:p>
            <a:pPr algn="ctr"/>
            <a:r>
              <a:rPr lang="ar-SA" sz="54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السير </a:t>
            </a:r>
            <a:r>
              <a:rPr lang="ar-SA" sz="5400" b="1" spc="100" dirty="0" err="1"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و</a:t>
            </a:r>
            <a:r>
              <a:rPr lang="ar-SA" sz="54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  </a:t>
            </a:r>
            <a:r>
              <a:rPr lang="ar-SA" sz="5400" b="1" spc="100" dirty="0" err="1"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المغازى</a:t>
            </a:r>
            <a:endParaRPr lang="ar-SA" sz="5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
        <p:nvSpPr>
          <p:cNvPr id="26" name="مستطيل 25"/>
          <p:cNvSpPr/>
          <p:nvPr/>
        </p:nvSpPr>
        <p:spPr>
          <a:xfrm>
            <a:off x="4067944" y="4592940"/>
            <a:ext cx="2267744" cy="2062103"/>
          </a:xfrm>
          <a:prstGeom prst="rect">
            <a:avLst/>
          </a:prstGeom>
          <a:noFill/>
        </p:spPr>
        <p:txBody>
          <a:bodyPr wrap="square" lIns="91440" tIns="45720" rIns="91440" bIns="45720">
            <a:spAutoFit/>
          </a:bodyPr>
          <a:lstStyle/>
          <a:p>
            <a:pPr algn="ctr"/>
            <a:r>
              <a:rPr lang="ar-SA" sz="3200" dirty="0" smtClean="0">
                <a:ln w="10160">
                  <a:solidFill>
                    <a:schemeClr val="accent1"/>
                  </a:solidFill>
                  <a:prstDash val="solid"/>
                </a:ln>
                <a:solidFill>
                  <a:srgbClr val="FFFFFF"/>
                </a:solidFill>
                <a:effectLst>
                  <a:outerShdw blurRad="38100" dist="32000" dir="5400000" algn="tl">
                    <a:srgbClr val="000000">
                      <a:alpha val="30000"/>
                    </a:srgbClr>
                  </a:outerShdw>
                </a:effectLst>
              </a:rPr>
              <a:t>احول العرب قبل الاسلام واخبار الامم الماضية</a:t>
            </a:r>
            <a:endParaRPr lang="ar-SA" sz="32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27" name="مستطيل 26"/>
          <p:cNvSpPr/>
          <p:nvPr/>
        </p:nvSpPr>
        <p:spPr>
          <a:xfrm>
            <a:off x="2012179" y="3593276"/>
            <a:ext cx="2321227" cy="1200329"/>
          </a:xfrm>
          <a:prstGeom prst="rect">
            <a:avLst/>
          </a:prstGeom>
          <a:noFill/>
        </p:spPr>
        <p:txBody>
          <a:bodyPr wrap="square" lIns="91440" tIns="45720" rIns="91440" bIns="45720">
            <a:spAutoFit/>
          </a:bodyPr>
          <a:lstStyle/>
          <a:p>
            <a:pPr algn="ctr"/>
            <a:r>
              <a:rPr lang="ar-SA" sz="3600" dirty="0" smtClean="0">
                <a:ln w="10160">
                  <a:solidFill>
                    <a:schemeClr val="accent1"/>
                  </a:solidFill>
                  <a:prstDash val="solid"/>
                </a:ln>
                <a:solidFill>
                  <a:srgbClr val="FFFFFF"/>
                </a:solidFill>
                <a:effectLst>
                  <a:outerShdw blurRad="38100" dist="32000" dir="5400000" algn="tl">
                    <a:srgbClr val="000000">
                      <a:alpha val="30000"/>
                    </a:srgbClr>
                  </a:outerShdw>
                </a:effectLst>
              </a:rPr>
              <a:t>حوادث الدولة الاسلامية</a:t>
            </a:r>
            <a:endParaRPr lang="ar-SA" sz="36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28" name="مستطيل 27"/>
          <p:cNvSpPr/>
          <p:nvPr/>
        </p:nvSpPr>
        <p:spPr>
          <a:xfrm>
            <a:off x="-33084" y="4874698"/>
            <a:ext cx="2715158" cy="1754326"/>
          </a:xfrm>
          <a:prstGeom prst="rect">
            <a:avLst/>
          </a:prstGeom>
          <a:noFill/>
        </p:spPr>
        <p:txBody>
          <a:bodyPr wrap="square" lIns="91440" tIns="45720" rIns="91440" bIns="45720">
            <a:spAutoFit/>
          </a:bodyPr>
          <a:lstStyle/>
          <a:p>
            <a:pPr algn="ctr"/>
            <a:r>
              <a:rPr lang="ar-SA" sz="5400" dirty="0" smtClean="0">
                <a:ln w="10160">
                  <a:solidFill>
                    <a:schemeClr val="accent1"/>
                  </a:solidFill>
                  <a:prstDash val="solid"/>
                </a:ln>
                <a:solidFill>
                  <a:srgbClr val="FFFFFF"/>
                </a:solidFill>
                <a:effectLst>
                  <a:outerShdw blurRad="38100" dist="32000" dir="5400000" algn="tl">
                    <a:srgbClr val="000000">
                      <a:alpha val="30000"/>
                    </a:srgbClr>
                  </a:outerShdw>
                </a:effectLst>
              </a:rPr>
              <a:t>فلسفة التاريخ</a:t>
            </a:r>
            <a:endParaRPr lang="ar-SA" sz="54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extLst>
      <p:ext uri="{BB962C8B-B14F-4D97-AF65-F5344CB8AC3E}">
        <p14:creationId xmlns:p14="http://schemas.microsoft.com/office/powerpoint/2010/main" xmlns="" val="4181374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 </a:t>
            </a:r>
            <a:r>
              <a:rPr lang="ar-SA" dirty="0" err="1" smtClean="0"/>
              <a:t>طمخخه</a:t>
            </a:r>
            <a:endParaRPr lang="ar-SA" dirty="0"/>
          </a:p>
        </p:txBody>
      </p:sp>
      <p:pic>
        <p:nvPicPr>
          <p:cNvPr id="5" name="عنصر نائب للمحتوى 4"/>
          <p:cNvPicPr>
            <a:picLocks noGrp="1" noChangeAspect="1"/>
          </p:cNvPicPr>
          <p:nvPr>
            <p:ph sz="half" idx="1"/>
          </p:nvPr>
        </p:nvPicPr>
        <p:blipFill>
          <a:blip r:embed="rId2">
            <a:extLst>
              <a:ext uri="{28A0092B-C50C-407E-A947-70E740481C1C}">
                <a14:useLocalDpi xmlns:a14="http://schemas.microsoft.com/office/drawing/2010/main" xmlns="" val="0"/>
              </a:ext>
            </a:extLst>
          </a:blip>
          <a:stretch>
            <a:fillRect/>
          </a:stretch>
        </p:blipFill>
        <p:spPr>
          <a:xfrm>
            <a:off x="52789" y="-124123"/>
            <a:ext cx="9318177" cy="6858000"/>
          </a:xfrm>
        </p:spPr>
      </p:pic>
      <p:sp>
        <p:nvSpPr>
          <p:cNvPr id="4" name="عنصر نائب للمحتوى 3"/>
          <p:cNvSpPr>
            <a:spLocks noGrp="1"/>
          </p:cNvSpPr>
          <p:nvPr>
            <p:ph sz="half" idx="2"/>
          </p:nvPr>
        </p:nvSpPr>
        <p:spPr>
          <a:xfrm flipV="1">
            <a:off x="9252520" y="4077072"/>
            <a:ext cx="4038600" cy="45719"/>
          </a:xfrm>
        </p:spPr>
        <p:txBody>
          <a:bodyPr>
            <a:normAutofit fontScale="25000" lnSpcReduction="20000"/>
          </a:bodyPr>
          <a:lstStyle/>
          <a:p>
            <a:endParaRPr lang="ar-SA" dirty="0"/>
          </a:p>
        </p:txBody>
      </p:sp>
      <p:sp>
        <p:nvSpPr>
          <p:cNvPr id="6" name="مستطيل 5"/>
          <p:cNvSpPr/>
          <p:nvPr/>
        </p:nvSpPr>
        <p:spPr>
          <a:xfrm>
            <a:off x="1142218" y="476672"/>
            <a:ext cx="6859571" cy="923330"/>
          </a:xfrm>
          <a:prstGeom prst="rect">
            <a:avLst/>
          </a:prstGeom>
          <a:noFill/>
        </p:spPr>
        <p:txBody>
          <a:bodyPr wrap="none" lIns="91440" tIns="45720" rIns="91440" bIns="45720">
            <a:spAutoFit/>
          </a:bodyPr>
          <a:lstStyle/>
          <a:p>
            <a:pPr algn="ctr"/>
            <a:r>
              <a:rPr lang="ar-SA"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مراحل تطور التدوين التاريخي</a:t>
            </a:r>
            <a:endParaRPr lang="ar-SA"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7" name="مستطيل 6"/>
          <p:cNvSpPr/>
          <p:nvPr/>
        </p:nvSpPr>
        <p:spPr>
          <a:xfrm>
            <a:off x="5670464" y="2348880"/>
            <a:ext cx="3432351" cy="923330"/>
          </a:xfrm>
          <a:prstGeom prst="rect">
            <a:avLst/>
          </a:prstGeom>
          <a:noFill/>
        </p:spPr>
        <p:txBody>
          <a:bodyPr wrap="none" lIns="91440" tIns="45720" rIns="91440" bIns="45720">
            <a:spAutoFit/>
          </a:bodyPr>
          <a:lstStyle/>
          <a:p>
            <a:pPr algn="ctr"/>
            <a:r>
              <a:rPr lang="ar-SA"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المرحلة الاولى</a:t>
            </a:r>
            <a:endParaRPr lang="ar-SA"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
        <p:nvSpPr>
          <p:cNvPr id="11" name="مستطيل 10"/>
          <p:cNvSpPr/>
          <p:nvPr/>
        </p:nvSpPr>
        <p:spPr>
          <a:xfrm>
            <a:off x="19080" y="3702768"/>
            <a:ext cx="9316557" cy="3170099"/>
          </a:xfrm>
          <a:prstGeom prst="rect">
            <a:avLst/>
          </a:prstGeom>
          <a:noFill/>
        </p:spPr>
        <p:txBody>
          <a:bodyPr wrap="square" lIns="91440" tIns="45720" rIns="91440" bIns="45720">
            <a:spAutoFit/>
          </a:bodyPr>
          <a:lstStyle/>
          <a:p>
            <a:pPr algn="ctr"/>
            <a:r>
              <a:rPr lang="ar-SA" sz="40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وامتدت المرحلة حتى مطلع  القرن الثاني  الهجري وابرز ما يميزها الانتقال بالتاريخ من حالة المعرفة  الكتابية أي من التاريخ المروي الى التاريخ المكتوب وانصب اهتمام التدوين في هذه المر حلة خاصة الي مواضيع محدد من السير النبوية</a:t>
            </a:r>
            <a:endParaRPr lang="ar-SA" sz="40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xmlns="" val="3727863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5323" y="0"/>
            <a:ext cx="9144000" cy="6858000"/>
          </a:xfrm>
        </p:spPr>
      </p:pic>
      <p:sp>
        <p:nvSpPr>
          <p:cNvPr id="5" name="مستطيل 4"/>
          <p:cNvSpPr/>
          <p:nvPr/>
        </p:nvSpPr>
        <p:spPr>
          <a:xfrm>
            <a:off x="5727166" y="0"/>
            <a:ext cx="3411511" cy="923330"/>
          </a:xfrm>
          <a:prstGeom prst="rect">
            <a:avLst/>
          </a:prstGeom>
          <a:noFill/>
        </p:spPr>
        <p:txBody>
          <a:bodyPr wrap="none" lIns="91440" tIns="45720" rIns="91440" bIns="45720">
            <a:spAutoFit/>
          </a:bodyPr>
          <a:lstStyle/>
          <a:p>
            <a:pPr algn="ctr"/>
            <a:r>
              <a:rPr lang="ar-SA" sz="5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المرحلة الثانية</a:t>
            </a:r>
            <a:endParaRPr lang="ar-SA"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7" name="مستطيل 6"/>
          <p:cNvSpPr/>
          <p:nvPr/>
        </p:nvSpPr>
        <p:spPr>
          <a:xfrm>
            <a:off x="0" y="1313209"/>
            <a:ext cx="9138677" cy="5262979"/>
          </a:xfrm>
          <a:prstGeom prst="rect">
            <a:avLst/>
          </a:prstGeom>
          <a:noFill/>
        </p:spPr>
        <p:txBody>
          <a:bodyPr wrap="square" lIns="91440" tIns="45720" rIns="91440" bIns="45720">
            <a:spAutoFit/>
          </a:bodyPr>
          <a:lstStyle/>
          <a:p>
            <a:pPr algn="ctr"/>
            <a:r>
              <a:rPr lang="ar-SA" sz="4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امتدت خلال القرن الثاني كله تقريبا واهتم الاخباريون خلالها بجميع اخبار الاحدث المختلفة ذات المواضيع المتنوعة كلها ومن جميع الافواه والرواة ومع ان الاهتمام بالسيرة النبوية لم ينقطع في هذه  المرحلة  فان الاهتمام </a:t>
            </a:r>
            <a:r>
              <a:rPr lang="ar-SA" sz="4800"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بالاخبار</a:t>
            </a:r>
            <a:r>
              <a:rPr lang="ar-SA" sz="48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التاريخية الاخرى صار اكثر وضوحا</a:t>
            </a:r>
            <a:endParaRPr lang="ar-SA" sz="48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Tree>
    <p:extLst>
      <p:ext uri="{BB962C8B-B14F-4D97-AF65-F5344CB8AC3E}">
        <p14:creationId xmlns:p14="http://schemas.microsoft.com/office/powerpoint/2010/main" xmlns="" val="1573050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p:spPr>
      </p:pic>
      <p:pic>
        <p:nvPicPr>
          <p:cNvPr id="7" name="عنصر نائب للمحتوى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52400" y="152400"/>
            <a:ext cx="9144000" cy="6858000"/>
          </a:xfrm>
          <a:prstGeom prst="rect">
            <a:avLst/>
          </a:prstGeom>
        </p:spPr>
      </p:pic>
      <p:sp>
        <p:nvSpPr>
          <p:cNvPr id="3" name="مستطيل 2"/>
          <p:cNvSpPr/>
          <p:nvPr/>
        </p:nvSpPr>
        <p:spPr>
          <a:xfrm>
            <a:off x="539552" y="2690336"/>
            <a:ext cx="7992888" cy="3785652"/>
          </a:xfrm>
          <a:prstGeom prst="rect">
            <a:avLst/>
          </a:prstGeom>
        </p:spPr>
        <p:txBody>
          <a:bodyPr wrap="square">
            <a:spAutoFit/>
          </a:bodyPr>
          <a:lstStyle/>
          <a:p>
            <a:r>
              <a:rPr lang="ar-SA" sz="4000" b="1" dirty="0"/>
              <a:t>واستمرت هذه المرحلة حتى نهاية القرن الثالث وتوطد فيها علم التاريخ الاسلامي ومناهجه في التدوين وتميزت هذه المرحلة بتدوين التاريخ على اساس التسلسل الزمني وجمع السير المواضيع و الاحداث المتعاقبة على التوالي في كتاب واحد</a:t>
            </a:r>
            <a:endParaRPr lang="ar-SA" sz="4000" dirty="0">
              <a:effectLst/>
            </a:endParaRPr>
          </a:p>
        </p:txBody>
      </p:sp>
      <p:sp>
        <p:nvSpPr>
          <p:cNvPr id="8" name="مستطيل 7"/>
          <p:cNvSpPr/>
          <p:nvPr/>
        </p:nvSpPr>
        <p:spPr>
          <a:xfrm>
            <a:off x="6300192" y="404664"/>
            <a:ext cx="2550012" cy="523220"/>
          </a:xfrm>
          <a:prstGeom prst="rect">
            <a:avLst/>
          </a:prstGeom>
        </p:spPr>
        <p:txBody>
          <a:bodyPr wrap="square">
            <a:spAutoFit/>
          </a:bodyPr>
          <a:lstStyle/>
          <a:p>
            <a:r>
              <a:rPr lang="ar-SA" sz="2800" b="1" cap="all" dirty="0">
                <a:effectLst>
                  <a:outerShdw blurRad="19685" dist="12700" dir="5400000" algn="tl" rotWithShape="0">
                    <a:schemeClr val="accent1">
                      <a:satMod val="130000"/>
                      <a:alpha val="60000"/>
                    </a:schemeClr>
                  </a:outerShdw>
                  <a:reflection blurRad="10033" stA="55000" endPos="48000" dist="508" dir="5400000" sy="-100000" algn="bl"/>
                </a:effectLst>
              </a:rPr>
              <a:t>المرحلة الثالثة</a:t>
            </a:r>
            <a:endParaRPr lang="ar-SA" sz="2800" dirty="0">
              <a:effectLst/>
            </a:endParaRPr>
          </a:p>
        </p:txBody>
      </p:sp>
    </p:spTree>
    <p:extLst>
      <p:ext uri="{BB962C8B-B14F-4D97-AF65-F5344CB8AC3E}">
        <p14:creationId xmlns:p14="http://schemas.microsoft.com/office/powerpoint/2010/main" xmlns="" val="2755974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052736" y="-315416"/>
            <a:ext cx="1296144" cy="7704856"/>
          </a:xfrm>
        </p:spPr>
      </p:pic>
      <p:pic>
        <p:nvPicPr>
          <p:cNvPr id="5" name="صورة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31976" y="0"/>
            <a:ext cx="9144000" cy="6858000"/>
          </a:xfrm>
          <a:prstGeom prst="rect">
            <a:avLst/>
          </a:prstGeom>
        </p:spPr>
      </p:pic>
      <p:sp>
        <p:nvSpPr>
          <p:cNvPr id="8" name="مستطيل 7"/>
          <p:cNvSpPr/>
          <p:nvPr/>
        </p:nvSpPr>
        <p:spPr>
          <a:xfrm>
            <a:off x="7338750" y="0"/>
            <a:ext cx="184730"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endParaRPr lang="ar-SA"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مستطيل 8"/>
          <p:cNvSpPr/>
          <p:nvPr/>
        </p:nvSpPr>
        <p:spPr>
          <a:xfrm>
            <a:off x="0" y="1844824"/>
            <a:ext cx="9112024" cy="830997"/>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endParaRPr lang="ar-SA" sz="4800" b="1" cap="none" spc="0" dirty="0">
              <a:ln/>
              <a:solidFill>
                <a:schemeClr val="accent5">
                  <a:tint val="50000"/>
                  <a:satMod val="180000"/>
                </a:schemeClr>
              </a:solidFill>
              <a:effectLst/>
            </a:endParaRPr>
          </a:p>
        </p:txBody>
      </p:sp>
      <p:sp>
        <p:nvSpPr>
          <p:cNvPr id="7" name="مستطيل 6"/>
          <p:cNvSpPr/>
          <p:nvPr/>
        </p:nvSpPr>
        <p:spPr>
          <a:xfrm>
            <a:off x="152400" y="1997224"/>
            <a:ext cx="9112024" cy="830997"/>
          </a:xfrm>
          <a:prstGeom prst="rect">
            <a:avLst/>
          </a:prstGeom>
          <a:noFill/>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endParaRPr lang="ar-SA" sz="4800" b="1" cap="none" spc="0" dirty="0">
              <a:ln/>
              <a:solidFill>
                <a:schemeClr val="accent5">
                  <a:tint val="50000"/>
                  <a:satMod val="180000"/>
                </a:schemeClr>
              </a:solidFill>
              <a:effectLst/>
            </a:endParaRPr>
          </a:p>
        </p:txBody>
      </p:sp>
    </p:spTree>
    <p:extLst>
      <p:ext uri="{BB962C8B-B14F-4D97-AF65-F5344CB8AC3E}">
        <p14:creationId xmlns:p14="http://schemas.microsoft.com/office/powerpoint/2010/main" xmlns="" val="1615418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8229600" cy="45719"/>
          </a:xfrm>
        </p:spPr>
        <p:txBody>
          <a:bodyPr>
            <a:normAutofit fontScale="90000"/>
          </a:bodyPr>
          <a:lstStyle/>
          <a:p>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0"/>
            <a:ext cx="9144000" cy="8397552"/>
          </a:xfrm>
        </p:spPr>
      </p:pic>
    </p:spTree>
    <p:extLst>
      <p:ext uri="{BB962C8B-B14F-4D97-AF65-F5344CB8AC3E}">
        <p14:creationId xmlns:p14="http://schemas.microsoft.com/office/powerpoint/2010/main" xmlns="" val="1207730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207</Words>
  <Application>Microsoft Office PowerPoint</Application>
  <PresentationFormat>عرض على الشاشة (3:4)‏</PresentationFormat>
  <Paragraphs>21</Paragraphs>
  <Slides>9</Slides>
  <Notes>0</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نسق Office</vt:lpstr>
      <vt:lpstr>ألبوم صور فوتوغرافية</vt:lpstr>
      <vt:lpstr>الشريحة 2</vt:lpstr>
      <vt:lpstr>الشريحة 3</vt:lpstr>
      <vt:lpstr>الشريحة 4</vt:lpstr>
      <vt:lpstr> طمخخه</vt:lpstr>
      <vt:lpstr>الشريحة 6</vt:lpstr>
      <vt:lpstr>الشريحة 7</vt:lpstr>
      <vt:lpstr>الشريحة 8</vt:lpstr>
      <vt:lpstr>الشريحة 9</vt:lpstr>
    </vt:vector>
  </TitlesOfParts>
  <Company>Ahmed-Under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ألبوم صور فوتوغرافية</dc:title>
  <dc:creator>MyPC</dc:creator>
  <cp:lastModifiedBy>EMKANAT</cp:lastModifiedBy>
  <cp:revision>19</cp:revision>
  <dcterms:created xsi:type="dcterms:W3CDTF">2015-09-04T19:24:04Z</dcterms:created>
  <dcterms:modified xsi:type="dcterms:W3CDTF">2015-09-06T16:12:10Z</dcterms:modified>
</cp:coreProperties>
</file>