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300" r:id="rId2"/>
    <p:sldId id="468" r:id="rId3"/>
    <p:sldId id="467" r:id="rId4"/>
    <p:sldId id="469" r:id="rId5"/>
    <p:sldId id="470" r:id="rId6"/>
    <p:sldId id="471" r:id="rId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8000"/>
    <a:srgbClr val="003300"/>
  </p:clrMru>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نمط داكن 2 - تمييز 3/تمييز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نمط ذو سمات 1 - تميي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نمط ذو سمات 2 - تميي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autoAdjust="0"/>
    <p:restoredTop sz="94717" autoAdjust="0"/>
  </p:normalViewPr>
  <p:slideViewPr>
    <p:cSldViewPr>
      <p:cViewPr>
        <p:scale>
          <a:sx n="110" d="100"/>
          <a:sy n="110" d="100"/>
        </p:scale>
        <p:origin x="6"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01/04/1437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01/04/1437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95536" y="332656"/>
            <a:ext cx="8424936" cy="6048672"/>
          </a:xfrm>
        </p:spPr>
        <p:txBody>
          <a:bodyPr>
            <a:noAutofit/>
          </a:bodyPr>
          <a:lstStyle/>
          <a:p>
            <a:pPr algn="r"/>
            <a:r>
              <a:rPr lang="ar-SA" sz="2500" dirty="0" smtClean="0">
                <a:solidFill>
                  <a:srgbClr val="008000"/>
                </a:solidFill>
                <a:cs typeface="ABO SLMAN Alomar النسخ4" pitchFamily="2" charset="-78"/>
              </a:rPr>
              <a:t>ملاحظة1 </a:t>
            </a:r>
            <a:br>
              <a:rPr lang="ar-SA" sz="2500" dirty="0" smtClean="0">
                <a:solidFill>
                  <a:srgbClr val="008000"/>
                </a:solidFill>
                <a:cs typeface="ABO SLMAN Alomar النسخ4" pitchFamily="2" charset="-78"/>
              </a:rPr>
            </a:br>
            <a:r>
              <a:rPr lang="ar-SA" sz="2500" dirty="0" smtClean="0">
                <a:solidFill>
                  <a:srgbClr val="008000"/>
                </a:solidFill>
                <a:cs typeface="ABO SLMAN Alomar النسخ4" pitchFamily="2" charset="-78"/>
              </a:rPr>
              <a:t>الهدف من هذا العرض تدريب الطالب على القراءة والكتابة بأصوات الحروف ومقاطع الكلمات وهي من أفضل الطرق وأسهلها لطلاب الصفوف الأولية .</a:t>
            </a:r>
            <a:br>
              <a:rPr lang="ar-SA" sz="2500" dirty="0" smtClean="0">
                <a:solidFill>
                  <a:srgbClr val="008000"/>
                </a:solidFill>
                <a:cs typeface="ABO SLMAN Alomar النسخ4" pitchFamily="2" charset="-78"/>
              </a:rPr>
            </a:br>
            <a:r>
              <a:rPr lang="ar-SA" sz="2500" dirty="0" smtClean="0">
                <a:solidFill>
                  <a:srgbClr val="008000"/>
                </a:solidFill>
                <a:cs typeface="ABO SLMAN Alomar النسخ4" pitchFamily="2" charset="-78"/>
              </a:rPr>
              <a:t>وقد اقتصرت على تكوين الكلمات من الحروف الستة الأولى التي درسها الطالب في الوحدة الأولى وأرفقت معه أوراق عمل تكون واجب منزلي للطالب ويُدرب على كتابة الكلمات الثلاثية تدريبًا إملائيا حتى يتقن كتابة الحروف بأوضاعها المختلفة بشكل جيد .</a:t>
            </a:r>
            <a:br>
              <a:rPr lang="ar-SA" sz="2500" dirty="0" smtClean="0">
                <a:solidFill>
                  <a:srgbClr val="008000"/>
                </a:solidFill>
                <a:cs typeface="ABO SLMAN Alomar النسخ4" pitchFamily="2" charset="-78"/>
              </a:rPr>
            </a:br>
            <a:r>
              <a:rPr lang="ar-SA" sz="2500" dirty="0" smtClean="0">
                <a:solidFill>
                  <a:srgbClr val="008000"/>
                </a:solidFill>
                <a:cs typeface="ABO SLMAN Alomar النسخ4" pitchFamily="2" charset="-78"/>
              </a:rPr>
              <a:t/>
            </a:r>
            <a:br>
              <a:rPr lang="ar-SA" sz="2500" dirty="0" smtClean="0">
                <a:solidFill>
                  <a:srgbClr val="008000"/>
                </a:solidFill>
                <a:cs typeface="ABO SLMAN Alomar النسخ4" pitchFamily="2" charset="-78"/>
              </a:rPr>
            </a:br>
            <a:r>
              <a:rPr lang="ar-SA" sz="2500" dirty="0" smtClean="0">
                <a:solidFill>
                  <a:srgbClr val="008000"/>
                </a:solidFill>
                <a:cs typeface="ABO SLMAN Alomar النسخ4" pitchFamily="2" charset="-78"/>
              </a:rPr>
              <a:t> </a:t>
            </a:r>
            <a:endParaRPr lang="ar-SA" sz="2500" dirty="0">
              <a:solidFill>
                <a:srgbClr val="008000"/>
              </a:solidFill>
              <a:cs typeface="ABO SLMAN Alomar النسخ4"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57158" y="142852"/>
            <a:ext cx="8424936" cy="500066"/>
          </a:xfrm>
        </p:spPr>
        <p:txBody>
          <a:bodyPr>
            <a:noAutofit/>
          </a:bodyPr>
          <a:lstStyle/>
          <a:p>
            <a:r>
              <a:rPr lang="ar-SA" sz="2000" dirty="0" smtClean="0">
                <a:cs typeface="ABO SLMAN Alomar النسخ4" pitchFamily="2" charset="-78"/>
              </a:rPr>
              <a:t/>
            </a:r>
            <a:br>
              <a:rPr lang="ar-SA" sz="2000" dirty="0" smtClean="0">
                <a:cs typeface="ABO SLMAN Alomar النسخ4" pitchFamily="2" charset="-78"/>
              </a:rPr>
            </a:br>
            <a:r>
              <a:rPr lang="ar-SA" sz="2000" dirty="0" smtClean="0">
                <a:cs typeface="ABO SLMAN Alomar النسخ4" pitchFamily="2" charset="-78"/>
              </a:rPr>
              <a:t>تعليم القراءة والكتابة  بأصوات الحروف ومقاطع الكلمات 1</a:t>
            </a:r>
            <a:r>
              <a:rPr lang="en-US" sz="2000" dirty="0" smtClean="0">
                <a:cs typeface="ABO SLMAN Alomar النسخ4" pitchFamily="2" charset="-78"/>
              </a:rPr>
              <a:t/>
            </a:r>
            <a:br>
              <a:rPr lang="en-US" sz="2000" dirty="0" smtClean="0">
                <a:cs typeface="ABO SLMAN Alomar النسخ4" pitchFamily="2" charset="-78"/>
              </a:rPr>
            </a:br>
            <a:endParaRPr lang="ar-SA" sz="2000" dirty="0">
              <a:solidFill>
                <a:srgbClr val="008000"/>
              </a:solidFill>
              <a:cs typeface="ABO SLMAN Alomar النسخ4" pitchFamily="2" charset="-78"/>
            </a:endParaRPr>
          </a:p>
        </p:txBody>
      </p:sp>
      <p:graphicFrame>
        <p:nvGraphicFramePr>
          <p:cNvPr id="9" name="جدول 8"/>
          <p:cNvGraphicFramePr>
            <a:graphicFrameLocks noGrp="1"/>
          </p:cNvGraphicFramePr>
          <p:nvPr/>
        </p:nvGraphicFramePr>
        <p:xfrm>
          <a:off x="214282" y="642918"/>
          <a:ext cx="8715438" cy="4594406"/>
        </p:xfrm>
        <a:graphic>
          <a:graphicData uri="http://schemas.openxmlformats.org/drawingml/2006/table">
            <a:tbl>
              <a:tblPr rtl="1"/>
              <a:tblGrid>
                <a:gridCol w="1151016"/>
                <a:gridCol w="1151016"/>
                <a:gridCol w="1320056"/>
                <a:gridCol w="353375"/>
                <a:gridCol w="1020199"/>
                <a:gridCol w="814630"/>
                <a:gridCol w="991317"/>
                <a:gridCol w="1913829"/>
              </a:tblGrid>
              <a:tr h="609911">
                <a:tc gridSpan="3">
                  <a:txBody>
                    <a:bodyPr/>
                    <a:lstStyle/>
                    <a:p>
                      <a:pPr algn="r" rtl="1">
                        <a:spcAft>
                          <a:spcPts val="0"/>
                        </a:spcAft>
                      </a:pPr>
                      <a:r>
                        <a:rPr lang="ar-SA" sz="1700" dirty="0">
                          <a:latin typeface="Times New Roman"/>
                          <a:ea typeface="Times New Roman"/>
                          <a:cs typeface="ABO SLMAN Alomar النسخ4"/>
                        </a:rPr>
                        <a:t> </a:t>
                      </a:r>
                      <a:r>
                        <a:rPr lang="ar-SA" sz="1700" dirty="0" smtClean="0">
                          <a:latin typeface="Times New Roman"/>
                          <a:ea typeface="Times New Roman"/>
                          <a:cs typeface="ABO SLMAN Alomar النسخ4"/>
                        </a:rPr>
                        <a:t>               </a:t>
                      </a:r>
                      <a:r>
                        <a:rPr lang="ar-SA" sz="1700" dirty="0">
                          <a:latin typeface="Times New Roman"/>
                          <a:ea typeface="Times New Roman"/>
                          <a:cs typeface="ABO SLMAN Alomar النسخ4"/>
                        </a:rPr>
                        <a:t>حــروف مـــتـــحــركــة </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يجب تدريب الطالب على إملاء كل الكلمات الثلاثية</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a:txBody>
                    <a:bodyPr/>
                    <a:lstStyle/>
                    <a:p>
                      <a:pPr algn="r" rtl="1">
                        <a:spcAft>
                          <a:spcPts val="0"/>
                        </a:spcAft>
                      </a:pPr>
                      <a:endParaRPr lang="ar-SA" sz="28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smtClean="0">
                          <a:latin typeface="Times New Roman"/>
                          <a:ea typeface="Times New Roman"/>
                          <a:cs typeface="ABO SLMAN Alomar النسخ4"/>
                        </a:rPr>
                        <a:t>     حرف </a:t>
                      </a:r>
                      <a:r>
                        <a:rPr lang="ar-SA" sz="1100" dirty="0">
                          <a:latin typeface="Times New Roman"/>
                          <a:ea typeface="Times New Roman"/>
                          <a:cs typeface="ABO SLMAN Alomar النسخ4"/>
                        </a:rPr>
                        <a:t>المد مع</a:t>
                      </a:r>
                      <a:endParaRPr lang="en-US" sz="1100" dirty="0">
                        <a:latin typeface="Times New Roman"/>
                        <a:ea typeface="Times New Roman"/>
                      </a:endParaRPr>
                    </a:p>
                    <a:p>
                      <a:pPr algn="r" rtl="1">
                        <a:spcAft>
                          <a:spcPts val="0"/>
                        </a:spcAft>
                      </a:pPr>
                      <a:r>
                        <a:rPr lang="ar-SA" sz="1100" dirty="0" smtClean="0">
                          <a:latin typeface="Times New Roman"/>
                          <a:ea typeface="Times New Roman"/>
                          <a:cs typeface="ABO SLMAN Alomar النسخ4"/>
                        </a:rPr>
                        <a:t>    الحرف </a:t>
                      </a:r>
                      <a:r>
                        <a:rPr lang="ar-SA" sz="1100" dirty="0">
                          <a:latin typeface="Times New Roman"/>
                          <a:ea typeface="Times New Roman"/>
                          <a:cs typeface="ABO SLMAN Alomar النسخ4"/>
                        </a:rPr>
                        <a:t>الممدود</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حرف </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متحرك</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a:t>
                      </a:r>
                      <a:r>
                        <a:rPr lang="ar-SA" sz="1100" dirty="0">
                          <a:latin typeface="Times New Roman"/>
                          <a:ea typeface="Times New Roman"/>
                          <a:cs typeface="ABO SLMAN Alomar النسخ4"/>
                        </a:rPr>
                        <a:t>منون</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بالضم</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BO SLMAN Alomar النسخ4"/>
                      </a:endParaRPr>
                    </a:p>
                    <a:p>
                      <a:pPr algn="r" rtl="1">
                        <a:spcAft>
                          <a:spcPts val="0"/>
                        </a:spcAft>
                      </a:pPr>
                      <a:r>
                        <a:rPr lang="ar-SA" sz="1100" dirty="0" smtClean="0">
                          <a:latin typeface="Times New Roman"/>
                          <a:ea typeface="Times New Roman"/>
                          <a:cs typeface="ABO SLMAN Alomar النسخ4"/>
                        </a:rPr>
                        <a:t>      تقرأ </a:t>
                      </a:r>
                      <a:r>
                        <a:rPr lang="ar-SA" sz="1100" dirty="0">
                          <a:latin typeface="Times New Roman"/>
                          <a:ea typeface="Times New Roman"/>
                          <a:cs typeface="ABO SLMAN Alomar النسخ4"/>
                        </a:rPr>
                        <a:t>الكلمة كاملة بالمقاطع الثلاثة </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530">
                <a:tc>
                  <a:txBody>
                    <a:bodyPr/>
                    <a:lstStyle/>
                    <a:p>
                      <a:pPr algn="r" rtl="1">
                        <a:spcAft>
                          <a:spcPts val="0"/>
                        </a:spcAft>
                      </a:pPr>
                      <a:r>
                        <a:rPr lang="ar-SA" sz="4000" dirty="0" smtClean="0">
                          <a:solidFill>
                            <a:srgbClr val="FF0000"/>
                          </a:solidFill>
                          <a:latin typeface="Times New Roman"/>
                          <a:ea typeface="Times New Roman"/>
                          <a:cs typeface="ABO SLMAN Alomar النسخ4"/>
                        </a:rPr>
                        <a:t>نَـ</a:t>
                      </a:r>
                      <a:endParaRPr lang="en-US" sz="40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err="1" smtClean="0">
                          <a:solidFill>
                            <a:srgbClr val="FF0000"/>
                          </a:solidFill>
                          <a:latin typeface="Times New Roman"/>
                          <a:ea typeface="Times New Roman"/>
                          <a:cs typeface="ABO SLMAN Alomar النسخ4"/>
                        </a:rPr>
                        <a:t>نَـ</a:t>
                      </a:r>
                      <a:r>
                        <a:rPr lang="ar-SA" sz="4000" dirty="0" err="1" smtClean="0">
                          <a:solidFill>
                            <a:srgbClr val="0000FF"/>
                          </a:solidFill>
                          <a:latin typeface="Times New Roman"/>
                          <a:ea typeface="Times New Roman"/>
                          <a:cs typeface="ABO SLMAN Alomar النسخ4"/>
                        </a:rPr>
                        <a:t>بَـ</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dirty="0" smtClean="0">
                          <a:solidFill>
                            <a:srgbClr val="FF0000"/>
                          </a:solidFill>
                          <a:latin typeface="Times New Roman"/>
                          <a:ea typeface="Times New Roman"/>
                          <a:cs typeface="ABO SLMAN Alomar النسخ4"/>
                        </a:rPr>
                        <a:t>نَـ</a:t>
                      </a:r>
                      <a:r>
                        <a:rPr lang="ar-SA" sz="4000" dirty="0" smtClean="0">
                          <a:solidFill>
                            <a:srgbClr val="0000FF"/>
                          </a:solidFill>
                          <a:latin typeface="Times New Roman"/>
                          <a:ea typeface="Times New Roman"/>
                          <a:cs typeface="ABO SLMAN Alomar النسخ4"/>
                        </a:rPr>
                        <a:t>بَـ</a:t>
                      </a:r>
                      <a:r>
                        <a:rPr lang="ar-SA" sz="4000" dirty="0" smtClean="0">
                          <a:solidFill>
                            <a:srgbClr val="008000"/>
                          </a:solidFill>
                          <a:latin typeface="Times New Roman"/>
                          <a:ea typeface="Times New Roman"/>
                          <a:cs typeface="ABO SLMAN Alomar النسخ4"/>
                        </a:rPr>
                        <a:t>ـلَ</a:t>
                      </a:r>
                      <a:endParaRPr lang="en-US" sz="4000" dirty="0" smtClean="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40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4000" dirty="0">
                          <a:solidFill>
                            <a:srgbClr val="C00000"/>
                          </a:solidFill>
                          <a:latin typeface="Times New Roman"/>
                          <a:ea typeface="Times New Roman"/>
                          <a:cs typeface="ABO SLMAN Alomar النسخ4"/>
                        </a:rPr>
                        <a:t> </a:t>
                      </a:r>
                      <a:r>
                        <a:rPr lang="ar-SA" sz="4000" dirty="0" err="1" smtClean="0">
                          <a:solidFill>
                            <a:srgbClr val="C00000"/>
                          </a:solidFill>
                          <a:latin typeface="Times New Roman"/>
                          <a:ea typeface="Times New Roman"/>
                          <a:cs typeface="ABO SLMAN Alomar النسخ4"/>
                        </a:rPr>
                        <a:t>نَـا</a:t>
                      </a:r>
                      <a:endParaRPr lang="en-US" sz="40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a:solidFill>
                            <a:srgbClr val="0000FF"/>
                          </a:solidFill>
                          <a:latin typeface="Times New Roman"/>
                          <a:ea typeface="Times New Roman"/>
                          <a:cs typeface="ABO SLMAN Alomar النسخ4"/>
                        </a:rPr>
                        <a:t> </a:t>
                      </a:r>
                      <a:r>
                        <a:rPr lang="ar-SA" sz="4000" dirty="0" err="1" smtClean="0">
                          <a:solidFill>
                            <a:srgbClr val="0000FF"/>
                          </a:solidFill>
                          <a:latin typeface="Times New Roman"/>
                          <a:ea typeface="Times New Roman"/>
                          <a:cs typeface="ABO SLMAN Alomar النسخ4"/>
                        </a:rPr>
                        <a:t>بِـ</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a:solidFill>
                            <a:srgbClr val="008000"/>
                          </a:solidFill>
                          <a:latin typeface="Times New Roman"/>
                          <a:ea typeface="Times New Roman"/>
                          <a:cs typeface="ABO SLMAN Alomar النسخ4"/>
                        </a:rPr>
                        <a:t> </a:t>
                      </a:r>
                      <a:r>
                        <a:rPr lang="ar-SA" sz="4000" dirty="0" smtClean="0">
                          <a:solidFill>
                            <a:srgbClr val="008000"/>
                          </a:solidFill>
                          <a:latin typeface="Times New Roman"/>
                          <a:ea typeface="Times New Roman"/>
                          <a:cs typeface="ABO SLMAN Alomar النسخ4"/>
                        </a:rPr>
                        <a:t>ـلٌ</a:t>
                      </a:r>
                      <a:endParaRPr lang="en-US" sz="40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r>
                        <a:rPr lang="ar-SA" sz="4000" dirty="0" smtClean="0">
                          <a:latin typeface="Times New Roman"/>
                          <a:ea typeface="Times New Roman"/>
                          <a:cs typeface="ABO SLMAN Alomar النسخ4"/>
                        </a:rPr>
                        <a:t>   </a:t>
                      </a:r>
                      <a:r>
                        <a:rPr lang="ar-SA" sz="4000" dirty="0" smtClean="0">
                          <a:solidFill>
                            <a:srgbClr val="FF0000"/>
                          </a:solidFill>
                          <a:latin typeface="Times New Roman"/>
                          <a:ea typeface="Times New Roman"/>
                          <a:cs typeface="ABO SLMAN Alomar النسخ4"/>
                        </a:rPr>
                        <a:t>نَـا</a:t>
                      </a:r>
                      <a:r>
                        <a:rPr lang="ar-SA" sz="4000" dirty="0" smtClean="0">
                          <a:solidFill>
                            <a:srgbClr val="0000FF"/>
                          </a:solidFill>
                          <a:latin typeface="Times New Roman"/>
                          <a:ea typeface="Times New Roman"/>
                          <a:cs typeface="ABO SLMAN Alomar النسخ4"/>
                        </a:rPr>
                        <a:t>بِـ</a:t>
                      </a:r>
                      <a:r>
                        <a:rPr lang="ar-SA" sz="4000" dirty="0" smtClean="0">
                          <a:solidFill>
                            <a:srgbClr val="00B050"/>
                          </a:solidFill>
                          <a:latin typeface="Times New Roman"/>
                          <a:ea typeface="Times New Roman"/>
                          <a:cs typeface="ABO SLMAN Alomar النسخ4"/>
                        </a:rPr>
                        <a:t>ـلٌ</a:t>
                      </a: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4116">
                <a:tc>
                  <a:txBody>
                    <a:bodyPr/>
                    <a:lstStyle/>
                    <a:p>
                      <a:pPr marL="0" algn="r" defTabSz="914400" rtl="1" eaLnBrk="1" latinLnBrk="0" hangingPunct="1">
                        <a:spcAft>
                          <a:spcPts val="0"/>
                        </a:spcAft>
                      </a:pPr>
                      <a:r>
                        <a:rPr lang="ar-SA" sz="4000" kern="1200" dirty="0">
                          <a:solidFill>
                            <a:srgbClr val="FF0000"/>
                          </a:solidFill>
                          <a:latin typeface="Times New Roman"/>
                          <a:ea typeface="Times New Roman"/>
                          <a:cs typeface="ABO SLMAN Alomar النسخ4"/>
                        </a:rPr>
                        <a:t>نَـ</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r>
                        <a:rPr lang="ar-SA" sz="4000" kern="1200" dirty="0" smtClean="0">
                          <a:solidFill>
                            <a:srgbClr val="008000"/>
                          </a:solidFill>
                          <a:latin typeface="Times New Roman"/>
                          <a:ea typeface="Times New Roman"/>
                          <a:cs typeface="ABO SLMAN Alomar النسخ4"/>
                        </a:rPr>
                        <a:t>رَ</a:t>
                      </a:r>
                      <a:endParaRPr lang="en-US" sz="4000" kern="1200" dirty="0" smtClean="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err="1">
                          <a:solidFill>
                            <a:srgbClr val="C00000"/>
                          </a:solidFill>
                          <a:latin typeface="Times New Roman"/>
                          <a:ea typeface="Times New Roman"/>
                          <a:cs typeface="ABO SLMAN Alomar النسخ4"/>
                        </a:rPr>
                        <a:t>نَـا</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0000FF"/>
                          </a:solidFill>
                          <a:latin typeface="Times New Roman"/>
                          <a:ea typeface="Times New Roman"/>
                          <a:cs typeface="ABO SLMAN Alomar النسخ4"/>
                        </a:rPr>
                        <a:t> </a:t>
                      </a:r>
                      <a:r>
                        <a:rPr lang="ar-SA" sz="4000" kern="1200" dirty="0" err="1" smtClean="0">
                          <a:solidFill>
                            <a:srgbClr val="0000FF"/>
                          </a:solidFill>
                          <a:latin typeface="Times New Roman"/>
                          <a:ea typeface="Times New Roman"/>
                          <a:cs typeface="ABO SLMAN Alomar النسخ4"/>
                        </a:rPr>
                        <a:t>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a:t>
                      </a:r>
                      <a:r>
                        <a:rPr lang="ar-SA" sz="4000" kern="1200" dirty="0" smtClean="0">
                          <a:solidFill>
                            <a:srgbClr val="008000"/>
                          </a:solidFill>
                          <a:latin typeface="Times New Roman"/>
                          <a:ea typeface="Times New Roman"/>
                          <a:cs typeface="ABO SLMAN Alomar النسخ4"/>
                        </a:rPr>
                        <a:t>رٌ</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نَـا</a:t>
                      </a:r>
                      <a:r>
                        <a:rPr lang="ar-SA" sz="4000" kern="1200" dirty="0" smtClean="0">
                          <a:solidFill>
                            <a:srgbClr val="0000FF"/>
                          </a:solidFill>
                          <a:latin typeface="Times New Roman"/>
                          <a:ea typeface="Times New Roman"/>
                          <a:cs typeface="ABO SLMAN Alomar النسخ4"/>
                        </a:rPr>
                        <a:t>دِ</a:t>
                      </a:r>
                      <a:r>
                        <a:rPr lang="ar-SA" sz="4000" kern="1200" dirty="0" smtClean="0">
                          <a:solidFill>
                            <a:srgbClr val="00B050"/>
                          </a:solidFill>
                          <a:latin typeface="Times New Roman"/>
                          <a:ea typeface="Times New Roman"/>
                          <a:cs typeface="ABO SLMAN Alomar النسخ4"/>
                        </a:rPr>
                        <a:t>رٌ</a:t>
                      </a:r>
                      <a:endParaRPr lang="en-US" sz="4000" kern="1200" dirty="0">
                        <a:solidFill>
                          <a:srgbClr val="00B050"/>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4116">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r>
                        <a:rPr lang="ar-SA" sz="4000" kern="1200" dirty="0" smtClean="0">
                          <a:solidFill>
                            <a:srgbClr val="008000"/>
                          </a:solidFill>
                          <a:latin typeface="Times New Roman"/>
                          <a:ea typeface="Times New Roman"/>
                          <a:cs typeface="ABO SLMAN Alomar النسخ4"/>
                        </a:rPr>
                        <a:t>بَ</a:t>
                      </a:r>
                      <a:endParaRPr lang="en-US" sz="4000" kern="1200" dirty="0" smtClean="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err="1" smtClean="0">
                          <a:solidFill>
                            <a:srgbClr val="C00000"/>
                          </a:solidFill>
                          <a:latin typeface="Times New Roman"/>
                          <a:ea typeface="Times New Roman"/>
                          <a:cs typeface="ABO SLMAN Alomar النسخ4"/>
                        </a:rPr>
                        <a:t>نَـا</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0000FF"/>
                          </a:solidFill>
                          <a:latin typeface="Times New Roman"/>
                          <a:ea typeface="Times New Roman"/>
                          <a:cs typeface="ABO SLMAN Alomar النسخ4"/>
                        </a:rPr>
                        <a:t> </a:t>
                      </a:r>
                      <a:r>
                        <a:rPr lang="ar-SA" sz="4000" kern="1200" dirty="0" err="1" smtClean="0">
                          <a:solidFill>
                            <a:srgbClr val="0000FF"/>
                          </a:solidFill>
                          <a:latin typeface="Times New Roman"/>
                          <a:ea typeface="Times New Roman"/>
                          <a:cs typeface="ABO SLMAN Alomar النسخ4"/>
                        </a:rPr>
                        <a:t>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a:t>
                      </a:r>
                      <a:r>
                        <a:rPr lang="ar-SA" sz="4000" kern="1200" dirty="0" err="1" smtClean="0">
                          <a:solidFill>
                            <a:srgbClr val="008000"/>
                          </a:solidFill>
                          <a:latin typeface="Times New Roman"/>
                          <a:ea typeface="Times New Roman"/>
                          <a:cs typeface="ABO SLMAN Alomar النسخ4"/>
                        </a:rPr>
                        <a:t>بٌ</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نَـا</a:t>
                      </a:r>
                      <a:r>
                        <a:rPr lang="ar-SA" sz="4000" kern="1200" dirty="0" smtClean="0">
                          <a:solidFill>
                            <a:srgbClr val="0000FF"/>
                          </a:solidFill>
                          <a:latin typeface="Times New Roman"/>
                          <a:ea typeface="Times New Roman"/>
                          <a:cs typeface="ABO SLMAN Alomar النسخ4"/>
                        </a:rPr>
                        <a:t>دِ</a:t>
                      </a:r>
                      <a:r>
                        <a:rPr lang="ar-SA" sz="4000" kern="1200" dirty="0" smtClean="0">
                          <a:solidFill>
                            <a:srgbClr val="00B050"/>
                          </a:solidFill>
                          <a:latin typeface="Times New Roman"/>
                          <a:ea typeface="Times New Roman"/>
                          <a:cs typeface="ABO SLMAN Alomar النسخ4"/>
                        </a:rPr>
                        <a:t>بٌ</a:t>
                      </a:r>
                      <a:endParaRPr lang="en-US" sz="4000" kern="1200" dirty="0">
                        <a:solidFill>
                          <a:srgbClr val="00B050"/>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57158" y="142852"/>
            <a:ext cx="8424936" cy="500066"/>
          </a:xfrm>
        </p:spPr>
        <p:txBody>
          <a:bodyPr>
            <a:noAutofit/>
          </a:bodyPr>
          <a:lstStyle/>
          <a:p>
            <a:r>
              <a:rPr lang="ar-SA" sz="2000" dirty="0" smtClean="0">
                <a:cs typeface="ABO SLMAN Alomar النسخ4" pitchFamily="2" charset="-78"/>
              </a:rPr>
              <a:t/>
            </a:r>
            <a:br>
              <a:rPr lang="ar-SA" sz="2000" dirty="0" smtClean="0">
                <a:cs typeface="ABO SLMAN Alomar النسخ4" pitchFamily="2" charset="-78"/>
              </a:rPr>
            </a:br>
            <a:r>
              <a:rPr lang="ar-SA" sz="2000" dirty="0" smtClean="0">
                <a:cs typeface="ABO SLMAN Alomar النسخ4" pitchFamily="2" charset="-78"/>
              </a:rPr>
              <a:t>تعليم القراءة والكتابة  بأصوات الحروف ومقاطع الكلمات 2</a:t>
            </a:r>
            <a:r>
              <a:rPr lang="en-US" sz="2000" dirty="0" smtClean="0">
                <a:cs typeface="ABO SLMAN Alomar النسخ4" pitchFamily="2" charset="-78"/>
              </a:rPr>
              <a:t/>
            </a:r>
            <a:br>
              <a:rPr lang="en-US" sz="2000" dirty="0" smtClean="0">
                <a:cs typeface="ABO SLMAN Alomar النسخ4" pitchFamily="2" charset="-78"/>
              </a:rPr>
            </a:br>
            <a:endParaRPr lang="ar-SA" sz="2000" dirty="0">
              <a:solidFill>
                <a:srgbClr val="008000"/>
              </a:solidFill>
              <a:cs typeface="ABO SLMAN Alomar النسخ4" pitchFamily="2" charset="-78"/>
            </a:endParaRPr>
          </a:p>
        </p:txBody>
      </p:sp>
      <p:graphicFrame>
        <p:nvGraphicFramePr>
          <p:cNvPr id="9" name="جدول 8"/>
          <p:cNvGraphicFramePr>
            <a:graphicFrameLocks noGrp="1"/>
          </p:cNvGraphicFramePr>
          <p:nvPr/>
        </p:nvGraphicFramePr>
        <p:xfrm>
          <a:off x="214282" y="642918"/>
          <a:ext cx="8715438" cy="5204317"/>
        </p:xfrm>
        <a:graphic>
          <a:graphicData uri="http://schemas.openxmlformats.org/drawingml/2006/table">
            <a:tbl>
              <a:tblPr rtl="1"/>
              <a:tblGrid>
                <a:gridCol w="1151016"/>
                <a:gridCol w="1151016"/>
                <a:gridCol w="1320056"/>
                <a:gridCol w="353375"/>
                <a:gridCol w="1020199"/>
                <a:gridCol w="814630"/>
                <a:gridCol w="991317"/>
                <a:gridCol w="1913829"/>
              </a:tblGrid>
              <a:tr h="609911">
                <a:tc gridSpan="3">
                  <a:txBody>
                    <a:bodyPr/>
                    <a:lstStyle/>
                    <a:p>
                      <a:pPr algn="r" rtl="1">
                        <a:spcAft>
                          <a:spcPts val="0"/>
                        </a:spcAft>
                      </a:pPr>
                      <a:r>
                        <a:rPr lang="ar-SA" sz="1700" dirty="0">
                          <a:latin typeface="Times New Roman"/>
                          <a:ea typeface="Times New Roman"/>
                          <a:cs typeface="ABO SLMAN Alomar النسخ4"/>
                        </a:rPr>
                        <a:t>  </a:t>
                      </a:r>
                      <a:r>
                        <a:rPr lang="ar-SA" sz="1700" dirty="0" smtClean="0">
                          <a:latin typeface="Times New Roman"/>
                          <a:ea typeface="Times New Roman"/>
                          <a:cs typeface="ABO SLMAN Alomar النسخ4"/>
                        </a:rPr>
                        <a:t>         </a:t>
                      </a:r>
                      <a:r>
                        <a:rPr lang="ar-SA" sz="1700" dirty="0">
                          <a:latin typeface="Times New Roman"/>
                          <a:ea typeface="Times New Roman"/>
                          <a:cs typeface="ABO SLMAN Alomar النسخ4"/>
                        </a:rPr>
                        <a:t>حــروف مـــتـــحــركــة </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يجب تدريب الطالب على إملاء كل الكلمات الثلاثية</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a:txBody>
                    <a:bodyPr/>
                    <a:lstStyle/>
                    <a:p>
                      <a:pPr algn="r" rtl="1">
                        <a:spcAft>
                          <a:spcPts val="0"/>
                        </a:spcAft>
                      </a:pPr>
                      <a:endParaRPr lang="ar-SA" sz="28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smtClean="0">
                          <a:latin typeface="Times New Roman"/>
                          <a:ea typeface="Times New Roman"/>
                          <a:cs typeface="ABO SLMAN Alomar النسخ4"/>
                        </a:rPr>
                        <a:t>    حرف </a:t>
                      </a:r>
                      <a:r>
                        <a:rPr lang="ar-SA" sz="1100" dirty="0">
                          <a:latin typeface="Times New Roman"/>
                          <a:ea typeface="Times New Roman"/>
                          <a:cs typeface="ABO SLMAN Alomar النسخ4"/>
                        </a:rPr>
                        <a:t>المد مع</a:t>
                      </a:r>
                      <a:endParaRPr lang="en-US" sz="1100" dirty="0">
                        <a:latin typeface="Times New Roman"/>
                        <a:ea typeface="Times New Roman"/>
                      </a:endParaRPr>
                    </a:p>
                    <a:p>
                      <a:pPr algn="r" rtl="1">
                        <a:spcAft>
                          <a:spcPts val="0"/>
                        </a:spcAft>
                      </a:pPr>
                      <a:r>
                        <a:rPr lang="ar-SA" sz="1100" dirty="0" smtClean="0">
                          <a:latin typeface="Times New Roman"/>
                          <a:ea typeface="Times New Roman"/>
                          <a:cs typeface="ABO SLMAN Alomar النسخ4"/>
                        </a:rPr>
                        <a:t>    الحرف </a:t>
                      </a:r>
                      <a:r>
                        <a:rPr lang="ar-SA" sz="1100" dirty="0">
                          <a:latin typeface="Times New Roman"/>
                          <a:ea typeface="Times New Roman"/>
                          <a:cs typeface="ABO SLMAN Alomar النسخ4"/>
                        </a:rPr>
                        <a:t>الممدود</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حرف </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متحرك</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a:t>
                      </a:r>
                      <a:r>
                        <a:rPr lang="ar-SA" sz="1100" dirty="0">
                          <a:latin typeface="Times New Roman"/>
                          <a:ea typeface="Times New Roman"/>
                          <a:cs typeface="ABO SLMAN Alomar النسخ4"/>
                        </a:rPr>
                        <a:t>منون</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بالضم</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BO SLMAN Alomar النسخ4"/>
                      </a:endParaRPr>
                    </a:p>
                    <a:p>
                      <a:pPr algn="r" rtl="1">
                        <a:spcAft>
                          <a:spcPts val="0"/>
                        </a:spcAft>
                      </a:pPr>
                      <a:r>
                        <a:rPr lang="ar-SA" sz="1100" dirty="0" smtClean="0">
                          <a:latin typeface="Times New Roman"/>
                          <a:ea typeface="Times New Roman"/>
                          <a:cs typeface="ABO SLMAN Alomar النسخ4"/>
                        </a:rPr>
                        <a:t>      تقرأ </a:t>
                      </a:r>
                      <a:r>
                        <a:rPr lang="ar-SA" sz="1100" dirty="0">
                          <a:latin typeface="Times New Roman"/>
                          <a:ea typeface="Times New Roman"/>
                          <a:cs typeface="ABO SLMAN Alomar النسخ4"/>
                        </a:rPr>
                        <a:t>الكلمة كاملة بالمقاطع الثلاثة </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530">
                <a:tc>
                  <a:txBody>
                    <a:bodyPr/>
                    <a:lstStyle/>
                    <a:p>
                      <a:pPr algn="r" rtl="1">
                        <a:spcAft>
                          <a:spcPts val="0"/>
                        </a:spcAft>
                      </a:pPr>
                      <a:r>
                        <a:rPr lang="ar-SA" sz="4000" dirty="0" err="1">
                          <a:solidFill>
                            <a:srgbClr val="FF0000"/>
                          </a:solidFill>
                          <a:latin typeface="Times New Roman"/>
                          <a:ea typeface="Times New Roman"/>
                          <a:cs typeface="ABO SLMAN Alomar النسخ4"/>
                        </a:rPr>
                        <a:t>بَـ</a:t>
                      </a:r>
                      <a:endParaRPr lang="en-US" sz="40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a:solidFill>
                            <a:srgbClr val="FF0000"/>
                          </a:solidFill>
                          <a:latin typeface="Times New Roman"/>
                          <a:ea typeface="Times New Roman"/>
                          <a:cs typeface="ABO SLMAN Alomar النسخ4"/>
                        </a:rPr>
                        <a:t>بَـ</a:t>
                      </a:r>
                      <a:r>
                        <a:rPr lang="ar-SA" sz="4000" dirty="0">
                          <a:solidFill>
                            <a:srgbClr val="0000FF"/>
                          </a:solidFill>
                          <a:latin typeface="Times New Roman"/>
                          <a:ea typeface="Times New Roman"/>
                          <a:cs typeface="ABO SLMAN Alomar النسخ4"/>
                        </a:rPr>
                        <a:t>رِ</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dirty="0">
                          <a:latin typeface="Times New Roman"/>
                          <a:ea typeface="Times New Roman"/>
                          <a:cs typeface="ABO SLMAN Alomar النسخ4"/>
                        </a:rPr>
                        <a:t> </a:t>
                      </a:r>
                      <a:r>
                        <a:rPr lang="ar-SA" sz="4000" dirty="0" smtClean="0">
                          <a:solidFill>
                            <a:srgbClr val="FF0000"/>
                          </a:solidFill>
                          <a:latin typeface="Times New Roman"/>
                          <a:ea typeface="Times New Roman"/>
                          <a:cs typeface="ABO SLMAN Alomar النسخ4"/>
                        </a:rPr>
                        <a:t>بَـ</a:t>
                      </a:r>
                      <a:r>
                        <a:rPr lang="ar-SA" sz="4000" dirty="0" smtClean="0">
                          <a:solidFill>
                            <a:srgbClr val="0000FF"/>
                          </a:solidFill>
                          <a:latin typeface="Times New Roman"/>
                          <a:ea typeface="Times New Roman"/>
                          <a:cs typeface="ABO SLMAN Alomar النسخ4"/>
                        </a:rPr>
                        <a:t>رِ</a:t>
                      </a:r>
                      <a:r>
                        <a:rPr lang="ar-SA" sz="4000" dirty="0" smtClean="0">
                          <a:solidFill>
                            <a:srgbClr val="008000"/>
                          </a:solidFill>
                          <a:latin typeface="Times New Roman"/>
                          <a:ea typeface="Times New Roman"/>
                          <a:cs typeface="ABO SLMAN Alomar النسخ4"/>
                        </a:rPr>
                        <a:t>دَ</a:t>
                      </a:r>
                      <a:endParaRPr lang="en-US" sz="4000" dirty="0" smtClean="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40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4000" dirty="0">
                          <a:solidFill>
                            <a:srgbClr val="C00000"/>
                          </a:solidFill>
                          <a:latin typeface="Times New Roman"/>
                          <a:ea typeface="Times New Roman"/>
                          <a:cs typeface="ABO SLMAN Alomar النسخ4"/>
                        </a:rPr>
                        <a:t> </a:t>
                      </a:r>
                      <a:r>
                        <a:rPr lang="ar-SA" sz="4000" dirty="0" err="1">
                          <a:solidFill>
                            <a:srgbClr val="C00000"/>
                          </a:solidFill>
                          <a:latin typeface="Times New Roman"/>
                          <a:ea typeface="Times New Roman"/>
                          <a:cs typeface="ABO SLMAN Alomar النسخ4"/>
                        </a:rPr>
                        <a:t>بَـا</a:t>
                      </a:r>
                      <a:endParaRPr lang="en-US" sz="40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a:solidFill>
                            <a:srgbClr val="0000FF"/>
                          </a:solidFill>
                          <a:latin typeface="Times New Roman"/>
                          <a:ea typeface="Times New Roman"/>
                          <a:cs typeface="ABO SLMAN Alomar النسخ4"/>
                        </a:rPr>
                        <a:t> رِ</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a:solidFill>
                            <a:srgbClr val="008000"/>
                          </a:solidFill>
                          <a:latin typeface="Times New Roman"/>
                          <a:ea typeface="Times New Roman"/>
                          <a:cs typeface="ABO SLMAN Alomar النسخ4"/>
                        </a:rPr>
                        <a:t>  </a:t>
                      </a:r>
                      <a:r>
                        <a:rPr lang="ar-SA" sz="4000" dirty="0" err="1">
                          <a:solidFill>
                            <a:srgbClr val="008000"/>
                          </a:solidFill>
                          <a:latin typeface="Times New Roman"/>
                          <a:ea typeface="Times New Roman"/>
                          <a:cs typeface="ABO SLMAN Alomar النسخ4"/>
                        </a:rPr>
                        <a:t>دٌ</a:t>
                      </a:r>
                      <a:endParaRPr lang="en-US" sz="40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a:latin typeface="Times New Roman"/>
                          <a:ea typeface="Times New Roman"/>
                          <a:cs typeface="ABO SLMAN Alomar النسخ4"/>
                        </a:rPr>
                        <a:t>  </a:t>
                      </a:r>
                      <a:r>
                        <a:rPr lang="ar-SA" sz="4000" dirty="0" smtClean="0">
                          <a:latin typeface="Times New Roman"/>
                          <a:ea typeface="Times New Roman"/>
                          <a:cs typeface="ABO SLMAN Alomar النسخ4"/>
                        </a:rPr>
                        <a:t> </a:t>
                      </a:r>
                      <a:r>
                        <a:rPr lang="ar-SA" sz="4000" dirty="0" smtClean="0">
                          <a:solidFill>
                            <a:srgbClr val="FF0000"/>
                          </a:solidFill>
                          <a:latin typeface="Times New Roman"/>
                          <a:ea typeface="Times New Roman"/>
                          <a:cs typeface="ABO SLMAN Alomar النسخ4"/>
                        </a:rPr>
                        <a:t>بَـا</a:t>
                      </a:r>
                      <a:r>
                        <a:rPr lang="ar-SA" sz="4000" dirty="0" smtClean="0">
                          <a:solidFill>
                            <a:srgbClr val="0000FF"/>
                          </a:solidFill>
                          <a:latin typeface="Times New Roman"/>
                          <a:ea typeface="Times New Roman"/>
                          <a:cs typeface="ABO SLMAN Alomar النسخ4"/>
                        </a:rPr>
                        <a:t>رِ</a:t>
                      </a:r>
                      <a:r>
                        <a:rPr lang="ar-SA" sz="4000" dirty="0" smtClean="0">
                          <a:solidFill>
                            <a:srgbClr val="00B050"/>
                          </a:solidFill>
                          <a:latin typeface="Times New Roman"/>
                          <a:ea typeface="Times New Roman"/>
                          <a:cs typeface="ABO SLMAN Alomar النسخ4"/>
                        </a:rPr>
                        <a:t>دٌ</a:t>
                      </a: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4116">
                <a:tc>
                  <a:txBody>
                    <a:bodyPr/>
                    <a:lstStyle/>
                    <a:p>
                      <a:pPr marL="0" algn="r" defTabSz="914400" rtl="1" eaLnBrk="1" latinLnBrk="0" hangingPunct="1">
                        <a:spcAft>
                          <a:spcPts val="0"/>
                        </a:spcAft>
                      </a:pPr>
                      <a:r>
                        <a:rPr lang="ar-SA" sz="4000" kern="1200" dirty="0">
                          <a:solidFill>
                            <a:srgbClr val="FF0000"/>
                          </a:solidFill>
                          <a:latin typeface="Times New Roman"/>
                          <a:ea typeface="Times New Roman"/>
                          <a:cs typeface="ABO SLMAN Alomar النسخ4"/>
                        </a:rPr>
                        <a:t>نَـ</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FF0000"/>
                          </a:solidFill>
                          <a:latin typeface="Times New Roman"/>
                          <a:ea typeface="Times New Roman"/>
                          <a:cs typeface="ABO SLMAN Alomar النسخ4"/>
                        </a:rPr>
                        <a:t>نَـ</a:t>
                      </a:r>
                      <a:r>
                        <a:rPr lang="ar-SA" sz="4000" kern="1200" dirty="0">
                          <a:solidFill>
                            <a:srgbClr val="0000FF"/>
                          </a:solidFill>
                          <a:latin typeface="Times New Roman"/>
                          <a:ea typeface="Times New Roman"/>
                          <a:cs typeface="ABO SLMAN Alomar النسخ4"/>
                        </a:rPr>
                        <a:t>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دِ</a:t>
                      </a:r>
                      <a:r>
                        <a:rPr lang="ar-SA" sz="4000" kern="1200" dirty="0" smtClean="0">
                          <a:solidFill>
                            <a:srgbClr val="008000"/>
                          </a:solidFill>
                          <a:latin typeface="Times New Roman"/>
                          <a:ea typeface="Times New Roman"/>
                          <a:cs typeface="ABO SLMAN Alomar النسخ4"/>
                        </a:rPr>
                        <a:t>مَ</a:t>
                      </a:r>
                      <a:endParaRPr lang="en-US" sz="4000" kern="1200" dirty="0" smtClean="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err="1">
                          <a:solidFill>
                            <a:srgbClr val="C00000"/>
                          </a:solidFill>
                          <a:latin typeface="Times New Roman"/>
                          <a:ea typeface="Times New Roman"/>
                          <a:cs typeface="ABO SLMAN Alomar النسخ4"/>
                        </a:rPr>
                        <a:t>نَـا</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00FF"/>
                          </a:solidFill>
                          <a:latin typeface="Times New Roman"/>
                          <a:ea typeface="Times New Roman"/>
                          <a:cs typeface="ABO SLMAN Alomar النسخ4"/>
                        </a:rPr>
                        <a:t>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مٌ</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chemeClr val="tx1"/>
                          </a:solidFill>
                          <a:latin typeface="Times New Roman"/>
                          <a:ea typeface="Times New Roman"/>
                          <a:cs typeface="ABO SLMAN Alomar النسخ4"/>
                        </a:rPr>
                        <a:t>   </a:t>
                      </a:r>
                      <a:r>
                        <a:rPr lang="ar-SA" sz="4000" kern="1200" dirty="0">
                          <a:solidFill>
                            <a:srgbClr val="FF0000"/>
                          </a:solidFill>
                          <a:latin typeface="Times New Roman"/>
                          <a:ea typeface="Times New Roman"/>
                          <a:cs typeface="ABO SLMAN Alomar النسخ4"/>
                        </a:rPr>
                        <a:t>نَـا</a:t>
                      </a:r>
                      <a:r>
                        <a:rPr lang="ar-SA" sz="4000" kern="1200" dirty="0">
                          <a:solidFill>
                            <a:srgbClr val="0000FF"/>
                          </a:solidFill>
                          <a:latin typeface="Times New Roman"/>
                          <a:ea typeface="Times New Roman"/>
                          <a:cs typeface="ABO SLMAN Alomar النسخ4"/>
                        </a:rPr>
                        <a:t>دِ</a:t>
                      </a:r>
                      <a:r>
                        <a:rPr lang="ar-SA" sz="4000" kern="1200" dirty="0">
                          <a:solidFill>
                            <a:srgbClr val="00B050"/>
                          </a:solidFill>
                          <a:latin typeface="Times New Roman"/>
                          <a:ea typeface="Times New Roman"/>
                          <a:cs typeface="ABO SLMAN Alomar النسخ4"/>
                        </a:rPr>
                        <a:t>مٌ</a:t>
                      </a:r>
                      <a:endParaRPr lang="en-US" sz="4000" kern="1200" dirty="0">
                        <a:solidFill>
                          <a:srgbClr val="00B050"/>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a:latin typeface="Times New Roman"/>
                          <a:ea typeface="Times New Roman"/>
                        </a:rPr>
                        <a:t>......................</a:t>
                      </a:r>
                      <a:endParaRPr lang="en-US" sz="110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4116">
                <a:tc>
                  <a:txBody>
                    <a:bodyPr/>
                    <a:lstStyle/>
                    <a:p>
                      <a:pPr marL="0" algn="r" defTabSz="914400" rtl="1" eaLnBrk="1" latinLnBrk="0" hangingPunct="1">
                        <a:spcAft>
                          <a:spcPts val="0"/>
                        </a:spcAft>
                      </a:pPr>
                      <a:r>
                        <a:rPr lang="ar-SA" sz="4000" kern="1200" dirty="0">
                          <a:solidFill>
                            <a:srgbClr val="FF0000"/>
                          </a:solidFill>
                          <a:latin typeface="Times New Roman"/>
                          <a:ea typeface="Times New Roman"/>
                          <a:cs typeface="ABO SLMAN Alomar النسخ4"/>
                        </a:rPr>
                        <a:t>دُ</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دُ</a:t>
                      </a:r>
                      <a:r>
                        <a:rPr lang="ar-SA" sz="4000" kern="1200" dirty="0" smtClean="0">
                          <a:solidFill>
                            <a:srgbClr val="0000FF"/>
                          </a:solidFill>
                          <a:latin typeface="Times New Roman"/>
                          <a:ea typeface="Times New Roman"/>
                          <a:cs typeface="ABO SLMAN Alomar النسخ4"/>
                        </a:rPr>
                        <a:t>مِـ</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دُ</a:t>
                      </a:r>
                      <a:r>
                        <a:rPr lang="ar-SA" sz="4000" kern="1200" dirty="0" smtClean="0">
                          <a:solidFill>
                            <a:srgbClr val="0000FF"/>
                          </a:solidFill>
                          <a:latin typeface="Times New Roman"/>
                          <a:ea typeface="Times New Roman"/>
                          <a:cs typeface="ABO SLMAN Alomar النسخ4"/>
                        </a:rPr>
                        <a:t>مِـ</a:t>
                      </a:r>
                      <a:r>
                        <a:rPr lang="ar-SA" sz="4000" kern="1200" dirty="0" smtClean="0">
                          <a:solidFill>
                            <a:srgbClr val="008000"/>
                          </a:solidFill>
                          <a:latin typeface="Times New Roman"/>
                          <a:ea typeface="Times New Roman"/>
                          <a:cs typeface="ABO SLMAN Alomar النسخ4"/>
                        </a:rPr>
                        <a:t>ـرَ</a:t>
                      </a:r>
                      <a:endParaRPr lang="en-US" sz="4000" kern="1200" dirty="0" smtClean="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a:solidFill>
                            <a:srgbClr val="C00000"/>
                          </a:solidFill>
                          <a:latin typeface="Times New Roman"/>
                          <a:ea typeface="Times New Roman"/>
                          <a:cs typeface="ABO SLMAN Alomar النسخ4"/>
                        </a:rPr>
                        <a:t>دَا</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00FF"/>
                          </a:solidFill>
                          <a:latin typeface="Times New Roman"/>
                          <a:ea typeface="Times New Roman"/>
                          <a:cs typeface="ABO SLMAN Alomar النسخ4"/>
                        </a:rPr>
                        <a:t>مِـ</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ـرٌ</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chemeClr val="tx1"/>
                          </a:solidFill>
                          <a:latin typeface="Times New Roman"/>
                          <a:ea typeface="Times New Roman"/>
                          <a:cs typeface="ABO SLMAN Alomar النسخ4"/>
                        </a:rPr>
                        <a:t>  </a:t>
                      </a:r>
                      <a:r>
                        <a:rPr lang="ar-SA" sz="4000" kern="1200" dirty="0" err="1">
                          <a:solidFill>
                            <a:srgbClr val="FF0000"/>
                          </a:solidFill>
                          <a:latin typeface="Times New Roman"/>
                          <a:ea typeface="Times New Roman"/>
                          <a:cs typeface="ABO SLMAN Alomar النسخ4"/>
                        </a:rPr>
                        <a:t>دَا</a:t>
                      </a:r>
                      <a:r>
                        <a:rPr lang="ar-SA" sz="4000" kern="1200" dirty="0" err="1">
                          <a:solidFill>
                            <a:srgbClr val="0000FF"/>
                          </a:solidFill>
                          <a:latin typeface="Times New Roman"/>
                          <a:ea typeface="Times New Roman"/>
                          <a:cs typeface="ABO SLMAN Alomar النسخ4"/>
                        </a:rPr>
                        <a:t>مِـ</a:t>
                      </a:r>
                      <a:r>
                        <a:rPr lang="ar-SA" sz="4000" kern="1200" dirty="0" err="1">
                          <a:solidFill>
                            <a:srgbClr val="00B050"/>
                          </a:solidFill>
                          <a:latin typeface="Times New Roman"/>
                          <a:ea typeface="Times New Roman"/>
                          <a:cs typeface="ABO SLMAN Alomar النسخ4"/>
                        </a:rPr>
                        <a:t>ـرٌ</a:t>
                      </a:r>
                      <a:endParaRPr lang="en-US" sz="4000" kern="1200" dirty="0">
                        <a:solidFill>
                          <a:srgbClr val="00B050"/>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err="1">
                          <a:solidFill>
                            <a:srgbClr val="FF0000"/>
                          </a:solidFill>
                          <a:latin typeface="Times New Roman"/>
                          <a:ea typeface="Times New Roman"/>
                          <a:cs typeface="ABO SLMAN Alomar النسخ4"/>
                        </a:rPr>
                        <a:t>بُـ</a:t>
                      </a:r>
                      <a:endParaRPr lang="en-US" sz="4000" kern="1200" dirty="0">
                        <a:solidFill>
                          <a:srgbClr val="FF0000"/>
                        </a:solidFill>
                        <a:latin typeface="Times New Roman"/>
                        <a:ea typeface="Times New Roman"/>
                        <a:cs typeface="ABO SLMAN Alomar النسخ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rgbClr val="FF0000"/>
                          </a:solidFill>
                          <a:latin typeface="Times New Roman"/>
                          <a:ea typeface="Times New Roman"/>
                          <a:cs typeface="ABO SLMAN Alomar النسخ4"/>
                        </a:rPr>
                        <a:t>بُـ</a:t>
                      </a:r>
                      <a:r>
                        <a:rPr lang="ar-SA" sz="4000" kern="1200" dirty="0">
                          <a:solidFill>
                            <a:srgbClr val="0000FF"/>
                          </a:solidFill>
                          <a:latin typeface="Times New Roman"/>
                          <a:ea typeface="Times New Roman"/>
                          <a:cs typeface="ABO SLMAN Alomar النسخ4"/>
                        </a:rPr>
                        <a:t>دِ</a:t>
                      </a:r>
                      <a:endParaRPr lang="en-US" sz="4000" kern="1200" dirty="0">
                        <a:solidFill>
                          <a:srgbClr val="0000FF"/>
                        </a:solidFill>
                        <a:latin typeface="Times New Roman"/>
                        <a:ea typeface="Times New Roman"/>
                        <a:cs typeface="ABO SLMAN Alomar النسخ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smtClean="0">
                          <a:solidFill>
                            <a:srgbClr val="FF0000"/>
                          </a:solidFill>
                          <a:latin typeface="Times New Roman"/>
                          <a:ea typeface="Times New Roman"/>
                          <a:cs typeface="ABO SLMAN Alomar النسخ4"/>
                        </a:rPr>
                        <a:t>بُـ</a:t>
                      </a:r>
                      <a:r>
                        <a:rPr lang="ar-SA" sz="4000" kern="1200" dirty="0" smtClean="0">
                          <a:solidFill>
                            <a:srgbClr val="0000FF"/>
                          </a:solidFill>
                          <a:latin typeface="Times New Roman"/>
                          <a:ea typeface="Times New Roman"/>
                          <a:cs typeface="ABO SLMAN Alomar النسخ4"/>
                        </a:rPr>
                        <a:t>دِ</a:t>
                      </a:r>
                      <a:r>
                        <a:rPr lang="ar-SA" sz="4000" kern="1200" dirty="0" smtClean="0">
                          <a:solidFill>
                            <a:srgbClr val="008000"/>
                          </a:solidFill>
                          <a:latin typeface="Times New Roman"/>
                          <a:ea typeface="Times New Roman"/>
                          <a:cs typeface="ABO SLMAN Alomar النسخ4"/>
                        </a:rPr>
                        <a:t>رَ</a:t>
                      </a:r>
                      <a:endParaRPr lang="en-US" sz="4000" kern="1200" dirty="0">
                        <a:solidFill>
                          <a:srgbClr val="008000"/>
                        </a:solidFill>
                        <a:latin typeface="Times New Roman"/>
                        <a:ea typeface="Times New Roman"/>
                        <a:cs typeface="ABO SLMAN Alomar النسخ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en-US" sz="4000" kern="1200" dirty="0">
                        <a:solidFill>
                          <a:schemeClr val="tx1"/>
                        </a:solidFill>
                        <a:latin typeface="Times New Roman"/>
                        <a:ea typeface="Times New Roman"/>
                        <a:cs typeface="ABO SLMAN Alomar النسخ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err="1">
                          <a:solidFill>
                            <a:srgbClr val="C00000"/>
                          </a:solidFill>
                          <a:latin typeface="Times New Roman"/>
                          <a:ea typeface="Times New Roman"/>
                          <a:cs typeface="ABO SLMAN Alomar النسخ4"/>
                        </a:rPr>
                        <a:t>بَـا</a:t>
                      </a:r>
                      <a:endParaRPr lang="en-US" sz="4000" kern="1200" dirty="0">
                        <a:solidFill>
                          <a:srgbClr val="C00000"/>
                        </a:solidFill>
                        <a:latin typeface="Times New Roman"/>
                        <a:ea typeface="Times New Roman"/>
                        <a:cs typeface="ABO SLMAN Alomar النسخ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err="1">
                          <a:solidFill>
                            <a:srgbClr val="0000FF"/>
                          </a:solidFill>
                          <a:latin typeface="Times New Roman"/>
                          <a:ea typeface="Times New Roman"/>
                          <a:cs typeface="ABO SLMAN Alomar النسخ4"/>
                        </a:rPr>
                        <a:t>دِ</a:t>
                      </a:r>
                      <a:endParaRPr lang="en-US" sz="4000" kern="1200" dirty="0">
                        <a:solidFill>
                          <a:srgbClr val="0000FF"/>
                        </a:solidFill>
                        <a:latin typeface="Times New Roman"/>
                        <a:ea typeface="Times New Roman"/>
                        <a:cs typeface="ABO SLMAN Alomar النسخ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rgbClr val="008000"/>
                          </a:solidFill>
                          <a:latin typeface="Times New Roman"/>
                          <a:ea typeface="Times New Roman"/>
                          <a:cs typeface="ABO SLMAN Alomar النسخ4"/>
                        </a:rPr>
                        <a:t> رٌ</a:t>
                      </a:r>
                      <a:endParaRPr lang="en-US" sz="4000" kern="1200" dirty="0">
                        <a:solidFill>
                          <a:srgbClr val="008000"/>
                        </a:solidFill>
                        <a:latin typeface="Times New Roman"/>
                        <a:ea typeface="Times New Roman"/>
                        <a:cs typeface="ABO SLMAN Alomar النسخ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a:solidFill>
                            <a:srgbClr val="FF0000"/>
                          </a:solidFill>
                          <a:latin typeface="Times New Roman"/>
                          <a:ea typeface="Times New Roman"/>
                          <a:cs typeface="ABO SLMAN Alomar النسخ4"/>
                        </a:rPr>
                        <a:t>بَـا</a:t>
                      </a:r>
                      <a:r>
                        <a:rPr lang="ar-SA" sz="4000" kern="1200" dirty="0">
                          <a:solidFill>
                            <a:srgbClr val="0000FF"/>
                          </a:solidFill>
                          <a:latin typeface="Times New Roman"/>
                          <a:ea typeface="Times New Roman"/>
                          <a:cs typeface="ABO SLMAN Alomar النسخ4"/>
                        </a:rPr>
                        <a:t>دِ</a:t>
                      </a:r>
                      <a:r>
                        <a:rPr lang="ar-SA" sz="4000" kern="1200" dirty="0">
                          <a:solidFill>
                            <a:srgbClr val="00B050"/>
                          </a:solidFill>
                          <a:latin typeface="Times New Roman"/>
                          <a:ea typeface="Times New Roman"/>
                          <a:cs typeface="ABO SLMAN Alomar النسخ4"/>
                        </a:rPr>
                        <a:t>رٌ</a:t>
                      </a:r>
                      <a:endParaRPr lang="en-US" sz="4000" kern="1200" dirty="0">
                        <a:solidFill>
                          <a:srgbClr val="00B050"/>
                        </a:solidFill>
                        <a:latin typeface="Times New Roman"/>
                        <a:ea typeface="Times New Roman"/>
                        <a:cs typeface="ABO SLMAN Alomar النسخ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57158" y="142852"/>
            <a:ext cx="8424936" cy="500066"/>
          </a:xfrm>
        </p:spPr>
        <p:txBody>
          <a:bodyPr>
            <a:noAutofit/>
          </a:bodyPr>
          <a:lstStyle/>
          <a:p>
            <a:r>
              <a:rPr lang="ar-SA" sz="2000" dirty="0" smtClean="0">
                <a:cs typeface="ABO SLMAN Alomar النسخ4" pitchFamily="2" charset="-78"/>
              </a:rPr>
              <a:t/>
            </a:r>
            <a:br>
              <a:rPr lang="ar-SA" sz="2000" dirty="0" smtClean="0">
                <a:cs typeface="ABO SLMAN Alomar النسخ4" pitchFamily="2" charset="-78"/>
              </a:rPr>
            </a:br>
            <a:r>
              <a:rPr lang="ar-SA" sz="2000" dirty="0" smtClean="0">
                <a:cs typeface="ABO SLMAN Alomar النسخ4" pitchFamily="2" charset="-78"/>
              </a:rPr>
              <a:t>تعليم القراءة والكتابة  بأصوات الحروف ومقاطع الكلمات 3</a:t>
            </a:r>
            <a:r>
              <a:rPr lang="en-US" sz="2000" dirty="0" smtClean="0">
                <a:cs typeface="ABO SLMAN Alomar النسخ4" pitchFamily="2" charset="-78"/>
              </a:rPr>
              <a:t/>
            </a:r>
            <a:br>
              <a:rPr lang="en-US" sz="2000" dirty="0" smtClean="0">
                <a:cs typeface="ABO SLMAN Alomar النسخ4" pitchFamily="2" charset="-78"/>
              </a:rPr>
            </a:br>
            <a:endParaRPr lang="ar-SA" sz="2000" dirty="0">
              <a:solidFill>
                <a:srgbClr val="008000"/>
              </a:solidFill>
              <a:cs typeface="ABO SLMAN Alomar النسخ4" pitchFamily="2" charset="-78"/>
            </a:endParaRPr>
          </a:p>
        </p:txBody>
      </p:sp>
      <p:graphicFrame>
        <p:nvGraphicFramePr>
          <p:cNvPr id="9" name="جدول 8"/>
          <p:cNvGraphicFramePr>
            <a:graphicFrameLocks noGrp="1"/>
          </p:cNvGraphicFramePr>
          <p:nvPr/>
        </p:nvGraphicFramePr>
        <p:xfrm>
          <a:off x="214282" y="642918"/>
          <a:ext cx="8715438" cy="4896191"/>
        </p:xfrm>
        <a:graphic>
          <a:graphicData uri="http://schemas.openxmlformats.org/drawingml/2006/table">
            <a:tbl>
              <a:tblPr rtl="1"/>
              <a:tblGrid>
                <a:gridCol w="1151016"/>
                <a:gridCol w="1008432"/>
                <a:gridCol w="1462640"/>
                <a:gridCol w="353375"/>
                <a:gridCol w="1020199"/>
                <a:gridCol w="899258"/>
                <a:gridCol w="906689"/>
                <a:gridCol w="1913829"/>
              </a:tblGrid>
              <a:tr h="609911">
                <a:tc gridSpan="3">
                  <a:txBody>
                    <a:bodyPr/>
                    <a:lstStyle/>
                    <a:p>
                      <a:pPr algn="r" rtl="1">
                        <a:spcAft>
                          <a:spcPts val="0"/>
                        </a:spcAft>
                      </a:pPr>
                      <a:r>
                        <a:rPr lang="ar-SA" sz="1700" dirty="0">
                          <a:latin typeface="Times New Roman"/>
                          <a:ea typeface="Times New Roman"/>
                          <a:cs typeface="ABO SLMAN Alomar النسخ4"/>
                        </a:rPr>
                        <a:t> </a:t>
                      </a:r>
                      <a:r>
                        <a:rPr lang="ar-SA" sz="1700" dirty="0" smtClean="0">
                          <a:latin typeface="Times New Roman"/>
                          <a:ea typeface="Times New Roman"/>
                          <a:cs typeface="ABO SLMAN Alomar النسخ4"/>
                        </a:rPr>
                        <a:t>               </a:t>
                      </a:r>
                      <a:r>
                        <a:rPr lang="ar-SA" sz="1700" dirty="0">
                          <a:latin typeface="Times New Roman"/>
                          <a:ea typeface="Times New Roman"/>
                          <a:cs typeface="ABO SLMAN Alomar النسخ4"/>
                        </a:rPr>
                        <a:t>حــروف مـــتـــحــركــة </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يجب تدريب الطالب على إملاء كل الكلمات الثلاثية</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a:txBody>
                    <a:bodyPr/>
                    <a:lstStyle/>
                    <a:p>
                      <a:pPr algn="r" rtl="1">
                        <a:spcAft>
                          <a:spcPts val="0"/>
                        </a:spcAft>
                      </a:pPr>
                      <a:endParaRPr lang="ar-SA" sz="28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kern="1200" dirty="0" smtClean="0">
                          <a:solidFill>
                            <a:schemeClr val="tx1"/>
                          </a:solidFill>
                          <a:latin typeface="Times New Roman"/>
                          <a:ea typeface="Times New Roman"/>
                          <a:cs typeface="ABO SLMAN Alomar النسخ4"/>
                        </a:rPr>
                        <a:t>       متحرك </a:t>
                      </a:r>
                    </a:p>
                    <a:p>
                      <a:pPr algn="r" rtl="1">
                        <a:spcAft>
                          <a:spcPts val="0"/>
                        </a:spcAft>
                      </a:pPr>
                      <a:r>
                        <a:rPr lang="ar-SA" sz="1100" kern="1200" dirty="0" smtClean="0">
                          <a:solidFill>
                            <a:schemeClr val="tx1"/>
                          </a:solidFill>
                          <a:latin typeface="Times New Roman"/>
                          <a:ea typeface="Times New Roman"/>
                          <a:cs typeface="ABO SLMAN Alomar النسخ4"/>
                        </a:rPr>
                        <a:t>       وساكن</a:t>
                      </a:r>
                      <a:endParaRPr lang="en-US" sz="1100" kern="1200" dirty="0" smtClean="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المد  مع الحرف الممدود</a:t>
                      </a:r>
                      <a:endParaRPr lang="en-US" sz="1100" dirty="0" smtClean="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a:t>
                      </a:r>
                      <a:r>
                        <a:rPr lang="ar-SA" sz="1100" dirty="0">
                          <a:latin typeface="Times New Roman"/>
                          <a:ea typeface="Times New Roman"/>
                          <a:cs typeface="ABO SLMAN Alomar النسخ4"/>
                        </a:rPr>
                        <a:t>منون</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بالضم</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BO SLMAN Alomar النسخ4"/>
                      </a:endParaRPr>
                    </a:p>
                    <a:p>
                      <a:pPr algn="r" rtl="1">
                        <a:spcAft>
                          <a:spcPts val="0"/>
                        </a:spcAft>
                      </a:pPr>
                      <a:r>
                        <a:rPr lang="ar-SA" sz="1100" dirty="0" smtClean="0">
                          <a:latin typeface="Times New Roman"/>
                          <a:ea typeface="Times New Roman"/>
                          <a:cs typeface="ABO SLMAN Alomar النسخ4"/>
                        </a:rPr>
                        <a:t>      تقرأ </a:t>
                      </a:r>
                      <a:r>
                        <a:rPr lang="ar-SA" sz="1100" dirty="0">
                          <a:latin typeface="Times New Roman"/>
                          <a:ea typeface="Times New Roman"/>
                          <a:cs typeface="ABO SLMAN Alomar النسخ4"/>
                        </a:rPr>
                        <a:t>الكلمة كاملة بالمقاطع الثلاثة </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530">
                <a:tc>
                  <a:txBody>
                    <a:bodyPr/>
                    <a:lstStyle/>
                    <a:p>
                      <a:pPr algn="r" rtl="1">
                        <a:spcAft>
                          <a:spcPts val="0"/>
                        </a:spcAft>
                      </a:pPr>
                      <a:r>
                        <a:rPr lang="ar-SA" sz="4000" dirty="0" err="1" smtClean="0">
                          <a:solidFill>
                            <a:srgbClr val="FF0000"/>
                          </a:solidFill>
                          <a:latin typeface="Times New Roman"/>
                          <a:ea typeface="Times New Roman"/>
                          <a:cs typeface="ABO SLMAN Alomar النسخ4"/>
                        </a:rPr>
                        <a:t>بُـ</a:t>
                      </a:r>
                      <a:endParaRPr lang="en-US" sz="40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FF0000"/>
                          </a:solidFill>
                          <a:latin typeface="Times New Roman"/>
                          <a:ea typeface="Times New Roman"/>
                          <a:cs typeface="ABO SLMAN Alomar النسخ4"/>
                        </a:rPr>
                        <a:t>بُـ</a:t>
                      </a:r>
                      <a:r>
                        <a:rPr lang="ar-SA" sz="4000" dirty="0" smtClean="0">
                          <a:solidFill>
                            <a:srgbClr val="0000FF"/>
                          </a:solidFill>
                          <a:latin typeface="Times New Roman"/>
                          <a:ea typeface="Times New Roman"/>
                          <a:cs typeface="ABO SLMAN Alomar النسخ4"/>
                        </a:rPr>
                        <a:t>ـرِ</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4000" dirty="0" smtClean="0">
                          <a:solidFill>
                            <a:srgbClr val="FF0000"/>
                          </a:solidFill>
                          <a:latin typeface="Times New Roman"/>
                          <a:ea typeface="Times New Roman"/>
                          <a:cs typeface="ABO SLMAN Alomar النسخ4"/>
                        </a:rPr>
                        <a:t> </a:t>
                      </a:r>
                      <a:r>
                        <a:rPr lang="ar-SA" sz="4000" dirty="0" smtClean="0">
                          <a:solidFill>
                            <a:srgbClr val="FF0000"/>
                          </a:solidFill>
                          <a:latin typeface="Times New Roman"/>
                          <a:ea typeface="Times New Roman"/>
                          <a:cs typeface="ABO SLMAN Alomar النسخ4"/>
                        </a:rPr>
                        <a:t>بُـ</a:t>
                      </a:r>
                      <a:r>
                        <a:rPr lang="ar-SA" sz="4000" dirty="0" smtClean="0">
                          <a:solidFill>
                            <a:srgbClr val="0000FF"/>
                          </a:solidFill>
                          <a:latin typeface="Times New Roman"/>
                          <a:ea typeface="Times New Roman"/>
                          <a:cs typeface="ABO SLMAN Alomar النسخ4"/>
                        </a:rPr>
                        <a:t>ـرِ</a:t>
                      </a:r>
                      <a:r>
                        <a:rPr lang="ar-SA" sz="4000" dirty="0" smtClean="0">
                          <a:solidFill>
                            <a:srgbClr val="008000"/>
                          </a:solidFill>
                          <a:latin typeface="Times New Roman"/>
                          <a:ea typeface="Times New Roman"/>
                          <a:cs typeface="ABO SLMAN Alomar النسخ4"/>
                        </a:rPr>
                        <a:t>دَ</a:t>
                      </a:r>
                      <a:endParaRPr lang="en-US" sz="4000" dirty="0" smtClean="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40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4000" dirty="0">
                          <a:solidFill>
                            <a:srgbClr val="C00000"/>
                          </a:solidFill>
                          <a:latin typeface="Times New Roman"/>
                          <a:ea typeface="Times New Roman"/>
                          <a:cs typeface="ABO SLMAN Alomar النسخ4"/>
                        </a:rPr>
                        <a:t> </a:t>
                      </a:r>
                      <a:r>
                        <a:rPr lang="ar-SA" sz="4000" dirty="0" err="1" smtClean="0">
                          <a:solidFill>
                            <a:srgbClr val="C00000"/>
                          </a:solidFill>
                          <a:latin typeface="Times New Roman"/>
                          <a:ea typeface="Times New Roman"/>
                          <a:cs typeface="ABO SLMAN Alomar النسخ4"/>
                        </a:rPr>
                        <a:t>مَبْـ</a:t>
                      </a:r>
                      <a:endParaRPr lang="en-US" sz="40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0000FF"/>
                          </a:solidFill>
                          <a:latin typeface="Times New Roman"/>
                          <a:ea typeface="Times New Roman"/>
                          <a:cs typeface="ABO SLMAN Alomar النسخ4"/>
                        </a:rPr>
                        <a:t>ـرُو</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008000"/>
                          </a:solidFill>
                          <a:latin typeface="Times New Roman"/>
                          <a:ea typeface="Times New Roman"/>
                          <a:cs typeface="ABO SLMAN Alomar النسخ4"/>
                        </a:rPr>
                        <a:t>  </a:t>
                      </a:r>
                      <a:r>
                        <a:rPr lang="ar-SA" sz="4000" dirty="0" err="1" smtClean="0">
                          <a:solidFill>
                            <a:srgbClr val="008000"/>
                          </a:solidFill>
                          <a:latin typeface="Times New Roman"/>
                          <a:ea typeface="Times New Roman"/>
                          <a:cs typeface="ABO SLMAN Alomar النسخ4"/>
                        </a:rPr>
                        <a:t>دٌ</a:t>
                      </a:r>
                      <a:endParaRPr lang="en-US" sz="40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dirty="0" smtClean="0">
                          <a:latin typeface="Times New Roman"/>
                          <a:ea typeface="Times New Roman"/>
                          <a:cs typeface="ABO SLMAN Alomar النسخ4"/>
                        </a:rPr>
                        <a:t>  </a:t>
                      </a:r>
                      <a:r>
                        <a:rPr lang="ar-SA" sz="4000" dirty="0" err="1" smtClean="0">
                          <a:solidFill>
                            <a:srgbClr val="C00000"/>
                          </a:solidFill>
                          <a:latin typeface="Times New Roman"/>
                          <a:ea typeface="Times New Roman"/>
                          <a:cs typeface="ABO SLMAN Alomar النسخ4"/>
                        </a:rPr>
                        <a:t>مَبْـ</a:t>
                      </a:r>
                      <a:r>
                        <a:rPr lang="ar-SA" sz="4000" dirty="0" err="1" smtClean="0">
                          <a:solidFill>
                            <a:srgbClr val="0000FF"/>
                          </a:solidFill>
                          <a:latin typeface="Times New Roman"/>
                          <a:ea typeface="Times New Roman"/>
                          <a:cs typeface="ABO SLMAN Alomar النسخ4"/>
                        </a:rPr>
                        <a:t>ـرُو</a:t>
                      </a:r>
                      <a:r>
                        <a:rPr lang="ar-SA" sz="4000" dirty="0" err="1" smtClean="0">
                          <a:solidFill>
                            <a:srgbClr val="008000"/>
                          </a:solidFill>
                          <a:latin typeface="Times New Roman"/>
                          <a:ea typeface="Times New Roman"/>
                          <a:cs typeface="ABO SLMAN Alomar النسخ4"/>
                        </a:rPr>
                        <a:t>دٌ</a:t>
                      </a:r>
                      <a:endParaRPr lang="en-US" sz="4000" dirty="0" smtClean="0">
                        <a:solidFill>
                          <a:srgbClr val="0000FF"/>
                        </a:solidFill>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2606">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err="1" smtClean="0">
                          <a:solidFill>
                            <a:srgbClr val="FF0000"/>
                          </a:solidFill>
                          <a:latin typeface="Times New Roman"/>
                          <a:ea typeface="Times New Roman"/>
                          <a:cs typeface="ABO SLMAN Alomar النسخ4"/>
                        </a:rPr>
                        <a:t>نُـ</a:t>
                      </a:r>
                      <a:r>
                        <a:rPr lang="ar-SA" sz="4000" kern="1200" dirty="0" err="1" smtClean="0">
                          <a:solidFill>
                            <a:srgbClr val="0000FF"/>
                          </a:solidFill>
                          <a:latin typeface="Times New Roman"/>
                          <a:ea typeface="Times New Roman"/>
                          <a:cs typeface="ABO SLMAN Alomar النسخ4"/>
                        </a:rPr>
                        <a:t>بِـ</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بِـ</a:t>
                      </a:r>
                      <a:r>
                        <a:rPr lang="ar-SA" sz="4000" kern="1200" dirty="0" smtClean="0">
                          <a:solidFill>
                            <a:srgbClr val="008000"/>
                          </a:solidFill>
                          <a:latin typeface="Times New Roman"/>
                          <a:ea typeface="Times New Roman"/>
                          <a:cs typeface="ABO SLMAN Alomar النسخ4"/>
                        </a:rPr>
                        <a:t>ـلَ</a:t>
                      </a:r>
                      <a:endParaRPr lang="en-US" sz="4000" kern="1200" dirty="0" smtClean="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smtClean="0">
                          <a:solidFill>
                            <a:srgbClr val="C00000"/>
                          </a:solidFill>
                          <a:latin typeface="Times New Roman"/>
                          <a:ea typeface="Times New Roman"/>
                          <a:cs typeface="ABO SLMAN Alomar النسخ4"/>
                        </a:rPr>
                        <a:t>مَنْـ</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err="1" smtClean="0">
                          <a:solidFill>
                            <a:srgbClr val="0000FF"/>
                          </a:solidFill>
                          <a:latin typeface="Times New Roman"/>
                          <a:ea typeface="Times New Roman"/>
                          <a:cs typeface="ABO SLMAN Alomar النسخ4"/>
                        </a:rPr>
                        <a:t>ـبُو</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a:t>
                      </a:r>
                      <a:r>
                        <a:rPr lang="ar-SA" sz="4000" kern="1200" dirty="0" smtClean="0">
                          <a:solidFill>
                            <a:srgbClr val="008000"/>
                          </a:solidFill>
                          <a:latin typeface="Times New Roman"/>
                          <a:ea typeface="Times New Roman"/>
                          <a:cs typeface="ABO SLMAN Alomar النسخ4"/>
                        </a:rPr>
                        <a:t>لٌ</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smtClean="0">
                          <a:solidFill>
                            <a:schemeClr val="tx1"/>
                          </a:solidFill>
                          <a:latin typeface="Times New Roman"/>
                          <a:ea typeface="Times New Roman"/>
                          <a:cs typeface="ABO SLMAN Alomar النسخ4"/>
                        </a:rPr>
                        <a:t> </a:t>
                      </a:r>
                      <a:r>
                        <a:rPr lang="ar-SA" sz="4000" kern="1200" dirty="0" err="1" smtClean="0">
                          <a:solidFill>
                            <a:srgbClr val="C00000"/>
                          </a:solidFill>
                          <a:latin typeface="Times New Roman"/>
                          <a:ea typeface="Times New Roman"/>
                          <a:cs typeface="ABO SLMAN Alomar النسخ4"/>
                        </a:rPr>
                        <a:t>مَنْـ</a:t>
                      </a:r>
                      <a:r>
                        <a:rPr lang="ar-SA" sz="4000" kern="1200" dirty="0" err="1" smtClean="0">
                          <a:solidFill>
                            <a:srgbClr val="0000FF"/>
                          </a:solidFill>
                          <a:latin typeface="Times New Roman"/>
                          <a:ea typeface="Times New Roman"/>
                          <a:cs typeface="ABO SLMAN Alomar النسخ4"/>
                        </a:rPr>
                        <a:t>ـبُو</a:t>
                      </a:r>
                      <a:r>
                        <a:rPr lang="ar-SA" sz="4000" kern="1200" dirty="0" err="1" smtClean="0">
                          <a:solidFill>
                            <a:srgbClr val="008000"/>
                          </a:solidFill>
                          <a:latin typeface="Times New Roman"/>
                          <a:ea typeface="Times New Roman"/>
                          <a:cs typeface="ABO SLMAN Alomar النسخ4"/>
                        </a:rPr>
                        <a:t>لٌ</a:t>
                      </a:r>
                      <a:endParaRPr lang="en-US" sz="4000" kern="1200" dirty="0" smtClean="0">
                        <a:solidFill>
                          <a:srgbClr val="0000FF"/>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a:latin typeface="Times New Roman"/>
                          <a:ea typeface="Times New Roman"/>
                        </a:rPr>
                        <a:t>......................</a:t>
                      </a:r>
                      <a:endParaRPr lang="en-US" sz="110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7411">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4000" kern="1200" dirty="0" smtClean="0">
                          <a:solidFill>
                            <a:srgbClr val="FF0000"/>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r>
                        <a:rPr lang="ar-SA" sz="4000" kern="1200" dirty="0" smtClean="0">
                          <a:solidFill>
                            <a:srgbClr val="008000"/>
                          </a:solidFill>
                          <a:latin typeface="Times New Roman"/>
                          <a:ea typeface="Times New Roman"/>
                          <a:cs typeface="ABO SLMAN Alomar النسخ4"/>
                        </a:rPr>
                        <a:t>بَ</a:t>
                      </a:r>
                      <a:endParaRPr lang="en-US" sz="4000" kern="1200" dirty="0" smtClean="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smtClean="0">
                          <a:solidFill>
                            <a:srgbClr val="C00000"/>
                          </a:solidFill>
                          <a:latin typeface="Times New Roman"/>
                          <a:ea typeface="Times New Roman"/>
                          <a:cs typeface="ABO SLMAN Alomar النسخ4"/>
                        </a:rPr>
                        <a:t>مَنْـ</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0000FF"/>
                          </a:solidFill>
                          <a:latin typeface="Times New Roman"/>
                          <a:ea typeface="Times New Roman"/>
                          <a:cs typeface="ABO SLMAN Alomar النسخ4"/>
                        </a:rPr>
                        <a:t>ـدُو</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a:t>
                      </a:r>
                      <a:r>
                        <a:rPr lang="ar-SA" sz="4000" kern="1200" dirty="0" err="1" smtClean="0">
                          <a:solidFill>
                            <a:srgbClr val="008000"/>
                          </a:solidFill>
                          <a:latin typeface="Times New Roman"/>
                          <a:ea typeface="Times New Roman"/>
                          <a:cs typeface="ABO SLMAN Alomar النسخ4"/>
                        </a:rPr>
                        <a:t>بٌ</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rgbClr val="C00000"/>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rgbClr val="C00000"/>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smtClean="0">
                          <a:solidFill>
                            <a:srgbClr val="C00000"/>
                          </a:solidFill>
                          <a:latin typeface="Times New Roman"/>
                          <a:ea typeface="Times New Roman"/>
                          <a:cs typeface="ABO SLMAN Alomar النسخ4"/>
                        </a:rPr>
                        <a:t>مَنْـ</a:t>
                      </a:r>
                      <a:r>
                        <a:rPr lang="ar-SA" sz="4000" kern="1200" dirty="0" smtClean="0">
                          <a:solidFill>
                            <a:srgbClr val="0000FF"/>
                          </a:solidFill>
                          <a:latin typeface="Times New Roman"/>
                          <a:ea typeface="Times New Roman"/>
                          <a:cs typeface="ABO SLMAN Alomar النسخ4"/>
                        </a:rPr>
                        <a:t>ـدُو</a:t>
                      </a:r>
                      <a:r>
                        <a:rPr lang="ar-SA" sz="4000" kern="1200" dirty="0" smtClean="0">
                          <a:solidFill>
                            <a:srgbClr val="008000"/>
                          </a:solidFill>
                          <a:latin typeface="Times New Roman"/>
                          <a:ea typeface="Times New Roman"/>
                          <a:cs typeface="ABO SLMAN Alomar النسخ4"/>
                        </a:rPr>
                        <a:t>بٌ</a:t>
                      </a:r>
                      <a:endParaRPr lang="en-US" sz="4000" kern="1200" dirty="0">
                        <a:solidFill>
                          <a:srgbClr val="00B050"/>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57158" y="142852"/>
            <a:ext cx="8424936" cy="500066"/>
          </a:xfrm>
        </p:spPr>
        <p:txBody>
          <a:bodyPr>
            <a:noAutofit/>
          </a:bodyPr>
          <a:lstStyle/>
          <a:p>
            <a:r>
              <a:rPr lang="ar-SA" sz="2000" dirty="0" smtClean="0">
                <a:cs typeface="ABO SLMAN Alomar النسخ4" pitchFamily="2" charset="-78"/>
              </a:rPr>
              <a:t/>
            </a:r>
            <a:br>
              <a:rPr lang="ar-SA" sz="2000" dirty="0" smtClean="0">
                <a:cs typeface="ABO SLMAN Alomar النسخ4" pitchFamily="2" charset="-78"/>
              </a:rPr>
            </a:br>
            <a:r>
              <a:rPr lang="ar-SA" sz="2000" dirty="0" smtClean="0">
                <a:cs typeface="ABO SLMAN Alomar النسخ4" pitchFamily="2" charset="-78"/>
              </a:rPr>
              <a:t>تعليم القراءة والكتابة  بأصوات الحروف ومقاطع الكلمات 4</a:t>
            </a:r>
            <a:r>
              <a:rPr lang="en-US" sz="2000" dirty="0" smtClean="0">
                <a:cs typeface="ABO SLMAN Alomar النسخ4" pitchFamily="2" charset="-78"/>
              </a:rPr>
              <a:t/>
            </a:r>
            <a:br>
              <a:rPr lang="en-US" sz="2000" dirty="0" smtClean="0">
                <a:cs typeface="ABO SLMAN Alomar النسخ4" pitchFamily="2" charset="-78"/>
              </a:rPr>
            </a:br>
            <a:endParaRPr lang="ar-SA" sz="2000" dirty="0">
              <a:solidFill>
                <a:srgbClr val="008000"/>
              </a:solidFill>
              <a:cs typeface="ABO SLMAN Alomar النسخ4" pitchFamily="2" charset="-78"/>
            </a:endParaRPr>
          </a:p>
        </p:txBody>
      </p:sp>
      <p:graphicFrame>
        <p:nvGraphicFramePr>
          <p:cNvPr id="9" name="جدول 8"/>
          <p:cNvGraphicFramePr>
            <a:graphicFrameLocks noGrp="1"/>
          </p:cNvGraphicFramePr>
          <p:nvPr/>
        </p:nvGraphicFramePr>
        <p:xfrm>
          <a:off x="214282" y="642918"/>
          <a:ext cx="8715438" cy="4896191"/>
        </p:xfrm>
        <a:graphic>
          <a:graphicData uri="http://schemas.openxmlformats.org/drawingml/2006/table">
            <a:tbl>
              <a:tblPr rtl="1"/>
              <a:tblGrid>
                <a:gridCol w="1151016"/>
                <a:gridCol w="1008432"/>
                <a:gridCol w="1462640"/>
                <a:gridCol w="353375"/>
                <a:gridCol w="1020199"/>
                <a:gridCol w="899258"/>
                <a:gridCol w="906689"/>
                <a:gridCol w="1913829"/>
              </a:tblGrid>
              <a:tr h="609911">
                <a:tc gridSpan="3">
                  <a:txBody>
                    <a:bodyPr/>
                    <a:lstStyle/>
                    <a:p>
                      <a:pPr algn="r" rtl="1">
                        <a:spcAft>
                          <a:spcPts val="0"/>
                        </a:spcAft>
                      </a:pPr>
                      <a:r>
                        <a:rPr lang="ar-SA" sz="1700" dirty="0">
                          <a:latin typeface="Times New Roman"/>
                          <a:ea typeface="Times New Roman"/>
                          <a:cs typeface="ABO SLMAN Alomar النسخ4"/>
                        </a:rPr>
                        <a:t> </a:t>
                      </a:r>
                      <a:r>
                        <a:rPr lang="ar-SA" sz="1700" dirty="0" smtClean="0">
                          <a:latin typeface="Times New Roman"/>
                          <a:ea typeface="Times New Roman"/>
                          <a:cs typeface="ABO SLMAN Alomar النسخ4"/>
                        </a:rPr>
                        <a:t>               </a:t>
                      </a:r>
                      <a:r>
                        <a:rPr lang="ar-SA" sz="1700" dirty="0">
                          <a:latin typeface="Times New Roman"/>
                          <a:ea typeface="Times New Roman"/>
                          <a:cs typeface="ABO SLMAN Alomar النسخ4"/>
                        </a:rPr>
                        <a:t>حــروف مـــتـــحــركــة </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يجب تدريب الطالب على إملاء كل الكلمات الثلاثية</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a:txBody>
                    <a:bodyPr/>
                    <a:lstStyle/>
                    <a:p>
                      <a:pPr algn="r" rtl="1">
                        <a:spcAft>
                          <a:spcPts val="0"/>
                        </a:spcAft>
                      </a:pPr>
                      <a:endParaRPr lang="ar-SA" sz="28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kern="1200" dirty="0" smtClean="0">
                          <a:solidFill>
                            <a:schemeClr val="tx1"/>
                          </a:solidFill>
                          <a:latin typeface="Times New Roman"/>
                          <a:ea typeface="Times New Roman"/>
                          <a:cs typeface="ABO SLMAN Alomar النسخ4"/>
                        </a:rPr>
                        <a:t>       متحرك </a:t>
                      </a:r>
                    </a:p>
                    <a:p>
                      <a:pPr algn="r" rtl="1">
                        <a:spcAft>
                          <a:spcPts val="0"/>
                        </a:spcAft>
                      </a:pPr>
                      <a:r>
                        <a:rPr lang="ar-SA" sz="1100" kern="1200" dirty="0" smtClean="0">
                          <a:solidFill>
                            <a:schemeClr val="tx1"/>
                          </a:solidFill>
                          <a:latin typeface="Times New Roman"/>
                          <a:ea typeface="Times New Roman"/>
                          <a:cs typeface="ABO SLMAN Alomar النسخ4"/>
                        </a:rPr>
                        <a:t>       وساكن</a:t>
                      </a:r>
                      <a:endParaRPr lang="en-US" sz="1100" kern="1200" dirty="0" smtClean="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المد  مع الحرف الممدود</a:t>
                      </a:r>
                      <a:endParaRPr lang="en-US" sz="1100" dirty="0" smtClean="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a:t>
                      </a:r>
                      <a:r>
                        <a:rPr lang="ar-SA" sz="1100" dirty="0">
                          <a:latin typeface="Times New Roman"/>
                          <a:ea typeface="Times New Roman"/>
                          <a:cs typeface="ABO SLMAN Alomar النسخ4"/>
                        </a:rPr>
                        <a:t>منون</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بالضم</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BO SLMAN Alomar النسخ4"/>
                      </a:endParaRPr>
                    </a:p>
                    <a:p>
                      <a:pPr algn="r" rtl="1">
                        <a:spcAft>
                          <a:spcPts val="0"/>
                        </a:spcAft>
                      </a:pPr>
                      <a:r>
                        <a:rPr lang="ar-SA" sz="1100" dirty="0" smtClean="0">
                          <a:latin typeface="Times New Roman"/>
                          <a:ea typeface="Times New Roman"/>
                          <a:cs typeface="ABO SLMAN Alomar النسخ4"/>
                        </a:rPr>
                        <a:t>      تقرأ </a:t>
                      </a:r>
                      <a:r>
                        <a:rPr lang="ar-SA" sz="1100" dirty="0">
                          <a:latin typeface="Times New Roman"/>
                          <a:ea typeface="Times New Roman"/>
                          <a:cs typeface="ABO SLMAN Alomar النسخ4"/>
                        </a:rPr>
                        <a:t>الكلمة كاملة بالمقاطع الثلاثة </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530">
                <a:tc>
                  <a:txBody>
                    <a:bodyPr/>
                    <a:lstStyle/>
                    <a:p>
                      <a:pPr algn="r" rtl="1">
                        <a:spcAft>
                          <a:spcPts val="0"/>
                        </a:spcAft>
                      </a:pPr>
                      <a:r>
                        <a:rPr lang="ar-SA" sz="4000" dirty="0" err="1" smtClean="0">
                          <a:solidFill>
                            <a:srgbClr val="FF0000"/>
                          </a:solidFill>
                          <a:latin typeface="Times New Roman"/>
                          <a:ea typeface="Times New Roman"/>
                          <a:cs typeface="ABO SLMAN Alomar النسخ4"/>
                        </a:rPr>
                        <a:t>دُ</a:t>
                      </a:r>
                      <a:endParaRPr lang="en-US" sz="40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FF0000"/>
                          </a:solidFill>
                          <a:latin typeface="Times New Roman"/>
                          <a:ea typeface="Times New Roman"/>
                          <a:cs typeface="ABO SLMAN Alomar النسخ4"/>
                        </a:rPr>
                        <a:t>دُ</a:t>
                      </a:r>
                      <a:r>
                        <a:rPr lang="ar-SA" sz="4000" dirty="0" smtClean="0">
                          <a:solidFill>
                            <a:srgbClr val="0000FF"/>
                          </a:solidFill>
                          <a:latin typeface="Times New Roman"/>
                          <a:ea typeface="Times New Roman"/>
                          <a:cs typeface="ABO SLMAN Alomar النسخ4"/>
                        </a:rPr>
                        <a:t>بِـ</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4000" dirty="0" smtClean="0">
                          <a:solidFill>
                            <a:srgbClr val="FF0000"/>
                          </a:solidFill>
                          <a:latin typeface="Times New Roman"/>
                          <a:ea typeface="Times New Roman"/>
                          <a:cs typeface="ABO SLMAN Alomar النسخ4"/>
                        </a:rPr>
                        <a:t> </a:t>
                      </a:r>
                      <a:r>
                        <a:rPr lang="ar-SA" sz="4000" dirty="0" smtClean="0">
                          <a:solidFill>
                            <a:srgbClr val="FF0000"/>
                          </a:solidFill>
                          <a:latin typeface="Times New Roman"/>
                          <a:ea typeface="Times New Roman"/>
                          <a:cs typeface="ABO SLMAN Alomar النسخ4"/>
                        </a:rPr>
                        <a:t>دُ</a:t>
                      </a:r>
                      <a:r>
                        <a:rPr lang="ar-SA" sz="4000" dirty="0" smtClean="0">
                          <a:solidFill>
                            <a:srgbClr val="0000FF"/>
                          </a:solidFill>
                          <a:latin typeface="Times New Roman"/>
                          <a:ea typeface="Times New Roman"/>
                          <a:cs typeface="ABO SLMAN Alomar النسخ4"/>
                        </a:rPr>
                        <a:t>بِـ</a:t>
                      </a:r>
                      <a:r>
                        <a:rPr lang="ar-SA" sz="4000" dirty="0" smtClean="0">
                          <a:solidFill>
                            <a:srgbClr val="008000"/>
                          </a:solidFill>
                          <a:latin typeface="Times New Roman"/>
                          <a:ea typeface="Times New Roman"/>
                          <a:cs typeface="ABO SLMAN Alomar النسخ4"/>
                        </a:rPr>
                        <a:t>ـلَ</a:t>
                      </a:r>
                      <a:endParaRPr lang="en-US" sz="4000" dirty="0" smtClean="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40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4000" dirty="0">
                          <a:solidFill>
                            <a:srgbClr val="C00000"/>
                          </a:solidFill>
                          <a:latin typeface="Times New Roman"/>
                          <a:ea typeface="Times New Roman"/>
                          <a:cs typeface="ABO SLMAN Alomar النسخ4"/>
                        </a:rPr>
                        <a:t> </a:t>
                      </a:r>
                      <a:r>
                        <a:rPr lang="ar-SA" sz="4000" dirty="0" smtClean="0">
                          <a:solidFill>
                            <a:srgbClr val="C00000"/>
                          </a:solidFill>
                          <a:latin typeface="Times New Roman"/>
                          <a:ea typeface="Times New Roman"/>
                          <a:cs typeface="ABO SLMAN Alomar النسخ4"/>
                        </a:rPr>
                        <a:t>مَدْ</a:t>
                      </a:r>
                      <a:endParaRPr lang="en-US" sz="40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0000FF"/>
                          </a:solidFill>
                          <a:latin typeface="Times New Roman"/>
                          <a:ea typeface="Times New Roman"/>
                          <a:cs typeface="ABO SLMAN Alomar النسخ4"/>
                        </a:rPr>
                        <a:t> </a:t>
                      </a:r>
                      <a:r>
                        <a:rPr lang="ar-SA" sz="4000" dirty="0" err="1" smtClean="0">
                          <a:solidFill>
                            <a:srgbClr val="0000FF"/>
                          </a:solidFill>
                          <a:latin typeface="Times New Roman"/>
                          <a:ea typeface="Times New Roman"/>
                          <a:cs typeface="ABO SLMAN Alomar النسخ4"/>
                        </a:rPr>
                        <a:t>بُـو</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008000"/>
                          </a:solidFill>
                          <a:latin typeface="Times New Roman"/>
                          <a:ea typeface="Times New Roman"/>
                          <a:cs typeface="ABO SLMAN Alomar النسخ4"/>
                        </a:rPr>
                        <a:t>  لٌ</a:t>
                      </a:r>
                      <a:endParaRPr lang="en-US" sz="40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dirty="0" smtClean="0">
                          <a:latin typeface="Times New Roman"/>
                          <a:ea typeface="Times New Roman"/>
                          <a:cs typeface="ABO SLMAN Alomar النسخ4"/>
                        </a:rPr>
                        <a:t>  </a:t>
                      </a:r>
                      <a:r>
                        <a:rPr lang="ar-SA" sz="4000" dirty="0" err="1" smtClean="0">
                          <a:solidFill>
                            <a:srgbClr val="C00000"/>
                          </a:solidFill>
                          <a:latin typeface="Times New Roman"/>
                          <a:ea typeface="Times New Roman"/>
                          <a:cs typeface="ABO SLMAN Alomar النسخ4"/>
                        </a:rPr>
                        <a:t>مَدْ</a:t>
                      </a:r>
                      <a:r>
                        <a:rPr lang="ar-SA" sz="4000" dirty="0" err="1" smtClean="0">
                          <a:solidFill>
                            <a:srgbClr val="0000FF"/>
                          </a:solidFill>
                          <a:latin typeface="Times New Roman"/>
                          <a:ea typeface="Times New Roman"/>
                          <a:cs typeface="ABO SLMAN Alomar النسخ4"/>
                        </a:rPr>
                        <a:t>بـُـو</a:t>
                      </a:r>
                      <a:r>
                        <a:rPr lang="ar-SA" sz="4000" dirty="0" err="1" smtClean="0">
                          <a:solidFill>
                            <a:srgbClr val="008000"/>
                          </a:solidFill>
                          <a:latin typeface="Times New Roman"/>
                          <a:ea typeface="Times New Roman"/>
                          <a:cs typeface="ABO SLMAN Alomar النسخ4"/>
                        </a:rPr>
                        <a:t>لٌ</a:t>
                      </a:r>
                      <a:endParaRPr lang="en-US" sz="4000" dirty="0" smtClean="0">
                        <a:solidFill>
                          <a:srgbClr val="0000FF"/>
                        </a:solidFill>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2606">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رُ</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رُ</a:t>
                      </a:r>
                      <a:r>
                        <a:rPr lang="ar-SA" sz="4000" kern="1200" baseline="0" dirty="0" smtClean="0">
                          <a:solidFill>
                            <a:srgbClr val="0000FF"/>
                          </a:solidFill>
                          <a:latin typeface="Times New Roman"/>
                          <a:ea typeface="Times New Roman"/>
                          <a:cs typeface="ABO SLMAN Alomar النسخ4"/>
                        </a:rPr>
                        <a:t> </a:t>
                      </a:r>
                      <a:r>
                        <a:rPr lang="ar-SA" sz="4000" kern="1200" baseline="0" dirty="0" err="1" smtClean="0">
                          <a:solidFill>
                            <a:srgbClr val="0000FF"/>
                          </a:solidFill>
                          <a:latin typeface="Times New Roman"/>
                          <a:ea typeface="Times New Roman"/>
                          <a:cs typeface="ABO SLMAN Alomar النسخ4"/>
                        </a:rPr>
                        <a:t>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رُ</a:t>
                      </a:r>
                      <a:r>
                        <a:rPr lang="ar-SA" sz="4000" kern="1200" baseline="0" dirty="0" smtClean="0">
                          <a:solidFill>
                            <a:srgbClr val="0000FF"/>
                          </a:solidFill>
                          <a:latin typeface="Times New Roman"/>
                          <a:ea typeface="Times New Roman"/>
                          <a:cs typeface="ABO SLMAN Alomar النسخ4"/>
                        </a:rPr>
                        <a:t> </a:t>
                      </a:r>
                      <a:r>
                        <a:rPr lang="ar-SA" sz="4000" kern="1200" baseline="0" dirty="0" err="1" smtClean="0">
                          <a:solidFill>
                            <a:srgbClr val="0000FF"/>
                          </a:solidFill>
                          <a:latin typeface="Times New Roman"/>
                          <a:ea typeface="Times New Roman"/>
                          <a:cs typeface="ABO SLMAN Alomar النسخ4"/>
                        </a:rPr>
                        <a:t>دِ</a:t>
                      </a:r>
                      <a:r>
                        <a:rPr lang="ar-SA" sz="4000" kern="1200" baseline="0" dirty="0" smtClean="0">
                          <a:solidFill>
                            <a:srgbClr val="008000"/>
                          </a:solidFill>
                          <a:latin typeface="Times New Roman"/>
                          <a:ea typeface="Times New Roman"/>
                          <a:cs typeface="ABO SLMAN Alomar النسخ4"/>
                        </a:rPr>
                        <a:t> </a:t>
                      </a:r>
                      <a:r>
                        <a:rPr lang="ar-SA" sz="4000" kern="1200" baseline="0" dirty="0" err="1" smtClean="0">
                          <a:solidFill>
                            <a:srgbClr val="008000"/>
                          </a:solidFill>
                          <a:latin typeface="Times New Roman"/>
                          <a:ea typeface="Times New Roman"/>
                          <a:cs typeface="ABO SLMAN Alomar النسخ4"/>
                        </a:rPr>
                        <a:t>مَ</a:t>
                      </a:r>
                      <a:endParaRPr lang="en-US" sz="4000" kern="1200" dirty="0" smtClean="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smtClean="0">
                          <a:solidFill>
                            <a:srgbClr val="C00000"/>
                          </a:solidFill>
                          <a:latin typeface="Times New Roman"/>
                          <a:ea typeface="Times New Roman"/>
                          <a:cs typeface="ABO SLMAN Alomar النسخ4"/>
                        </a:rPr>
                        <a:t> مَرْ</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0000FF"/>
                          </a:solidFill>
                          <a:latin typeface="Times New Roman"/>
                          <a:ea typeface="Times New Roman"/>
                          <a:cs typeface="ABO SLMAN Alomar النسخ4"/>
                        </a:rPr>
                        <a:t> دُو</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a:t>
                      </a:r>
                      <a:r>
                        <a:rPr lang="ar-SA" sz="4000" kern="1200" dirty="0" err="1" smtClean="0">
                          <a:solidFill>
                            <a:srgbClr val="008000"/>
                          </a:solidFill>
                          <a:latin typeface="Times New Roman"/>
                          <a:ea typeface="Times New Roman"/>
                          <a:cs typeface="ABO SLMAN Alomar النسخ4"/>
                        </a:rPr>
                        <a:t>مٌ</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smtClean="0">
                          <a:solidFill>
                            <a:schemeClr val="tx1"/>
                          </a:solidFill>
                          <a:latin typeface="Times New Roman"/>
                          <a:ea typeface="Times New Roman"/>
                          <a:cs typeface="ABO SLMAN Alomar النسخ4"/>
                        </a:rPr>
                        <a:t>   </a:t>
                      </a:r>
                      <a:r>
                        <a:rPr lang="ar-SA" sz="4000" kern="1200" dirty="0" smtClean="0">
                          <a:solidFill>
                            <a:srgbClr val="C00000"/>
                          </a:solidFill>
                          <a:latin typeface="Times New Roman"/>
                          <a:ea typeface="Times New Roman"/>
                          <a:cs typeface="ABO SLMAN Alomar النسخ4"/>
                        </a:rPr>
                        <a:t>مَرْ</a:t>
                      </a:r>
                      <a:r>
                        <a:rPr lang="ar-SA" sz="4000" kern="1200" dirty="0" smtClean="0">
                          <a:solidFill>
                            <a:srgbClr val="0000FF"/>
                          </a:solidFill>
                          <a:latin typeface="Times New Roman"/>
                          <a:ea typeface="Times New Roman"/>
                          <a:cs typeface="ABO SLMAN Alomar النسخ4"/>
                        </a:rPr>
                        <a:t>دُو</a:t>
                      </a:r>
                      <a:r>
                        <a:rPr lang="ar-SA" sz="4000" kern="1200" dirty="0" smtClean="0">
                          <a:solidFill>
                            <a:srgbClr val="008000"/>
                          </a:solidFill>
                          <a:latin typeface="Times New Roman"/>
                          <a:ea typeface="Times New Roman"/>
                          <a:cs typeface="ABO SLMAN Alomar النسخ4"/>
                        </a:rPr>
                        <a:t>مٌ</a:t>
                      </a:r>
                      <a:endParaRPr lang="en-US" sz="4000" kern="1200" dirty="0" smtClean="0">
                        <a:solidFill>
                          <a:srgbClr val="0000FF"/>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a:latin typeface="Times New Roman"/>
                          <a:ea typeface="Times New Roman"/>
                        </a:rPr>
                        <a:t>......................</a:t>
                      </a:r>
                      <a:endParaRPr lang="en-US" sz="110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7411">
                <a:tc>
                  <a:txBody>
                    <a:bodyPr/>
                    <a:lstStyle/>
                    <a:p>
                      <a:pPr marL="0" algn="r" defTabSz="914400" rtl="1" eaLnBrk="1" latinLnBrk="0" hangingPunct="1">
                        <a:spcAft>
                          <a:spcPts val="0"/>
                        </a:spcAft>
                      </a:pPr>
                      <a:r>
                        <a:rPr lang="ar-SA" sz="4000" kern="1200" dirty="0" err="1" smtClean="0">
                          <a:solidFill>
                            <a:srgbClr val="FF0000"/>
                          </a:solidFill>
                          <a:latin typeface="Times New Roman"/>
                          <a:ea typeface="Times New Roman"/>
                          <a:cs typeface="ABO SLMAN Alomar النسخ4"/>
                        </a:rPr>
                        <a:t>دُ</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دُ</a:t>
                      </a:r>
                      <a:r>
                        <a:rPr lang="ar-SA" sz="4000" kern="1200" dirty="0" smtClean="0">
                          <a:solidFill>
                            <a:srgbClr val="0000FF"/>
                          </a:solidFill>
                          <a:latin typeface="Times New Roman"/>
                          <a:ea typeface="Times New Roman"/>
                          <a:cs typeface="ABO SLMAN Alomar النسخ4"/>
                        </a:rPr>
                        <a:t>مِـ</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4000" kern="1200" dirty="0" smtClean="0">
                          <a:solidFill>
                            <a:srgbClr val="FF0000"/>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دُ</a:t>
                      </a:r>
                      <a:r>
                        <a:rPr lang="ar-SA" sz="4000" kern="1200" dirty="0" smtClean="0">
                          <a:solidFill>
                            <a:srgbClr val="0000FF"/>
                          </a:solidFill>
                          <a:latin typeface="Times New Roman"/>
                          <a:ea typeface="Times New Roman"/>
                          <a:cs typeface="ABO SLMAN Alomar النسخ4"/>
                        </a:rPr>
                        <a:t>مِـ</a:t>
                      </a:r>
                      <a:r>
                        <a:rPr lang="ar-SA" sz="4000" kern="1200" dirty="0" smtClean="0">
                          <a:solidFill>
                            <a:srgbClr val="008000"/>
                          </a:solidFill>
                          <a:latin typeface="Times New Roman"/>
                          <a:ea typeface="Times New Roman"/>
                          <a:cs typeface="ABO SLMAN Alomar النسخ4"/>
                        </a:rPr>
                        <a:t>ـرَ</a:t>
                      </a:r>
                      <a:endParaRPr lang="en-US" sz="4000" kern="1200" dirty="0" smtClean="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smtClean="0">
                          <a:solidFill>
                            <a:srgbClr val="C00000"/>
                          </a:solidFill>
                          <a:latin typeface="Times New Roman"/>
                          <a:ea typeface="Times New Roman"/>
                          <a:cs typeface="ABO SLMAN Alomar النسخ4"/>
                        </a:rPr>
                        <a:t> مَدْ</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0000FF"/>
                          </a:solidFill>
                          <a:latin typeface="Times New Roman"/>
                          <a:ea typeface="Times New Roman"/>
                          <a:cs typeface="ABO SLMAN Alomar النسخ4"/>
                        </a:rPr>
                        <a:t> </a:t>
                      </a:r>
                      <a:r>
                        <a:rPr lang="ar-SA" sz="4000" kern="1200" dirty="0" err="1" smtClean="0">
                          <a:solidFill>
                            <a:srgbClr val="0000FF"/>
                          </a:solidFill>
                          <a:latin typeface="Times New Roman"/>
                          <a:ea typeface="Times New Roman"/>
                          <a:cs typeface="ABO SLMAN Alomar النسخ4"/>
                        </a:rPr>
                        <a:t>مُو</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008000"/>
                          </a:solidFill>
                          <a:latin typeface="Times New Roman"/>
                          <a:ea typeface="Times New Roman"/>
                          <a:cs typeface="ABO SLMAN Alomar النسخ4"/>
                        </a:rPr>
                        <a:t>  رٌ</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rgbClr val="C00000"/>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rgbClr val="C00000"/>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en-US" sz="4000" kern="1200" dirty="0" smtClean="0">
                          <a:solidFill>
                            <a:srgbClr val="C00000"/>
                          </a:solidFill>
                          <a:latin typeface="Times New Roman"/>
                          <a:ea typeface="Times New Roman"/>
                          <a:cs typeface="ABO SLMAN Alomar النسخ4"/>
                        </a:rPr>
                        <a:t>   </a:t>
                      </a:r>
                      <a:r>
                        <a:rPr lang="ar-SA" sz="4000" kern="1200" dirty="0" err="1" smtClean="0">
                          <a:solidFill>
                            <a:srgbClr val="C00000"/>
                          </a:solidFill>
                          <a:latin typeface="Times New Roman"/>
                          <a:ea typeface="Times New Roman"/>
                          <a:cs typeface="ABO SLMAN Alomar النسخ4"/>
                        </a:rPr>
                        <a:t>مَدْ</a:t>
                      </a:r>
                      <a:r>
                        <a:rPr lang="ar-SA" sz="4000" kern="1200" dirty="0" err="1" smtClean="0">
                          <a:solidFill>
                            <a:srgbClr val="0000FF"/>
                          </a:solidFill>
                          <a:latin typeface="Times New Roman"/>
                          <a:ea typeface="Times New Roman"/>
                          <a:cs typeface="ABO SLMAN Alomar النسخ4"/>
                        </a:rPr>
                        <a:t>مُو</a:t>
                      </a:r>
                      <a:r>
                        <a:rPr lang="ar-SA" sz="4000" kern="1200" dirty="0" err="1" smtClean="0">
                          <a:solidFill>
                            <a:srgbClr val="008000"/>
                          </a:solidFill>
                          <a:latin typeface="Times New Roman"/>
                          <a:ea typeface="Times New Roman"/>
                          <a:cs typeface="ABO SLMAN Alomar النسخ4"/>
                        </a:rPr>
                        <a:t>رٌ</a:t>
                      </a:r>
                      <a:endParaRPr lang="en-US" sz="4000" kern="1200" dirty="0" smtClean="0">
                        <a:solidFill>
                          <a:srgbClr val="0000FF"/>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57158" y="142852"/>
            <a:ext cx="8424936" cy="500066"/>
          </a:xfrm>
        </p:spPr>
        <p:txBody>
          <a:bodyPr>
            <a:noAutofit/>
          </a:bodyPr>
          <a:lstStyle/>
          <a:p>
            <a:r>
              <a:rPr lang="ar-SA" sz="2000" dirty="0" smtClean="0">
                <a:cs typeface="ABO SLMAN Alomar النسخ4" pitchFamily="2" charset="-78"/>
              </a:rPr>
              <a:t/>
            </a:r>
            <a:br>
              <a:rPr lang="ar-SA" sz="2000" dirty="0" smtClean="0">
                <a:cs typeface="ABO SLMAN Alomar النسخ4" pitchFamily="2" charset="-78"/>
              </a:rPr>
            </a:br>
            <a:r>
              <a:rPr lang="ar-SA" sz="2000" dirty="0" smtClean="0">
                <a:cs typeface="ABO SLMAN Alomar النسخ4" pitchFamily="2" charset="-78"/>
              </a:rPr>
              <a:t>تعليم القراءة والكتابة  بأصوات الحروف ومقاطع الكلمات 5</a:t>
            </a:r>
            <a:r>
              <a:rPr lang="en-US" sz="2000" dirty="0" smtClean="0">
                <a:cs typeface="ABO SLMAN Alomar النسخ4" pitchFamily="2" charset="-78"/>
              </a:rPr>
              <a:t/>
            </a:r>
            <a:br>
              <a:rPr lang="en-US" sz="2000" dirty="0" smtClean="0">
                <a:cs typeface="ABO SLMAN Alomar النسخ4" pitchFamily="2" charset="-78"/>
              </a:rPr>
            </a:br>
            <a:endParaRPr lang="ar-SA" sz="2000" dirty="0">
              <a:solidFill>
                <a:srgbClr val="008000"/>
              </a:solidFill>
              <a:cs typeface="ABO SLMAN Alomar النسخ4" pitchFamily="2" charset="-78"/>
            </a:endParaRPr>
          </a:p>
        </p:txBody>
      </p:sp>
      <p:graphicFrame>
        <p:nvGraphicFramePr>
          <p:cNvPr id="9" name="جدول 8"/>
          <p:cNvGraphicFramePr>
            <a:graphicFrameLocks noGrp="1"/>
          </p:cNvGraphicFramePr>
          <p:nvPr/>
        </p:nvGraphicFramePr>
        <p:xfrm>
          <a:off x="214282" y="642918"/>
          <a:ext cx="8715438" cy="4896191"/>
        </p:xfrm>
        <a:graphic>
          <a:graphicData uri="http://schemas.openxmlformats.org/drawingml/2006/table">
            <a:tbl>
              <a:tblPr rtl="1"/>
              <a:tblGrid>
                <a:gridCol w="1151016"/>
                <a:gridCol w="1008432"/>
                <a:gridCol w="1462640"/>
                <a:gridCol w="353375"/>
                <a:gridCol w="868029"/>
                <a:gridCol w="1051428"/>
                <a:gridCol w="906689"/>
                <a:gridCol w="1913829"/>
              </a:tblGrid>
              <a:tr h="609911">
                <a:tc gridSpan="3">
                  <a:txBody>
                    <a:bodyPr/>
                    <a:lstStyle/>
                    <a:p>
                      <a:pPr algn="r" rtl="1">
                        <a:spcAft>
                          <a:spcPts val="0"/>
                        </a:spcAft>
                      </a:pPr>
                      <a:r>
                        <a:rPr lang="ar-SA" sz="1700" dirty="0">
                          <a:latin typeface="Times New Roman"/>
                          <a:ea typeface="Times New Roman"/>
                          <a:cs typeface="ABO SLMAN Alomar النسخ4"/>
                        </a:rPr>
                        <a:t> </a:t>
                      </a:r>
                      <a:r>
                        <a:rPr lang="ar-SA" sz="1700" dirty="0" smtClean="0">
                          <a:latin typeface="Times New Roman"/>
                          <a:ea typeface="Times New Roman"/>
                          <a:cs typeface="ABO SLMAN Alomar النسخ4"/>
                        </a:rPr>
                        <a:t>               </a:t>
                      </a:r>
                      <a:r>
                        <a:rPr lang="ar-SA" sz="1700" dirty="0">
                          <a:latin typeface="Times New Roman"/>
                          <a:ea typeface="Times New Roman"/>
                          <a:cs typeface="ABO SLMAN Alomar النسخ4"/>
                        </a:rPr>
                        <a:t>حــروف مـــتـــحــركــة </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يجب تدريب الطالب على إملاء كل الكلمات الثلاثية</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a:txBody>
                    <a:bodyPr/>
                    <a:lstStyle/>
                    <a:p>
                      <a:pPr algn="r" rtl="1">
                        <a:spcAft>
                          <a:spcPts val="0"/>
                        </a:spcAft>
                      </a:pPr>
                      <a:endParaRPr lang="ar-SA" sz="28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kern="1200" dirty="0" smtClean="0">
                          <a:solidFill>
                            <a:schemeClr val="tx1"/>
                          </a:solidFill>
                          <a:latin typeface="Times New Roman"/>
                          <a:ea typeface="Times New Roman"/>
                          <a:cs typeface="ABO SLMAN Alomar النسخ4"/>
                        </a:rPr>
                        <a:t>       حرف</a:t>
                      </a:r>
                      <a:r>
                        <a:rPr lang="ar-SA" sz="1100" kern="1200" baseline="0" dirty="0" smtClean="0">
                          <a:solidFill>
                            <a:schemeClr val="tx1"/>
                          </a:solidFill>
                          <a:latin typeface="Times New Roman"/>
                          <a:ea typeface="Times New Roman"/>
                          <a:cs typeface="ABO SLMAN Alomar النسخ4"/>
                        </a:rPr>
                        <a:t> متحرك</a:t>
                      </a:r>
                      <a:endParaRPr lang="ar-SA" sz="1100" kern="1200" dirty="0" smtClean="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المد  مع</a:t>
                      </a:r>
                    </a:p>
                    <a:p>
                      <a:pPr algn="r" rtl="1">
                        <a:spcAft>
                          <a:spcPts val="0"/>
                        </a:spcAft>
                      </a:pPr>
                      <a:r>
                        <a:rPr lang="ar-SA" sz="1100" smtClean="0">
                          <a:latin typeface="Times New Roman"/>
                          <a:ea typeface="Times New Roman"/>
                          <a:cs typeface="ABO SLMAN Alomar النسخ4"/>
                        </a:rPr>
                        <a:t>     الحرف </a:t>
                      </a:r>
                      <a:r>
                        <a:rPr lang="ar-SA" sz="1100" dirty="0" smtClean="0">
                          <a:latin typeface="Times New Roman"/>
                          <a:ea typeface="Times New Roman"/>
                          <a:cs typeface="ABO SLMAN Alomar النسخ4"/>
                        </a:rPr>
                        <a:t>الممدود</a:t>
                      </a:r>
                      <a:endParaRPr lang="en-US" sz="1100" dirty="0" smtClean="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smtClean="0">
                          <a:latin typeface="Times New Roman"/>
                          <a:ea typeface="Times New Roman"/>
                          <a:cs typeface="ABO SLMAN Alomar النسخ4"/>
                        </a:rPr>
                        <a:t>      حرف </a:t>
                      </a:r>
                      <a:r>
                        <a:rPr lang="ar-SA" sz="1100" dirty="0">
                          <a:latin typeface="Times New Roman"/>
                          <a:ea typeface="Times New Roman"/>
                          <a:cs typeface="ABO SLMAN Alomar النسخ4"/>
                        </a:rPr>
                        <a:t>منون</a:t>
                      </a:r>
                      <a:endParaRPr lang="en-US" sz="1100" dirty="0">
                        <a:latin typeface="Times New Roman"/>
                        <a:ea typeface="Times New Roman"/>
                      </a:endParaRPr>
                    </a:p>
                    <a:p>
                      <a:pPr algn="r" rtl="1">
                        <a:spcAft>
                          <a:spcPts val="0"/>
                        </a:spcAft>
                      </a:pPr>
                      <a:r>
                        <a:rPr lang="ar-SA" sz="1100" dirty="0">
                          <a:latin typeface="Times New Roman"/>
                          <a:ea typeface="Times New Roman"/>
                          <a:cs typeface="ABO SLMAN Alomar النسخ4"/>
                        </a:rPr>
                        <a:t> </a:t>
                      </a:r>
                      <a:r>
                        <a:rPr lang="ar-SA" sz="1100" dirty="0" smtClean="0">
                          <a:latin typeface="Times New Roman"/>
                          <a:ea typeface="Times New Roman"/>
                          <a:cs typeface="ABO SLMAN Alomar النسخ4"/>
                        </a:rPr>
                        <a:t>       </a:t>
                      </a:r>
                      <a:r>
                        <a:rPr lang="ar-SA" sz="1100" dirty="0">
                          <a:latin typeface="Times New Roman"/>
                          <a:ea typeface="Times New Roman"/>
                          <a:cs typeface="ABO SLMAN Alomar النسخ4"/>
                        </a:rPr>
                        <a:t>بالضم</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BO SLMAN Alomar النسخ4"/>
                      </a:endParaRPr>
                    </a:p>
                    <a:p>
                      <a:pPr algn="r" rtl="1">
                        <a:spcAft>
                          <a:spcPts val="0"/>
                        </a:spcAft>
                      </a:pPr>
                      <a:r>
                        <a:rPr lang="ar-SA" sz="1100" dirty="0" smtClean="0">
                          <a:latin typeface="Times New Roman"/>
                          <a:ea typeface="Times New Roman"/>
                          <a:cs typeface="ABO SLMAN Alomar النسخ4"/>
                        </a:rPr>
                        <a:t>      تقرأ </a:t>
                      </a:r>
                      <a:r>
                        <a:rPr lang="ar-SA" sz="1100" dirty="0">
                          <a:latin typeface="Times New Roman"/>
                          <a:ea typeface="Times New Roman"/>
                          <a:cs typeface="ABO SLMAN Alomar النسخ4"/>
                        </a:rPr>
                        <a:t>الكلمة كاملة بالمقاطع الثلاثة </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6530">
                <a:tc>
                  <a:txBody>
                    <a:bodyPr/>
                    <a:lstStyle/>
                    <a:p>
                      <a:pPr algn="r" rtl="1">
                        <a:spcAft>
                          <a:spcPts val="0"/>
                        </a:spcAft>
                      </a:pPr>
                      <a:r>
                        <a:rPr lang="ar-SA" sz="4000" dirty="0" err="1" smtClean="0">
                          <a:solidFill>
                            <a:srgbClr val="FF0000"/>
                          </a:solidFill>
                          <a:latin typeface="Times New Roman"/>
                          <a:ea typeface="Times New Roman"/>
                          <a:cs typeface="ABO SLMAN Alomar النسخ4"/>
                        </a:rPr>
                        <a:t>بُـ</a:t>
                      </a:r>
                      <a:endParaRPr lang="en-US" sz="40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FF0000"/>
                          </a:solidFill>
                          <a:latin typeface="Times New Roman"/>
                          <a:ea typeface="Times New Roman"/>
                          <a:cs typeface="ABO SLMAN Alomar النسخ4"/>
                        </a:rPr>
                        <a:t>بُـ</a:t>
                      </a:r>
                      <a:r>
                        <a:rPr lang="ar-SA" sz="4000" dirty="0" smtClean="0">
                          <a:solidFill>
                            <a:srgbClr val="0000FF"/>
                          </a:solidFill>
                          <a:latin typeface="Times New Roman"/>
                          <a:ea typeface="Times New Roman"/>
                          <a:cs typeface="ABO SLMAN Alomar النسخ4"/>
                        </a:rPr>
                        <a:t>ـرِ</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4000" dirty="0" smtClean="0">
                          <a:solidFill>
                            <a:srgbClr val="FF0000"/>
                          </a:solidFill>
                          <a:latin typeface="Times New Roman"/>
                          <a:ea typeface="Times New Roman"/>
                          <a:cs typeface="ABO SLMAN Alomar النسخ4"/>
                        </a:rPr>
                        <a:t> </a:t>
                      </a:r>
                      <a:r>
                        <a:rPr lang="ar-SA" sz="4000" dirty="0" smtClean="0">
                          <a:solidFill>
                            <a:srgbClr val="FF0000"/>
                          </a:solidFill>
                          <a:latin typeface="Times New Roman"/>
                          <a:ea typeface="Times New Roman"/>
                          <a:cs typeface="ABO SLMAN Alomar النسخ4"/>
                        </a:rPr>
                        <a:t>بُـ</a:t>
                      </a:r>
                      <a:r>
                        <a:rPr lang="ar-SA" sz="4000" dirty="0" smtClean="0">
                          <a:solidFill>
                            <a:srgbClr val="0000FF"/>
                          </a:solidFill>
                          <a:latin typeface="Times New Roman"/>
                          <a:ea typeface="Times New Roman"/>
                          <a:cs typeface="ABO SLMAN Alomar النسخ4"/>
                        </a:rPr>
                        <a:t>ـرِ</a:t>
                      </a:r>
                      <a:r>
                        <a:rPr lang="ar-SA" sz="4000" dirty="0" smtClean="0">
                          <a:solidFill>
                            <a:srgbClr val="008000"/>
                          </a:solidFill>
                          <a:latin typeface="Times New Roman"/>
                          <a:ea typeface="Times New Roman"/>
                          <a:cs typeface="ABO SLMAN Alomar النسخ4"/>
                        </a:rPr>
                        <a:t>دَ</a:t>
                      </a:r>
                      <a:endParaRPr lang="en-US" sz="4000" dirty="0" smtClean="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4000" dirty="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4000" dirty="0">
                          <a:solidFill>
                            <a:srgbClr val="C00000"/>
                          </a:solidFill>
                          <a:latin typeface="Times New Roman"/>
                          <a:ea typeface="Times New Roman"/>
                          <a:cs typeface="ABO SLMAN Alomar النسخ4"/>
                        </a:rPr>
                        <a:t> </a:t>
                      </a:r>
                      <a:r>
                        <a:rPr lang="ar-SA" sz="4000" dirty="0" err="1" smtClean="0">
                          <a:solidFill>
                            <a:srgbClr val="C00000"/>
                          </a:solidFill>
                          <a:latin typeface="Times New Roman"/>
                          <a:ea typeface="Times New Roman"/>
                          <a:cs typeface="ABO SLMAN Alomar النسخ4"/>
                        </a:rPr>
                        <a:t>بَـ</a:t>
                      </a:r>
                      <a:endParaRPr lang="en-US" sz="40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0000FF"/>
                          </a:solidFill>
                          <a:latin typeface="Times New Roman"/>
                          <a:ea typeface="Times New Roman"/>
                          <a:cs typeface="ABO SLMAN Alomar النسخ4"/>
                        </a:rPr>
                        <a:t>ـرِيـ</a:t>
                      </a:r>
                      <a:endParaRPr lang="en-US" sz="40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4000" dirty="0" smtClean="0">
                          <a:solidFill>
                            <a:srgbClr val="008000"/>
                          </a:solidFill>
                          <a:latin typeface="Times New Roman"/>
                          <a:ea typeface="Times New Roman"/>
                          <a:cs typeface="ABO SLMAN Alomar النسخ4"/>
                        </a:rPr>
                        <a:t> </a:t>
                      </a:r>
                      <a:r>
                        <a:rPr lang="ar-SA" sz="4000" dirty="0" err="1" smtClean="0">
                          <a:solidFill>
                            <a:srgbClr val="008000"/>
                          </a:solidFill>
                          <a:latin typeface="Times New Roman"/>
                          <a:ea typeface="Times New Roman"/>
                          <a:cs typeface="ABO SLMAN Alomar النسخ4"/>
                        </a:rPr>
                        <a:t>ـدٌ</a:t>
                      </a:r>
                      <a:endParaRPr lang="en-US" sz="40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algn="r" rtl="1">
                        <a:spcAft>
                          <a:spcPts val="0"/>
                        </a:spcAft>
                      </a:pPr>
                      <a:endParaRPr lang="ar-SA" sz="200" dirty="0" smtClean="0">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dirty="0" smtClean="0">
                          <a:latin typeface="Times New Roman"/>
                          <a:ea typeface="Times New Roman"/>
                          <a:cs typeface="ABO SLMAN Alomar النسخ4"/>
                        </a:rPr>
                        <a:t>  </a:t>
                      </a:r>
                      <a:r>
                        <a:rPr lang="ar-SA" sz="4000" dirty="0" smtClean="0">
                          <a:solidFill>
                            <a:srgbClr val="C00000"/>
                          </a:solidFill>
                          <a:latin typeface="Times New Roman"/>
                          <a:ea typeface="Times New Roman"/>
                          <a:cs typeface="ABO SLMAN Alomar النسخ4"/>
                        </a:rPr>
                        <a:t>بَـ</a:t>
                      </a:r>
                      <a:r>
                        <a:rPr lang="ar-SA" sz="4000" dirty="0" smtClean="0">
                          <a:solidFill>
                            <a:srgbClr val="0000FF"/>
                          </a:solidFill>
                          <a:latin typeface="Times New Roman"/>
                          <a:ea typeface="Times New Roman"/>
                          <a:cs typeface="ABO SLMAN Alomar النسخ4"/>
                        </a:rPr>
                        <a:t>ـرِيـ</a:t>
                      </a:r>
                      <a:r>
                        <a:rPr lang="ar-SA" sz="4000" dirty="0" smtClean="0">
                          <a:solidFill>
                            <a:srgbClr val="008000"/>
                          </a:solidFill>
                          <a:latin typeface="Times New Roman"/>
                          <a:ea typeface="Times New Roman"/>
                          <a:cs typeface="ABO SLMAN Alomar النسخ4"/>
                        </a:rPr>
                        <a:t>ـدٌ</a:t>
                      </a:r>
                      <a:endParaRPr lang="en-US" sz="4000" dirty="0" smtClean="0">
                        <a:solidFill>
                          <a:srgbClr val="0000FF"/>
                        </a:solidFill>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2606">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err="1" smtClean="0">
                          <a:solidFill>
                            <a:srgbClr val="FF0000"/>
                          </a:solidFill>
                          <a:latin typeface="Times New Roman"/>
                          <a:ea typeface="Times New Roman"/>
                          <a:cs typeface="ABO SLMAN Alomar النسخ4"/>
                        </a:rPr>
                        <a:t>نُـ</a:t>
                      </a:r>
                      <a:r>
                        <a:rPr lang="ar-SA" sz="4000" kern="1200" dirty="0" err="1" smtClean="0">
                          <a:solidFill>
                            <a:srgbClr val="0000FF"/>
                          </a:solidFill>
                          <a:latin typeface="Times New Roman"/>
                          <a:ea typeface="Times New Roman"/>
                          <a:cs typeface="ABO SLMAN Alomar النسخ4"/>
                        </a:rPr>
                        <a:t>بِـ</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a:solidFill>
                            <a:schemeClr val="tx1"/>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بِـ</a:t>
                      </a:r>
                      <a:r>
                        <a:rPr lang="ar-SA" sz="4000" kern="1200" dirty="0" smtClean="0">
                          <a:solidFill>
                            <a:srgbClr val="008000"/>
                          </a:solidFill>
                          <a:latin typeface="Times New Roman"/>
                          <a:ea typeface="Times New Roman"/>
                          <a:cs typeface="ABO SLMAN Alomar النسخ4"/>
                        </a:rPr>
                        <a:t>ـلَ</a:t>
                      </a:r>
                      <a:endParaRPr lang="en-US" sz="4000" kern="1200" dirty="0" smtClean="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smtClean="0">
                          <a:solidFill>
                            <a:srgbClr val="C00000"/>
                          </a:solidFill>
                          <a:latin typeface="Times New Roman"/>
                          <a:ea typeface="Times New Roman"/>
                          <a:cs typeface="ABO SLMAN Alomar النسخ4"/>
                        </a:rPr>
                        <a:t>نَـ</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err="1" smtClean="0">
                          <a:solidFill>
                            <a:srgbClr val="0000FF"/>
                          </a:solidFill>
                          <a:latin typeface="Times New Roman"/>
                          <a:ea typeface="Times New Roman"/>
                          <a:cs typeface="ABO SLMAN Alomar النسخ4"/>
                        </a:rPr>
                        <a:t>ـبِـيـ</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a:t>
                      </a:r>
                      <a:r>
                        <a:rPr lang="ar-SA" sz="4000" kern="1200" dirty="0" smtClean="0">
                          <a:solidFill>
                            <a:srgbClr val="008000"/>
                          </a:solidFill>
                          <a:latin typeface="Times New Roman"/>
                          <a:ea typeface="Times New Roman"/>
                          <a:cs typeface="ABO SLMAN Alomar النسخ4"/>
                        </a:rPr>
                        <a:t>ـلٌ</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chemeClr val="tx1"/>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smtClean="0">
                          <a:solidFill>
                            <a:schemeClr val="tx1"/>
                          </a:solidFill>
                          <a:latin typeface="Times New Roman"/>
                          <a:ea typeface="Times New Roman"/>
                          <a:cs typeface="ABO SLMAN Alomar النسخ4"/>
                        </a:rPr>
                        <a:t> </a:t>
                      </a:r>
                      <a:r>
                        <a:rPr lang="ar-SA" sz="4000" kern="1200" dirty="0" smtClean="0">
                          <a:solidFill>
                            <a:srgbClr val="C0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ـبِـيـ</a:t>
                      </a:r>
                      <a:r>
                        <a:rPr lang="ar-SA" sz="4000" kern="1200" dirty="0" smtClean="0">
                          <a:solidFill>
                            <a:srgbClr val="008000"/>
                          </a:solidFill>
                          <a:latin typeface="Times New Roman"/>
                          <a:ea typeface="Times New Roman"/>
                          <a:cs typeface="ABO SLMAN Alomar النسخ4"/>
                        </a:rPr>
                        <a:t>ـلٌ</a:t>
                      </a:r>
                      <a:endParaRPr lang="en-US" sz="4000" kern="1200" dirty="0" smtClean="0">
                        <a:solidFill>
                          <a:srgbClr val="0000FF"/>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a:latin typeface="Times New Roman"/>
                          <a:ea typeface="Times New Roman"/>
                        </a:rPr>
                        <a:t>......................</a:t>
                      </a:r>
                      <a:endParaRPr lang="en-US" sz="110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7411">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endParaRPr lang="en-US" sz="4000" kern="1200" dirty="0">
                        <a:solidFill>
                          <a:srgbClr val="FF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4000" kern="1200" dirty="0" smtClean="0">
                          <a:solidFill>
                            <a:srgbClr val="FF0000"/>
                          </a:solidFill>
                          <a:latin typeface="Times New Roman"/>
                          <a:ea typeface="Times New Roman"/>
                          <a:cs typeface="ABO SLMAN Alomar النسخ4"/>
                        </a:rPr>
                        <a:t> </a:t>
                      </a:r>
                      <a:r>
                        <a:rPr lang="ar-SA" sz="4000" kern="1200" dirty="0" smtClean="0">
                          <a:solidFill>
                            <a:srgbClr val="FF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a:t>
                      </a:r>
                      <a:r>
                        <a:rPr lang="ar-SA" sz="4000" kern="1200" dirty="0" smtClean="0">
                          <a:solidFill>
                            <a:srgbClr val="008000"/>
                          </a:solidFill>
                          <a:latin typeface="Times New Roman"/>
                          <a:ea typeface="Times New Roman"/>
                          <a:cs typeface="ABO SLMAN Alomar النسخ4"/>
                        </a:rPr>
                        <a:t>مَ</a:t>
                      </a:r>
                      <a:endParaRPr lang="en-US" sz="4000" kern="1200" dirty="0" smtClean="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endParaRPr lang="ar-SA" sz="4000" kern="1200" dirty="0">
                        <a:solidFill>
                          <a:schemeClr val="tx1"/>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algn="r" defTabSz="914400" rtl="1" eaLnBrk="1" latinLnBrk="0" hangingPunct="1">
                        <a:spcAft>
                          <a:spcPts val="0"/>
                        </a:spcAft>
                      </a:pPr>
                      <a:r>
                        <a:rPr lang="ar-SA" sz="4000" kern="1200" dirty="0" smtClean="0">
                          <a:solidFill>
                            <a:srgbClr val="C00000"/>
                          </a:solidFill>
                          <a:latin typeface="Times New Roman"/>
                          <a:ea typeface="Times New Roman"/>
                          <a:cs typeface="ABO SLMAN Alomar النسخ4"/>
                        </a:rPr>
                        <a:t>نَـ</a:t>
                      </a:r>
                      <a:endParaRPr lang="en-US" sz="4000" kern="1200" dirty="0">
                        <a:solidFill>
                          <a:srgbClr val="C00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err="1" smtClean="0">
                          <a:solidFill>
                            <a:srgbClr val="0000FF"/>
                          </a:solidFill>
                          <a:latin typeface="Times New Roman"/>
                          <a:ea typeface="Times New Roman"/>
                          <a:cs typeface="ABO SLMAN Alomar النسخ4"/>
                        </a:rPr>
                        <a:t>ـدِيـ</a:t>
                      </a:r>
                      <a:endParaRPr lang="en-US" sz="4000" kern="1200" dirty="0">
                        <a:solidFill>
                          <a:srgbClr val="0000FF"/>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r" defTabSz="914400" rtl="1" eaLnBrk="1" latinLnBrk="0" hangingPunct="1">
                        <a:spcAft>
                          <a:spcPts val="0"/>
                        </a:spcAft>
                      </a:pPr>
                      <a:r>
                        <a:rPr lang="ar-SA" sz="4000" kern="1200" dirty="0">
                          <a:solidFill>
                            <a:srgbClr val="008000"/>
                          </a:solidFill>
                          <a:latin typeface="Times New Roman"/>
                          <a:ea typeface="Times New Roman"/>
                          <a:cs typeface="ABO SLMAN Alomar النسخ4"/>
                        </a:rPr>
                        <a:t> </a:t>
                      </a:r>
                      <a:r>
                        <a:rPr lang="ar-SA" sz="4000" kern="1200" dirty="0" err="1" smtClean="0">
                          <a:solidFill>
                            <a:srgbClr val="008000"/>
                          </a:solidFill>
                          <a:latin typeface="Times New Roman"/>
                          <a:ea typeface="Times New Roman"/>
                          <a:cs typeface="ABO SLMAN Alomar النسخ4"/>
                        </a:rPr>
                        <a:t>ـمٌ</a:t>
                      </a:r>
                      <a:endParaRPr lang="en-US" sz="4000" kern="1200" dirty="0">
                        <a:solidFill>
                          <a:srgbClr val="008000"/>
                        </a:solidFill>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rgbClr val="C00000"/>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ar-SA" sz="200" kern="1200" dirty="0" smtClean="0">
                        <a:solidFill>
                          <a:srgbClr val="C00000"/>
                        </a:solidFill>
                        <a:latin typeface="Times New Roman"/>
                        <a:ea typeface="Times New Roman"/>
                        <a:cs typeface="ABO SLMAN Alomar النسخ4"/>
                      </a:endParaRPr>
                    </a:p>
                    <a:p>
                      <a:pPr marL="0" marR="0" indent="0" algn="r" defTabSz="914400" rtl="1" eaLnBrk="1" fontAlgn="auto" latinLnBrk="0" hangingPunct="1">
                        <a:lnSpc>
                          <a:spcPct val="100000"/>
                        </a:lnSpc>
                        <a:spcBef>
                          <a:spcPts val="0"/>
                        </a:spcBef>
                        <a:spcAft>
                          <a:spcPts val="0"/>
                        </a:spcAft>
                        <a:buClrTx/>
                        <a:buSzTx/>
                        <a:buFontTx/>
                        <a:buNone/>
                        <a:tabLst/>
                        <a:defRPr/>
                      </a:pPr>
                      <a:r>
                        <a:rPr lang="ar-SA" sz="4000" kern="1200" dirty="0" smtClean="0">
                          <a:solidFill>
                            <a:srgbClr val="C00000"/>
                          </a:solidFill>
                          <a:latin typeface="Times New Roman"/>
                          <a:ea typeface="Times New Roman"/>
                          <a:cs typeface="ABO SLMAN Alomar النسخ4"/>
                        </a:rPr>
                        <a:t>نَـ</a:t>
                      </a:r>
                      <a:r>
                        <a:rPr lang="ar-SA" sz="4000" kern="1200" dirty="0" smtClean="0">
                          <a:solidFill>
                            <a:srgbClr val="0000FF"/>
                          </a:solidFill>
                          <a:latin typeface="Times New Roman"/>
                          <a:ea typeface="Times New Roman"/>
                          <a:cs typeface="ABO SLMAN Alomar النسخ4"/>
                        </a:rPr>
                        <a:t>ـدِيـ</a:t>
                      </a:r>
                      <a:r>
                        <a:rPr lang="ar-SA" sz="4000" kern="1200" dirty="0" smtClean="0">
                          <a:solidFill>
                            <a:srgbClr val="008000"/>
                          </a:solidFill>
                          <a:latin typeface="Times New Roman"/>
                          <a:ea typeface="Times New Roman"/>
                          <a:cs typeface="ABO SLMAN Alomar النسخ4"/>
                        </a:rPr>
                        <a:t>ـمٌ</a:t>
                      </a:r>
                      <a:endParaRPr lang="en-US" sz="4000" kern="1200" dirty="0" smtClean="0">
                        <a:solidFill>
                          <a:srgbClr val="0000FF"/>
                        </a:solidFill>
                        <a:latin typeface="Times New Roman"/>
                        <a:ea typeface="Times New Roman"/>
                        <a:cs typeface="ABO SLMAN Alomar النسخ4"/>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911">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FF0000"/>
                          </a:solidFill>
                          <a:latin typeface="Times New Roman"/>
                          <a:ea typeface="Times New Roman"/>
                        </a:rPr>
                        <a:t>...................</a:t>
                      </a:r>
                      <a:endParaRPr lang="en-US" sz="1100" dirty="0">
                        <a:solidFill>
                          <a:srgbClr val="FF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2400">
                        <a:latin typeface="Times New Roman"/>
                        <a:ea typeface="Times New Roman"/>
                        <a:cs typeface="ABO SLMAN Alomar النسخ4"/>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1">
                        <a:spcAft>
                          <a:spcPts val="0"/>
                        </a:spcAft>
                      </a:pPr>
                      <a:r>
                        <a:rPr lang="ar-SA" sz="1100" dirty="0">
                          <a:solidFill>
                            <a:srgbClr val="C00000"/>
                          </a:solidFill>
                          <a:latin typeface="Times New Roman"/>
                          <a:ea typeface="Times New Roman"/>
                        </a:rPr>
                        <a:t>...............</a:t>
                      </a:r>
                      <a:endParaRPr lang="en-US" sz="1100" dirty="0">
                        <a:solidFill>
                          <a:srgbClr val="C00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00FF"/>
                          </a:solidFill>
                          <a:latin typeface="Times New Roman"/>
                          <a:ea typeface="Times New Roman"/>
                        </a:rPr>
                        <a:t>................</a:t>
                      </a:r>
                      <a:endParaRPr lang="en-US" sz="1100" dirty="0">
                        <a:solidFill>
                          <a:srgbClr val="0000FF"/>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100" dirty="0">
                          <a:solidFill>
                            <a:srgbClr val="008000"/>
                          </a:solidFill>
                          <a:latin typeface="Times New Roman"/>
                          <a:ea typeface="Times New Roman"/>
                        </a:rPr>
                        <a:t>...........</a:t>
                      </a:r>
                      <a:endParaRPr lang="en-US" sz="1100" dirty="0">
                        <a:solidFill>
                          <a:srgbClr val="008000"/>
                        </a:solidFill>
                        <a:latin typeface="Times New Roman"/>
                        <a:ea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endParaRPr>
                    </a:p>
                    <a:p>
                      <a:pPr algn="r" rtl="1">
                        <a:spcAft>
                          <a:spcPts val="0"/>
                        </a:spcAft>
                      </a:pPr>
                      <a:r>
                        <a:rPr lang="ar-SA" sz="1100" dirty="0">
                          <a:latin typeface="Times New Roman"/>
                          <a:ea typeface="Times New Roman"/>
                        </a:rPr>
                        <a:t>........................................</a:t>
                      </a:r>
                      <a:endParaRPr lang="en-US" sz="1100" dirty="0">
                        <a:latin typeface="Times New Roman"/>
                        <a:ea typeface="Times New Roman"/>
                      </a:endParaRPr>
                    </a:p>
                  </a:txBody>
                  <a:tcPr marL="64168" marR="641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829</TotalTime>
  <Words>446</Words>
  <Application>Microsoft Office PowerPoint</Application>
  <PresentationFormat>عرض على الشاشة (3:4)‏</PresentationFormat>
  <Paragraphs>322</Paragraphs>
  <Slides>6</Slides>
  <Notes>0</Notes>
  <HiddenSlides>0</HiddenSlides>
  <MMClips>0</MMClips>
  <ScaleCrop>false</ScaleCrop>
  <HeadingPairs>
    <vt:vector size="4" baseType="variant">
      <vt:variant>
        <vt:lpstr>سمة</vt:lpstr>
      </vt:variant>
      <vt:variant>
        <vt:i4>1</vt:i4>
      </vt:variant>
      <vt:variant>
        <vt:lpstr>عناوين الشرائح</vt:lpstr>
      </vt:variant>
      <vt:variant>
        <vt:i4>6</vt:i4>
      </vt:variant>
    </vt:vector>
  </HeadingPairs>
  <TitlesOfParts>
    <vt:vector size="7" baseType="lpstr">
      <vt:lpstr>سمة Office</vt:lpstr>
      <vt:lpstr>ملاحظة1  الهدف من هذا العرض تدريب الطالب على القراءة والكتابة بأصوات الحروف ومقاطع الكلمات وهي من أفضل الطرق وأسهلها لطلاب الصفوف الأولية . وقد اقتصرت على تكوين الكلمات من الحروف الستة الأولى التي درسها الطالب في الوحدة الأولى وأرفقت معه أوراق عمل تكون واجب منزلي للطالب ويُدرب على كتابة الكلمات الثلاثية تدريبًا إملائيا حتى يتقن كتابة الحروف بأوضاعها المختلفة بشكل جيد .   </vt:lpstr>
      <vt:lpstr> تعليم القراءة والكتابة  بأصوات الحروف ومقاطع الكلمات 1 </vt:lpstr>
      <vt:lpstr> تعليم القراءة والكتابة  بأصوات الحروف ومقاطع الكلمات 2 </vt:lpstr>
      <vt:lpstr> تعليم القراءة والكتابة  بأصوات الحروف ومقاطع الكلمات 3 </vt:lpstr>
      <vt:lpstr> تعليم القراءة والكتابة  بأصوات الحروف ومقاطع الكلمات 4 </vt:lpstr>
      <vt:lpstr> تعليم القراءة والكتابة  بأصوات الحروف ومقاطع الكلمات 5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     مُ      مِ  مَـ  ـمُـ  ـمِ</dc:title>
  <dc:creator>del</dc:creator>
  <cp:lastModifiedBy>nasser</cp:lastModifiedBy>
  <cp:revision>112</cp:revision>
  <dcterms:created xsi:type="dcterms:W3CDTF">2015-09-02T13:10:20Z</dcterms:created>
  <dcterms:modified xsi:type="dcterms:W3CDTF">2015-10-17T13:03:19Z</dcterms:modified>
</cp:coreProperties>
</file>