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65" r:id="rId4"/>
    <p:sldId id="258" r:id="rId5"/>
    <p:sldId id="284" r:id="rId6"/>
    <p:sldId id="266" r:id="rId7"/>
    <p:sldId id="285" r:id="rId8"/>
    <p:sldId id="267" r:id="rId9"/>
    <p:sldId id="286" r:id="rId10"/>
    <p:sldId id="289" r:id="rId11"/>
    <p:sldId id="268" r:id="rId12"/>
    <p:sldId id="287" r:id="rId13"/>
    <p:sldId id="290" r:id="rId14"/>
    <p:sldId id="269" r:id="rId15"/>
    <p:sldId id="288" r:id="rId16"/>
    <p:sldId id="291" r:id="rId17"/>
    <p:sldId id="270" r:id="rId18"/>
    <p:sldId id="310" r:id="rId19"/>
    <p:sldId id="271" r:id="rId20"/>
    <p:sldId id="311" r:id="rId21"/>
    <p:sldId id="274" r:id="rId22"/>
    <p:sldId id="314" r:id="rId23"/>
    <p:sldId id="320" r:id="rId24"/>
    <p:sldId id="275" r:id="rId25"/>
    <p:sldId id="315" r:id="rId26"/>
    <p:sldId id="276" r:id="rId27"/>
    <p:sldId id="316" r:id="rId28"/>
    <p:sldId id="277" r:id="rId29"/>
    <p:sldId id="317" r:id="rId30"/>
    <p:sldId id="292" r:id="rId31"/>
    <p:sldId id="293" r:id="rId32"/>
    <p:sldId id="321" r:id="rId33"/>
    <p:sldId id="294" r:id="rId34"/>
    <p:sldId id="322" r:id="rId35"/>
    <p:sldId id="295" r:id="rId36"/>
    <p:sldId id="323" r:id="rId37"/>
    <p:sldId id="296" r:id="rId38"/>
    <p:sldId id="324" r:id="rId39"/>
    <p:sldId id="336" r:id="rId40"/>
    <p:sldId id="297" r:id="rId41"/>
    <p:sldId id="325" r:id="rId42"/>
    <p:sldId id="298" r:id="rId43"/>
    <p:sldId id="326" r:id="rId44"/>
    <p:sldId id="338" r:id="rId45"/>
    <p:sldId id="299" r:id="rId46"/>
    <p:sldId id="327" r:id="rId47"/>
    <p:sldId id="300" r:id="rId48"/>
    <p:sldId id="328" r:id="rId49"/>
    <p:sldId id="301" r:id="rId50"/>
    <p:sldId id="329" r:id="rId51"/>
    <p:sldId id="330" r:id="rId52"/>
    <p:sldId id="302" r:id="rId53"/>
    <p:sldId id="337" r:id="rId54"/>
    <p:sldId id="303" r:id="rId55"/>
    <p:sldId id="331" r:id="rId5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1" autoAdjust="0"/>
    <p:restoredTop sz="85519" autoAdjust="0"/>
  </p:normalViewPr>
  <p:slideViewPr>
    <p:cSldViewPr>
      <p:cViewPr varScale="1"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AutoShape 28">
            <a:hlinkClick r:id="rId2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467544" y="17750"/>
            <a:ext cx="449336" cy="557824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ف</a:t>
            </a:r>
            <a:endParaRPr lang="en-GB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0" name="AutoShape 28">
            <a:hlinkClick r:id="" action="ppaction://hlinkshowjump?jump=endshow" highlightClick="1"/>
          </p:cNvPr>
          <p:cNvSpPr>
            <a:spLocks noChangeArrowheads="1"/>
          </p:cNvSpPr>
          <p:nvPr userDrawn="1"/>
        </p:nvSpPr>
        <p:spPr bwMode="auto">
          <a:xfrm>
            <a:off x="18208" y="17750"/>
            <a:ext cx="449336" cy="557824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خ</a:t>
            </a:r>
            <a:endParaRPr lang="en-GB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Relationship Id="rId4" Type="http://schemas.openxmlformats.org/officeDocument/2006/relationships/slide" Target="slide4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بسم الله الرحمن الرحيم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678194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الحركة </a:t>
            </a:r>
            <a:r>
              <a:rPr lang="ar-SA" sz="8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الدورانية</a:t>
            </a:r>
            <a:endParaRPr lang="ar-SA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85786" y="5221444"/>
            <a:ext cx="755819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الفصل الأول</a:t>
            </a:r>
            <a:endParaRPr lang="ar-SA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6804248" y="3140968"/>
            <a:ext cx="1763688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 smtClean="0">
                <a:solidFill>
                  <a:srgbClr val="FFFF00"/>
                </a:solidFill>
                <a:latin typeface="Arial"/>
                <a:ea typeface="+mj-ea"/>
                <a:cs typeface="Arial"/>
              </a:rPr>
              <a:t>θ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=Zero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الراديان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3275856" y="764704"/>
            <a:ext cx="2555776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3200" b="1" dirty="0" smtClean="0">
                <a:solidFill>
                  <a:srgbClr val="FFFF00"/>
                </a:solidFill>
                <a:cs typeface="Arial"/>
              </a:rPr>
              <a:t>θ 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=2π/4=</a:t>
            </a:r>
            <a:r>
              <a:rPr lang="el-GR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π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/2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611560" y="3501008"/>
            <a:ext cx="1763688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rgbClr val="FFFF00"/>
                </a:solidFill>
                <a:cs typeface="Arial"/>
              </a:rPr>
              <a:t> </a:t>
            </a:r>
            <a:r>
              <a:rPr lang="el-GR" sz="3200" b="1" dirty="0" smtClean="0">
                <a:solidFill>
                  <a:srgbClr val="FFFF00"/>
                </a:solidFill>
                <a:cs typeface="Arial"/>
              </a:rPr>
              <a:t>θ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 </a:t>
            </a:r>
            <a:r>
              <a:rPr lang="en-US" sz="3200" b="1" dirty="0" smtClean="0">
                <a:solidFill>
                  <a:srgbClr val="FFFF00"/>
                </a:solidFill>
              </a:rPr>
              <a:t>π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شكل بيضاوي 6"/>
          <p:cNvSpPr/>
          <p:nvPr/>
        </p:nvSpPr>
        <p:spPr>
          <a:xfrm>
            <a:off x="2267744" y="1556792"/>
            <a:ext cx="4608512" cy="4608512"/>
          </a:xfrm>
          <a:prstGeom prst="ellipse">
            <a:avLst/>
          </a:prstGeom>
          <a:noFill/>
          <a:ln w="698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1" name="رابط مستقيم 10"/>
          <p:cNvCxnSpPr>
            <a:stCxn id="7" idx="6"/>
            <a:endCxn id="7" idx="2"/>
          </p:cNvCxnSpPr>
          <p:nvPr/>
        </p:nvCxnSpPr>
        <p:spPr>
          <a:xfrm flipH="1">
            <a:off x="2267744" y="3861048"/>
            <a:ext cx="4608512" cy="0"/>
          </a:xfrm>
          <a:prstGeom prst="lin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>
            <a:stCxn id="7" idx="0"/>
            <a:endCxn id="7" idx="4"/>
          </p:cNvCxnSpPr>
          <p:nvPr/>
        </p:nvCxnSpPr>
        <p:spPr>
          <a:xfrm rot="16200000" flipH="1">
            <a:off x="2267744" y="3861048"/>
            <a:ext cx="4608512" cy="0"/>
          </a:xfrm>
          <a:prstGeom prst="lin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عنوان 1"/>
          <p:cNvSpPr txBox="1">
            <a:spLocks/>
          </p:cNvSpPr>
          <p:nvPr/>
        </p:nvSpPr>
        <p:spPr>
          <a:xfrm>
            <a:off x="2195736" y="6209928"/>
            <a:ext cx="4752528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3200" b="1" dirty="0" smtClean="0">
                <a:solidFill>
                  <a:srgbClr val="FFFF00"/>
                </a:solidFill>
                <a:cs typeface="Arial"/>
              </a:rPr>
              <a:t>θ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=2</a:t>
            </a:r>
            <a:r>
              <a:rPr lang="en-US" sz="3200" b="1" dirty="0" smtClean="0">
                <a:solidFill>
                  <a:srgbClr val="FFFF00"/>
                </a:solidFill>
              </a:rPr>
              <a:t>π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x3/4=6</a:t>
            </a:r>
            <a:r>
              <a:rPr lang="en-US" sz="3200" b="1" dirty="0" smtClean="0">
                <a:solidFill>
                  <a:srgbClr val="FFFF00"/>
                </a:solidFill>
              </a:rPr>
              <a:t>π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/4=3</a:t>
            </a:r>
            <a:r>
              <a:rPr lang="en-US" sz="3200" b="1" dirty="0" smtClean="0">
                <a:solidFill>
                  <a:srgbClr val="FFFF00"/>
                </a:solidFill>
              </a:rPr>
              <a:t>π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/2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6732240" y="3861048"/>
            <a:ext cx="1763688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3200" b="1" dirty="0" smtClean="0">
                <a:solidFill>
                  <a:srgbClr val="FFFF00"/>
                </a:solidFill>
                <a:cs typeface="Arial"/>
              </a:rPr>
              <a:t>θ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=2</a:t>
            </a:r>
            <a:r>
              <a:rPr lang="en-US" sz="3200" b="1" dirty="0" smtClean="0">
                <a:solidFill>
                  <a:srgbClr val="FFFF00"/>
                </a:solidFill>
              </a:rPr>
              <a:t>π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زاوية الدوران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يرمز لزاوية</a:t>
            </a:r>
            <a:r>
              <a:rPr kumimoji="0" lang="ar-SA" sz="6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الدوران بالرمز :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</a:t>
            </a:r>
            <a:r>
              <a:rPr kumimoji="0" lang="el-GR" sz="6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θ</a:t>
            </a:r>
            <a:r>
              <a:rPr lang="ar-SA" sz="6000" b="1" dirty="0" smtClean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-</a:t>
            </a:r>
            <a:r>
              <a:rPr lang="ar-SA" sz="6000" b="1" dirty="0" err="1" smtClean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ثيتا</a:t>
            </a:r>
            <a:r>
              <a:rPr lang="ar-SA" sz="6000" b="1" dirty="0" smtClean="0">
                <a:solidFill>
                  <a:srgbClr val="FFFF00"/>
                </a:solidFill>
                <a:latin typeface="Arial" pitchFamily="34" charset="0"/>
                <a:ea typeface="+mj-ea"/>
                <a:cs typeface="Arial" pitchFamily="34" charset="0"/>
              </a:rPr>
              <a:t>) وتكون كمية :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زاوية الدوران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14092"/>
            <a:ext cx="9144000" cy="175506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متجهة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ولها حالتان :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موجبة (الدوران عكس عقارب الساعة)</a:t>
            </a:r>
          </a:p>
          <a:p>
            <a:pPr marL="914400" marR="0" lvl="0" indent="-91440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سالبة (الدوران مع عقارب الساعة)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وتقاس بوحدة </a:t>
            </a:r>
            <a:r>
              <a:rPr kumimoji="0" lang="ar-SA" sz="4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الراديان</a:t>
            </a:r>
            <a:r>
              <a:rPr kumimoji="0" lang="ar-SA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Rad</a:t>
            </a:r>
            <a:endParaRPr kumimoji="0" lang="ar-SA" sz="48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شكل بيضاوي 13"/>
          <p:cNvSpPr/>
          <p:nvPr/>
        </p:nvSpPr>
        <p:spPr>
          <a:xfrm>
            <a:off x="827584" y="2708920"/>
            <a:ext cx="151216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3491880" y="2033972"/>
            <a:ext cx="255577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θ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+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الزاوية</a:t>
            </a:r>
            <a:r>
              <a:rPr kumimoji="0" lang="ar-SA" sz="4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المتجهة </a:t>
            </a:r>
            <a:r>
              <a:rPr kumimoji="0" lang="ar-SA" sz="4000" b="1" i="0" u="none" strike="noStrike" kern="1200" cap="none" spc="0" normalizeH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ثيتا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3491880" y="3942184"/>
            <a:ext cx="255577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9600" b="1" dirty="0" smtClean="0">
                <a:solidFill>
                  <a:srgbClr val="FFFF00"/>
                </a:solidFill>
                <a:cs typeface="Arial"/>
              </a:rPr>
              <a:t>θ</a:t>
            </a:r>
            <a:r>
              <a:rPr lang="en-US" sz="9600" b="1" dirty="0" smtClean="0">
                <a:solidFill>
                  <a:srgbClr val="FFFF00"/>
                </a:solidFill>
                <a:cs typeface="Arial"/>
              </a:rPr>
              <a:t> -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0" name="رابط مستقيم 9"/>
          <p:cNvCxnSpPr/>
          <p:nvPr/>
        </p:nvCxnSpPr>
        <p:spPr>
          <a:xfrm>
            <a:off x="1619672" y="3501008"/>
            <a:ext cx="6408712" cy="72008"/>
          </a:xfrm>
          <a:prstGeom prst="line">
            <a:avLst/>
          </a:prstGeom>
          <a:ln w="101600">
            <a:solidFill>
              <a:srgbClr val="FFFF00"/>
            </a:solidFill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قوس 10"/>
          <p:cNvSpPr/>
          <p:nvPr/>
        </p:nvSpPr>
        <p:spPr>
          <a:xfrm>
            <a:off x="4499992" y="1196752"/>
            <a:ext cx="3456384" cy="4752528"/>
          </a:xfrm>
          <a:prstGeom prst="arc">
            <a:avLst/>
          </a:prstGeom>
          <a:ln w="101600">
            <a:solidFill>
              <a:srgbClr val="FFFF0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قوس 11"/>
          <p:cNvSpPr/>
          <p:nvPr/>
        </p:nvSpPr>
        <p:spPr>
          <a:xfrm flipV="1">
            <a:off x="4499992" y="1196752"/>
            <a:ext cx="3456384" cy="4752528"/>
          </a:xfrm>
          <a:prstGeom prst="arc">
            <a:avLst/>
          </a:prstGeom>
          <a:ln w="101600">
            <a:solidFill>
              <a:srgbClr val="FFFF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لإزاحة (الخطية الزاوية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– القوسية)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058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يرمز </a:t>
            </a:r>
            <a:r>
              <a:rPr kumimoji="0" lang="ar-SA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للازاحة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الخطية بالرمز (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 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d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  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14092"/>
            <a:ext cx="9144000" cy="146703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ولحساب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المساف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ة التي </a:t>
            </a:r>
            <a:r>
              <a:rPr lang="ar-SA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يتحركها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جسم على محيط دائرة (مسار قوسي)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 = r </a:t>
            </a:r>
            <a:r>
              <a:rPr kumimoji="0" lang="el-GR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θ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179512" y="5085184"/>
            <a:ext cx="278018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المسافة </a:t>
            </a:r>
            <a:r>
              <a:rPr lang="ar-SA" sz="2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القوسية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m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3635896" y="5886400"/>
            <a:ext cx="278018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نصف قطر الدوران (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m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6256312" y="5013176"/>
            <a:ext cx="278018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الازاحة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الزاوية (</a:t>
            </a:r>
            <a:r>
              <a:rPr lang="en-US" sz="2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Rad</a:t>
            </a:r>
            <a:r>
              <a:rPr lang="ar-SA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4355976" y="2996952"/>
            <a:ext cx="154766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θ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الازاحة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القوسية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4283968" y="2132856"/>
            <a:ext cx="154766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6048672" y="2069976"/>
            <a:ext cx="1547664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شكل بيضاوي 6"/>
          <p:cNvSpPr/>
          <p:nvPr/>
        </p:nvSpPr>
        <p:spPr>
          <a:xfrm>
            <a:off x="2267744" y="1556792"/>
            <a:ext cx="4608512" cy="4608512"/>
          </a:xfrm>
          <a:prstGeom prst="ellipse">
            <a:avLst/>
          </a:prstGeom>
          <a:noFill/>
          <a:ln w="698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1" name="رابط مستقيم 10"/>
          <p:cNvCxnSpPr>
            <a:stCxn id="7" idx="6"/>
          </p:cNvCxnSpPr>
          <p:nvPr/>
        </p:nvCxnSpPr>
        <p:spPr>
          <a:xfrm flipH="1">
            <a:off x="4572000" y="3861048"/>
            <a:ext cx="2304256" cy="0"/>
          </a:xfrm>
          <a:prstGeom prst="line">
            <a:avLst/>
          </a:prstGeom>
          <a:ln w="101600">
            <a:solidFill>
              <a:srgbClr val="FFFF0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 rot="5400000">
            <a:off x="4283968" y="2276872"/>
            <a:ext cx="1872208" cy="1296144"/>
          </a:xfrm>
          <a:prstGeom prst="lin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السرعة الزاوية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المتجهة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058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يرمز له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بالرمز (</a:t>
            </a:r>
            <a:r>
              <a:rPr lang="ar-SA" sz="4800" b="1" dirty="0" smtClean="0">
                <a:solidFill>
                  <a:srgbClr val="FFFF00"/>
                </a:solidFill>
                <a:latin typeface="Tahoma"/>
                <a:ea typeface="Tahoma"/>
                <a:cs typeface="Tahoma"/>
              </a:rPr>
              <a:t>ω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السرعة الزاوية المتجهة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348880"/>
            <a:ext cx="9144000" cy="16921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السرعة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هي ناتج قسمة </a:t>
            </a:r>
            <a:r>
              <a:rPr lang="ar-SA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الازاحة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على الزمن ، أما السرعة الزاوية المتجهة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1619672" y="4293096"/>
            <a:ext cx="5328592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ω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 </a:t>
            </a: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 _____</a:t>
            </a:r>
            <a:endParaRPr kumimoji="0" lang="ar-SA" sz="7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4284984" y="4437112"/>
            <a:ext cx="1655168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8000" b="1" dirty="0" smtClean="0">
                <a:solidFill>
                  <a:srgbClr val="FFC000"/>
                </a:solidFill>
                <a:latin typeface="Arial"/>
                <a:ea typeface="+mj-ea"/>
                <a:cs typeface="Arial"/>
              </a:rPr>
              <a:t>θ</a:t>
            </a:r>
            <a:r>
              <a:rPr lang="ar-SA" sz="8000" b="1" dirty="0" smtClean="0">
                <a:solidFill>
                  <a:srgbClr val="FFC000"/>
                </a:solidFill>
              </a:rPr>
              <a:t> ∆</a:t>
            </a:r>
            <a:r>
              <a:rPr lang="en-US" sz="8000" b="1" dirty="0" smtClean="0">
                <a:solidFill>
                  <a:srgbClr val="FFC000"/>
                </a:solidFill>
                <a:latin typeface="Arial"/>
                <a:ea typeface="+mj-ea"/>
                <a:cs typeface="Arial"/>
              </a:rPr>
              <a:t> </a:t>
            </a:r>
            <a:endParaRPr lang="ar-SA" sz="8000" b="1" dirty="0" smtClean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80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t</a:t>
            </a:r>
            <a:r>
              <a:rPr lang="ar-SA" sz="8000" b="1" dirty="0" smtClean="0">
                <a:solidFill>
                  <a:srgbClr val="FFC000"/>
                </a:solidFill>
              </a:rPr>
              <a:t> ∆</a:t>
            </a:r>
            <a:endParaRPr kumimoji="0" lang="ar-SA" sz="80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567680" y="5166320"/>
            <a:ext cx="220412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السرعة الزاوية المتجهة (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rad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/s</a:t>
            </a: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6084168" y="5517232"/>
            <a:ext cx="220412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زمن الدوران (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تعريف السرعة الزاوية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12" y="274320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3714744" y="214290"/>
            <a:ext cx="1714512" cy="714380"/>
          </a:xfrm>
          <a:prstGeom prst="horizontalScroll">
            <a:avLst>
              <a:gd name="adj" fmla="val 14333"/>
            </a:avLst>
          </a:prstGeom>
          <a:solidFill>
            <a:schemeClr val="bg1">
              <a:lumMod val="50000"/>
              <a:lumOff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الفهرس</a:t>
            </a:r>
          </a:p>
        </p:txBody>
      </p:sp>
      <p:sp>
        <p:nvSpPr>
          <p:cNvPr id="10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1142984"/>
            <a:ext cx="6858048" cy="1421920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(1-1) وصف الحركة </a:t>
            </a:r>
            <a:r>
              <a:rPr lang="ar-SA" sz="36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الدورانية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2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3186216"/>
            <a:ext cx="6858048" cy="1421920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(2-1) ديناميكا الحركة </a:t>
            </a:r>
            <a:r>
              <a:rPr lang="ar-SA" sz="36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الدورانية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4" name="AutoShape 3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5229448"/>
            <a:ext cx="6858048" cy="1421920"/>
          </a:xfrm>
          <a:prstGeom prst="actionButtonBlank">
            <a:avLst/>
          </a:prstGeom>
          <a:solidFill>
            <a:schemeClr val="bg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(3-1) الاتزان</a:t>
            </a:r>
            <a:endParaRPr lang="en-GB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05880"/>
            <a:ext cx="9144000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 </a:t>
            </a:r>
            <a:r>
              <a:rPr kumimoji="0" lang="ar-SA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الازاحة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الزاوية مقسومة على الزمن الذي يتطلب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حدوث الدوران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التعريف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4381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(السرعة لدوران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الارض)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6000" b="1" noProof="0" dirty="0" smtClean="0">
                <a:solidFill>
                  <a:srgbClr val="FFFF00"/>
                </a:solidFill>
                <a:latin typeface="Tahoma"/>
                <a:ea typeface="Tahoma"/>
                <a:cs typeface="Tahoma"/>
              </a:rPr>
              <a:t>ω</a:t>
            </a:r>
            <a:r>
              <a:rPr lang="en-US" sz="3200" b="1" baseline="-25000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</a:t>
            </a:r>
            <a:r>
              <a:rPr lang="en-US" sz="4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=2</a:t>
            </a:r>
            <a:r>
              <a:rPr lang="el-GR" sz="4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π</a:t>
            </a:r>
            <a:r>
              <a:rPr lang="en-US" sz="4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/24x60x60=7.27x10</a:t>
            </a:r>
            <a:r>
              <a:rPr lang="en-US" sz="4000" b="1" baseline="30000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-5</a:t>
            </a:r>
            <a:r>
              <a:rPr lang="en-US" sz="4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Rad</a:t>
            </a:r>
            <a:r>
              <a:rPr lang="en-US" sz="4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/s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السرعة الخطية المتجهة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05880"/>
            <a:ext cx="9144000" cy="1719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وهي كمية متجهة ووحدة قياسها (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m/s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ونوجدها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بالقانون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السرعة الخطية المتجهة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6541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 =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 </a:t>
            </a:r>
            <a:r>
              <a:rPr kumimoji="0" lang="el-GR" sz="9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ahoma"/>
                <a:ea typeface="Tahoma"/>
                <a:cs typeface="Tahoma"/>
              </a:rPr>
              <a:t>ω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467544" y="3717032"/>
            <a:ext cx="18356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السرعة الخطية</a:t>
            </a:r>
            <a:r>
              <a:rPr kumimoji="0" lang="ar-SA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m/s</a:t>
            </a:r>
            <a:r>
              <a:rPr kumimoji="0" lang="ar-SA" sz="2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4067944" y="4797152"/>
            <a:ext cx="18356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نصف قطر الدوران (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</a:t>
            </a: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6660232" y="3789040"/>
            <a:ext cx="216024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السرعة الزاوية المتجهة (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rad</a:t>
            </a:r>
            <a:r>
              <a:rPr lang="en-US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/s</a:t>
            </a: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058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مقدار سرعة جسم على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خط الاستواء نتيجة دوران </a:t>
            </a:r>
            <a:r>
              <a:rPr lang="ar-SA" sz="4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الارض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مثال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4381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V = r </a:t>
            </a:r>
            <a:r>
              <a:rPr lang="el-GR" sz="4800" b="1" dirty="0" smtClean="0">
                <a:solidFill>
                  <a:srgbClr val="FFFF00"/>
                </a:solidFill>
                <a:latin typeface="Tahoma"/>
                <a:ea typeface="Tahoma"/>
                <a:cs typeface="Tahoma"/>
              </a:rPr>
              <a:t>ω</a:t>
            </a: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 6.38x10</a:t>
            </a:r>
            <a:r>
              <a:rPr lang="en-US" sz="48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6</a:t>
            </a: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x 7.27x10</a:t>
            </a:r>
            <a:r>
              <a:rPr lang="en-US" sz="48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-5</a:t>
            </a:r>
            <a:endParaRPr kumimoji="0" lang="ar-SA" sz="4800" b="1" i="0" u="none" strike="noStrike" kern="1200" cap="none" spc="0" normalizeH="0" baseline="30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V = 464 m/s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التسارع الزاوي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يرمز له بالرمز (α)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التسارع الزاوي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132856"/>
            <a:ext cx="9144000" cy="201622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تعريف : هو التغير في السرعة الزاوية المتجهة مقسوماً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على الفترة الزمنية التي حدث خلالها هذا التغير ، ويوجد بالقانون :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899592" y="4221088"/>
            <a:ext cx="669572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8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α</a:t>
            </a:r>
            <a:r>
              <a:rPr kumimoji="0" lang="en-US" sz="8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______</a:t>
            </a:r>
            <a:endParaRPr kumimoji="0" lang="ar-SA" sz="8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3779912" y="4365104"/>
            <a:ext cx="2663280" cy="194421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l-GR" sz="8000" b="1" dirty="0" smtClean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∆ ω</a:t>
            </a:r>
            <a:endParaRPr kumimoji="0" lang="en-US" sz="80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ahoma"/>
              <a:ea typeface="Tahoma"/>
              <a:cs typeface="Tahoma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l-GR" sz="8000" b="1" dirty="0" smtClean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∆ </a:t>
            </a:r>
            <a:r>
              <a:rPr lang="en-US" sz="8000" b="1" dirty="0" smtClean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t</a:t>
            </a:r>
            <a:endParaRPr kumimoji="0" lang="ar-SA" sz="8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395536" y="5301208"/>
            <a:ext cx="1439144" cy="11967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التسارع الزاوي (</a:t>
            </a:r>
            <a:r>
              <a:rPr lang="en-US" sz="2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Rad</a:t>
            </a:r>
            <a:r>
              <a:rPr lang="en-US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/s</a:t>
            </a:r>
            <a:r>
              <a:rPr lang="en-US" sz="2000" b="1" baseline="30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</a:t>
            </a:r>
            <a:r>
              <a:rPr lang="ar-SA" sz="2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التسارع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الخطي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05880"/>
            <a:ext cx="9144000" cy="1791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لحساب التسارع الخطي يدور على محيط دائرة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التسارع الخطي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94218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= r </a:t>
            </a:r>
            <a:r>
              <a:rPr kumimoji="0" lang="el-GR" sz="1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α</a:t>
            </a:r>
            <a:endParaRPr kumimoji="0" lang="ar-SA" sz="150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221088"/>
            <a:ext cx="169168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التسارع الخطي (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m/s</a:t>
            </a:r>
            <a:r>
              <a:rPr kumimoji="0" lang="en-US" sz="24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التردد الزاوي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9144000" cy="15750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وهو عدد الدورات الكاملة التي يدورها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في الثانية الواحدة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التردد الزاوي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708920"/>
            <a:ext cx="9144000" cy="16110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ووحدة قياسه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lang="en-US" sz="48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rad</a:t>
            </a:r>
            <a:r>
              <a:rPr lang="en-US" sz="48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/s</a:t>
            </a:r>
            <a:r>
              <a:rPr lang="ar-SA" sz="48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أو (هيرتز </a:t>
            </a:r>
            <a:r>
              <a:rPr lang="en-US" sz="48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Hz</a:t>
            </a:r>
            <a:r>
              <a:rPr lang="ar-SA" sz="48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5811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f = ___ = ___</a:t>
            </a:r>
            <a:endParaRPr kumimoji="0" lang="ar-SA" sz="8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2339752" y="4581128"/>
            <a:ext cx="3059832" cy="22322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8800" b="1" dirty="0" smtClean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ω</a:t>
            </a:r>
            <a:endParaRPr lang="en-US" sz="8800" b="1" dirty="0" smtClean="0">
              <a:solidFill>
                <a:srgbClr val="FFC000"/>
              </a:solidFill>
              <a:latin typeface="Tahoma"/>
              <a:ea typeface="Tahoma"/>
              <a:cs typeface="Tahoma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l-GR" sz="8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</a:t>
            </a:r>
            <a:endParaRPr kumimoji="0" lang="ar-SA" sz="8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5400600" y="4625752"/>
            <a:ext cx="3059832" cy="223224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800" b="1" dirty="0" smtClean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n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endParaRPr kumimoji="0" lang="ar-SA" sz="8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7092280" y="4221088"/>
            <a:ext cx="1727176" cy="16110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عدد الدورات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772816"/>
            <a:ext cx="9143999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(1-1)</a:t>
            </a:r>
            <a:endParaRPr lang="ar-SA" sz="8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وصف الحركة </a:t>
            </a:r>
            <a:r>
              <a:rPr kumimoji="0" lang="ar-SA" sz="8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الدورانية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916832"/>
            <a:ext cx="9143999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(2-1)</a:t>
            </a:r>
          </a:p>
          <a:p>
            <a:pPr algn="ctr"/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ديناميكا الحركة </a:t>
            </a:r>
            <a:r>
              <a:rPr lang="ar-SA" sz="8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الدورانية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620688"/>
            <a:ext cx="9144000" cy="34472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لأي جسم يدور محور دوران ونقطة في الجسم تتأثر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بقوة (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، البعد بين محور الدوران ونقطة تأثير القوة يسمى ذراع القوة (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، ولن يدور الجسم إلا بتأثير قوة بزاوية (ْ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90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أو (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π/2 </a:t>
            </a:r>
            <a:r>
              <a:rPr kumimoji="0" lang="en-US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rad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2" name="مجموعة 21"/>
          <p:cNvGrpSpPr/>
          <p:nvPr/>
        </p:nvGrpSpPr>
        <p:grpSpPr>
          <a:xfrm>
            <a:off x="611560" y="4653136"/>
            <a:ext cx="7416824" cy="1584176"/>
            <a:chOff x="611560" y="4653136"/>
            <a:chExt cx="7416824" cy="1584176"/>
          </a:xfrm>
        </p:grpSpPr>
        <p:sp>
          <p:nvSpPr>
            <p:cNvPr id="7" name="شكل بيضاوي 6"/>
            <p:cNvSpPr/>
            <p:nvPr/>
          </p:nvSpPr>
          <p:spPr>
            <a:xfrm>
              <a:off x="611560" y="4653136"/>
              <a:ext cx="1368152" cy="1584176"/>
            </a:xfrm>
            <a:prstGeom prst="ellipse">
              <a:avLst/>
            </a:prstGeom>
            <a:noFill/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1" name="رابط مستقيم 10"/>
            <p:cNvCxnSpPr/>
            <p:nvPr/>
          </p:nvCxnSpPr>
          <p:spPr>
            <a:xfrm>
              <a:off x="1331640" y="5445224"/>
              <a:ext cx="6696744" cy="0"/>
            </a:xfrm>
            <a:prstGeom prst="line">
              <a:avLst/>
            </a:prstGeom>
            <a:ln w="101600">
              <a:solidFill>
                <a:srgbClr val="FFFF00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رابط مستقيم 12"/>
          <p:cNvCxnSpPr/>
          <p:nvPr/>
        </p:nvCxnSpPr>
        <p:spPr>
          <a:xfrm rot="5400000" flipH="1" flipV="1">
            <a:off x="5868144" y="4797152"/>
            <a:ext cx="1296144" cy="0"/>
          </a:xfrm>
          <a:prstGeom prst="line">
            <a:avLst/>
          </a:prstGeom>
          <a:ln w="101600">
            <a:solidFill>
              <a:srgbClr val="FFFF00"/>
            </a:solidFill>
            <a:prstDash val="sysDot"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flipV="1">
            <a:off x="6516216" y="4149080"/>
            <a:ext cx="1440160" cy="1296144"/>
          </a:xfrm>
          <a:prstGeom prst="straightConnector1">
            <a:avLst/>
          </a:prstGeom>
          <a:ln w="1016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قوس كبير أيسر 15"/>
          <p:cNvSpPr/>
          <p:nvPr/>
        </p:nvSpPr>
        <p:spPr>
          <a:xfrm rot="16200000">
            <a:off x="4427984" y="2636912"/>
            <a:ext cx="504056" cy="6696744"/>
          </a:xfrm>
          <a:prstGeom prst="leftBrac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قوس كبير أيسر 16"/>
          <p:cNvSpPr/>
          <p:nvPr/>
        </p:nvSpPr>
        <p:spPr>
          <a:xfrm rot="5400000" flipV="1">
            <a:off x="3599892" y="2312876"/>
            <a:ext cx="504056" cy="5040560"/>
          </a:xfrm>
          <a:prstGeom prst="leftBrac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وان 1"/>
          <p:cNvSpPr txBox="1">
            <a:spLocks/>
          </p:cNvSpPr>
          <p:nvPr/>
        </p:nvSpPr>
        <p:spPr>
          <a:xfrm>
            <a:off x="7812360" y="3717032"/>
            <a:ext cx="612576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3563888" y="3861048"/>
            <a:ext cx="612576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4355976" y="6137920"/>
            <a:ext cx="612576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>
            <a:off x="5796136" y="3861048"/>
            <a:ext cx="612576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Fg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6" grpId="0" animBg="1"/>
      <p:bldP spid="17" grpId="0" animBg="1"/>
      <p:bldP spid="18" grpId="0"/>
      <p:bldP spid="19" grpId="0"/>
      <p:bldP spid="20" grpId="0"/>
      <p:bldP spid="2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أنواع تأثير الدوران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058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لن يدور الجسم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(عند المحور – بزاوية 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صفر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أو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180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الانواع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1409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دوران بسيط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(الزوايا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أكبر من صفر وأقل من 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180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دون </a:t>
            </a:r>
            <a:r>
              <a:rPr lang="en-US" sz="36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90</a:t>
            </a:r>
            <a:r>
              <a:rPr lang="ar-SA" sz="36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أفضل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دوران :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(الزاوية 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90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أي </a:t>
            </a:r>
            <a:r>
              <a:rPr kumimoji="0" lang="en-US" sz="44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Rad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l-GR" sz="4400" b="1" i="0" u="none" strike="noStrike" kern="1200" cap="none" spc="0" normalizeH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/2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ذراع القوة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64705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المسافة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العمودية من محور الدوران حتى نقطة تأثير القوة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ذراع القوة (</a:t>
            </a:r>
            <a:r>
              <a:rPr kumimoji="0" lang="en-US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</a:t>
            </a:r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1409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 = r sin </a:t>
            </a:r>
            <a:r>
              <a:rPr kumimoji="0" lang="el-GR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θ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720080" y="5022304"/>
            <a:ext cx="831641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 = r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sin90=1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العزم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حاصل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ضرب القوة في طول ذراعها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العزم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71804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ووحدة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قياسه (</a:t>
            </a:r>
            <a:r>
              <a:rPr lang="en-US" sz="4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N.m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66226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تعريف : هو مقياس فعالية القوة في إحداث الدوران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357301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 = F L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قانون العزم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55263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 = F r sin</a:t>
            </a:r>
            <a:r>
              <a:rPr kumimoji="0" lang="el-GR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θ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7236296" y="1844824"/>
            <a:ext cx="539552" cy="864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θ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0" name="مجموعة 19"/>
          <p:cNvGrpSpPr/>
          <p:nvPr/>
        </p:nvGrpSpPr>
        <p:grpSpPr>
          <a:xfrm>
            <a:off x="863080" y="1772816"/>
            <a:ext cx="7453336" cy="1584176"/>
            <a:chOff x="863080" y="1772816"/>
            <a:chExt cx="7453336" cy="1584176"/>
          </a:xfrm>
        </p:grpSpPr>
        <p:sp>
          <p:nvSpPr>
            <p:cNvPr id="10" name="شكل بيضاوي 9"/>
            <p:cNvSpPr/>
            <p:nvPr/>
          </p:nvSpPr>
          <p:spPr>
            <a:xfrm>
              <a:off x="863080" y="1772816"/>
              <a:ext cx="1476672" cy="1584176"/>
            </a:xfrm>
            <a:prstGeom prst="ellipse">
              <a:avLst/>
            </a:prstGeom>
            <a:noFill/>
            <a:ln w="762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1" name="رابط مستقيم 10"/>
            <p:cNvCxnSpPr/>
            <p:nvPr/>
          </p:nvCxnSpPr>
          <p:spPr>
            <a:xfrm>
              <a:off x="1583160" y="2564904"/>
              <a:ext cx="6733256" cy="0"/>
            </a:xfrm>
            <a:prstGeom prst="line">
              <a:avLst/>
            </a:prstGeom>
            <a:ln w="101600">
              <a:solidFill>
                <a:srgbClr val="FFFF00"/>
              </a:solidFill>
              <a:headEnd type="oval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رابط كسهم مستقيم 11"/>
          <p:cNvCxnSpPr/>
          <p:nvPr/>
        </p:nvCxnSpPr>
        <p:spPr>
          <a:xfrm flipV="1">
            <a:off x="6767736" y="1268760"/>
            <a:ext cx="1440160" cy="1296144"/>
          </a:xfrm>
          <a:prstGeom prst="straightConnector1">
            <a:avLst/>
          </a:prstGeom>
          <a:ln w="101600">
            <a:solidFill>
              <a:srgbClr val="FFFF00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قوس كبير أيسر 12"/>
          <p:cNvSpPr/>
          <p:nvPr/>
        </p:nvSpPr>
        <p:spPr>
          <a:xfrm rot="5400000" flipV="1">
            <a:off x="3905672" y="-621704"/>
            <a:ext cx="504056" cy="5149080"/>
          </a:xfrm>
          <a:prstGeom prst="leftBrace">
            <a:avLst/>
          </a:prstGeom>
          <a:ln w="1016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8063880" y="836712"/>
            <a:ext cx="612576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3815408" y="980728"/>
            <a:ext cx="612576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عنوان 1"/>
          <p:cNvSpPr txBox="1">
            <a:spLocks/>
          </p:cNvSpPr>
          <p:nvPr/>
        </p:nvSpPr>
        <p:spPr>
          <a:xfrm>
            <a:off x="1440160" y="3789040"/>
            <a:ext cx="1187624" cy="864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Arial"/>
                <a:ea typeface="+mj-ea"/>
                <a:cs typeface="Arial"/>
              </a:rPr>
              <a:t>العزم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dirty="0" smtClean="0">
                <a:solidFill>
                  <a:srgbClr val="FFFF00"/>
                </a:solidFill>
                <a:latin typeface="Arial"/>
                <a:ea typeface="+mj-ea"/>
                <a:cs typeface="Arial"/>
              </a:rPr>
              <a:t>(</a:t>
            </a:r>
            <a:r>
              <a:rPr lang="en-US" sz="2800" b="1" dirty="0" err="1" smtClean="0">
                <a:solidFill>
                  <a:srgbClr val="FFFF00"/>
                </a:solidFill>
                <a:latin typeface="Arial"/>
                <a:ea typeface="+mj-ea"/>
                <a:cs typeface="Arial"/>
              </a:rPr>
              <a:t>N.m</a:t>
            </a:r>
            <a:r>
              <a:rPr lang="ar-SA" sz="2800" b="1" dirty="0" smtClean="0">
                <a:solidFill>
                  <a:srgbClr val="FFFF00"/>
                </a:solidFill>
                <a:latin typeface="Arial"/>
                <a:ea typeface="+mj-ea"/>
                <a:cs typeface="Arial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4176464" y="4581128"/>
            <a:ext cx="1691680" cy="8640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القوة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المؤثرة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baseline="0" dirty="0" smtClean="0">
                <a:solidFill>
                  <a:srgbClr val="FFFF00"/>
                </a:solidFill>
                <a:latin typeface="Arial"/>
                <a:ea typeface="+mj-ea"/>
                <a:cs typeface="Arial"/>
              </a:rPr>
              <a:t>(</a:t>
            </a:r>
            <a:r>
              <a:rPr lang="en-US" sz="2800" b="1" baseline="0" dirty="0" smtClean="0">
                <a:solidFill>
                  <a:srgbClr val="FFFF00"/>
                </a:solidFill>
                <a:latin typeface="Arial"/>
                <a:ea typeface="+mj-ea"/>
                <a:cs typeface="Arial"/>
              </a:rPr>
              <a:t>N</a:t>
            </a:r>
            <a:r>
              <a:rPr lang="ar-SA" sz="2800" b="1" baseline="0" dirty="0" smtClean="0">
                <a:solidFill>
                  <a:srgbClr val="FFFF00"/>
                </a:solidFill>
                <a:latin typeface="Arial"/>
                <a:ea typeface="+mj-ea"/>
                <a:cs typeface="Arial"/>
              </a:rPr>
              <a:t>)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13" grpId="0" animBg="1"/>
      <p:bldP spid="14" grpId="0"/>
      <p:bldP spid="15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مقدمة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تحليل </a:t>
            </a:r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زاوية القوة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6926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تحليل زاوية القوة (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التحليل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060848"/>
            <a:ext cx="9144000" cy="17641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إذا كانت الزاوية بعيدة (</a:t>
            </a: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Fy</a:t>
            </a: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</a:t>
            </a: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Fsin</a:t>
            </a:r>
            <a:r>
              <a:rPr kumimoji="0" lang="el-GR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θ</a:t>
            </a:r>
            <a: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</a:t>
            </a:r>
            <a:endParaRPr kumimoji="0" lang="ar-SA" sz="6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401108"/>
            <a:ext cx="9144000" cy="176419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إذا كانت</a:t>
            </a:r>
            <a:r>
              <a:rPr kumimoji="0" lang="ar-SA" sz="6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الزاوية قريبة (</a:t>
            </a:r>
            <a:r>
              <a:rPr kumimoji="0" lang="en-US" sz="66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Fy</a:t>
            </a:r>
            <a:r>
              <a:rPr kumimoji="0" lang="en-US" sz="6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</a:t>
            </a:r>
            <a:r>
              <a:rPr kumimoji="0" lang="en-US" sz="6600" b="1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Fcos</a:t>
            </a:r>
            <a:r>
              <a:rPr kumimoji="0" lang="el-GR" sz="6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θ</a:t>
            </a:r>
            <a:r>
              <a:rPr kumimoji="0" lang="ar-SA" sz="6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</a:t>
            </a:r>
            <a:endParaRPr kumimoji="0" lang="ar-SA" sz="6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محصلة العزم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2267744" y="620688"/>
            <a:ext cx="75557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r1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محصلة العزم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57301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∑ T = 0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22920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</a:t>
            </a:r>
            <a:r>
              <a:rPr kumimoji="0" lang="en-US" sz="9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ar-SA" sz="9600" b="1" i="0" u="none" strike="noStrike" kern="1200" cap="none" spc="0" normalizeH="0" baseline="-2500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8" name="مجموعة 17"/>
          <p:cNvGrpSpPr/>
          <p:nvPr/>
        </p:nvGrpSpPr>
        <p:grpSpPr>
          <a:xfrm>
            <a:off x="1835696" y="1628800"/>
            <a:ext cx="5473402" cy="1080120"/>
            <a:chOff x="1835696" y="1628800"/>
            <a:chExt cx="5473402" cy="1080120"/>
          </a:xfrm>
        </p:grpSpPr>
        <p:sp>
          <p:nvSpPr>
            <p:cNvPr id="7" name="مثلث متساوي الساقين 6"/>
            <p:cNvSpPr/>
            <p:nvPr/>
          </p:nvSpPr>
          <p:spPr>
            <a:xfrm>
              <a:off x="3275856" y="1628800"/>
              <a:ext cx="792088" cy="1080120"/>
            </a:xfrm>
            <a:prstGeom prst="triangle">
              <a:avLst/>
            </a:prstGeom>
            <a:solidFill>
              <a:srgbClr val="FFFF00">
                <a:alpha val="39000"/>
              </a:srgbClr>
            </a:solidFill>
            <a:ln w="635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1" name="رابط مستقيم 10"/>
            <p:cNvCxnSpPr/>
            <p:nvPr/>
          </p:nvCxnSpPr>
          <p:spPr>
            <a:xfrm>
              <a:off x="1835696" y="1628800"/>
              <a:ext cx="5472608" cy="0"/>
            </a:xfrm>
            <a:prstGeom prst="line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كسهم مستقيم 12"/>
            <p:cNvCxnSpPr/>
            <p:nvPr/>
          </p:nvCxnSpPr>
          <p:spPr>
            <a:xfrm rot="5400000">
              <a:off x="6804248" y="2132062"/>
              <a:ext cx="1008112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كسهم مستقيم 13"/>
            <p:cNvCxnSpPr/>
            <p:nvPr/>
          </p:nvCxnSpPr>
          <p:spPr>
            <a:xfrm rot="5400000">
              <a:off x="1332434" y="2132062"/>
              <a:ext cx="1008112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عنوان 1"/>
          <p:cNvSpPr txBox="1">
            <a:spLocks/>
          </p:cNvSpPr>
          <p:nvPr/>
        </p:nvSpPr>
        <p:spPr>
          <a:xfrm>
            <a:off x="5148064" y="620688"/>
            <a:ext cx="75557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r2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عنوان 1"/>
          <p:cNvSpPr txBox="1">
            <a:spLocks/>
          </p:cNvSpPr>
          <p:nvPr/>
        </p:nvSpPr>
        <p:spPr>
          <a:xfrm>
            <a:off x="1440160" y="2276872"/>
            <a:ext cx="1259632" cy="13681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48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g1</a:t>
            </a:r>
            <a:endParaRPr kumimoji="0" lang="ar-SA" sz="4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6912768" y="2276872"/>
            <a:ext cx="1259632" cy="13681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48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g2</a:t>
            </a:r>
            <a:endParaRPr kumimoji="0" lang="ar-SA" sz="4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15" grpId="0"/>
      <p:bldP spid="16" grpId="0"/>
      <p:bldP spid="1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(3-1) </a:t>
            </a:r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الاتزان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مركز الكتلة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77888"/>
            <a:ext cx="9144000" cy="323123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لكل جسم مركز ثقل وهو عبارة عن نقطة على الجسم تتحرك بالطريقة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نفسها التي يتحرك </a:t>
            </a:r>
            <a:r>
              <a:rPr kumimoji="0" lang="ar-SA" sz="48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بها</a:t>
            </a:r>
            <a:r>
              <a:rPr kumimoji="0" lang="ar-SA" sz="4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جسم نقطي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مركز الكتلة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94116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</a:t>
            </a:r>
            <a:r>
              <a:rPr lang="ar-SA" sz="4800" b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ar-SA" sz="4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المطرقة – مضرب التنس</a:t>
            </a:r>
            <a:endParaRPr kumimoji="0" lang="ar-SA" sz="48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20888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تحديد موقع</a:t>
            </a:r>
          </a:p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مركز الكتلة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058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أي جسم يتحرك حركة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دورانية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حرة إنما يدور حول محور يمر خلال مركز كتلته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مركز الكتلة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1409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نقطة تقاطع خطوط ترسم عند تدلي الجسم بتأثير الجاذبية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الارضية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يتغير موضع مركز الثقل لبعض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الاجسام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متغيرة الشكل مثل </a:t>
            </a:r>
            <a:r>
              <a:rPr kumimoji="0" lang="ar-SA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الانسان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مركز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الكتلة والاستقرار (الثبات)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124744"/>
            <a:ext cx="9144000" cy="18002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أي جسم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له محور دوران أو شكله دائري عند الحركة سيدور بزاوية معينة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94218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 كرة ، علبة ، اسطوانة 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CD</a:t>
            </a: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)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العوامل التي يعتمد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عليها استقرار مركبة أو قابليتها للانقلاب أو الدوران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الثبات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3488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بـُعد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مركز الثقل عن </a:t>
            </a:r>
            <a:r>
              <a:rPr kumimoji="0" lang="ar-SA" sz="32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الارض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9376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مساحة أو عرض السطح الملامس </a:t>
            </a:r>
            <a:r>
              <a:rPr kumimoji="0" lang="ar-SA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للارض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5263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على أن لا يقع مركز الكتلة على أحد أطراف القاعدة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انقلاب الجسم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9087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وسبب انقلاب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هو انعكاس اتجاه العزم 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الناشئ عن مركز الثقل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شبه منحرف 15"/>
          <p:cNvSpPr/>
          <p:nvPr/>
        </p:nvSpPr>
        <p:spPr>
          <a:xfrm>
            <a:off x="251520" y="5877272"/>
            <a:ext cx="8640960" cy="72008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7" name="مجموعة 36"/>
          <p:cNvGrpSpPr/>
          <p:nvPr/>
        </p:nvGrpSpPr>
        <p:grpSpPr>
          <a:xfrm>
            <a:off x="6588224" y="3140968"/>
            <a:ext cx="2088232" cy="2592288"/>
            <a:chOff x="6588224" y="3140968"/>
            <a:chExt cx="2088232" cy="2592288"/>
          </a:xfrm>
        </p:grpSpPr>
        <p:sp>
          <p:nvSpPr>
            <p:cNvPr id="10" name="مستطيل 9"/>
            <p:cNvSpPr/>
            <p:nvPr/>
          </p:nvSpPr>
          <p:spPr>
            <a:xfrm>
              <a:off x="7236296" y="3645024"/>
              <a:ext cx="1440160" cy="2088232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2" name="رابط مستقيم 11"/>
            <p:cNvCxnSpPr/>
            <p:nvPr/>
          </p:nvCxnSpPr>
          <p:spPr>
            <a:xfrm rot="5400000" flipH="1" flipV="1">
              <a:off x="7092280" y="4869160"/>
              <a:ext cx="1008112" cy="720080"/>
            </a:xfrm>
            <a:prstGeom prst="line">
              <a:avLst/>
            </a:prstGeom>
            <a:ln w="101600">
              <a:solidFill>
                <a:srgbClr val="FFFF00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كسهم مستقيم 13"/>
            <p:cNvCxnSpPr/>
            <p:nvPr/>
          </p:nvCxnSpPr>
          <p:spPr>
            <a:xfrm rot="10800000">
              <a:off x="6588224" y="3645024"/>
              <a:ext cx="504056" cy="1588"/>
            </a:xfrm>
            <a:prstGeom prst="straightConnector1">
              <a:avLst/>
            </a:prstGeom>
            <a:ln w="63500">
              <a:solidFill>
                <a:srgbClr val="FFFF00"/>
              </a:solidFill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كسهم مستقيم 16"/>
            <p:cNvCxnSpPr/>
            <p:nvPr/>
          </p:nvCxnSpPr>
          <p:spPr>
            <a:xfrm rot="5400000">
              <a:off x="7669932" y="5227612"/>
              <a:ext cx="574476" cy="1588"/>
            </a:xfrm>
            <a:prstGeom prst="straightConnector1">
              <a:avLst/>
            </a:prstGeom>
            <a:ln w="63500">
              <a:solidFill>
                <a:srgbClr val="00B0F0"/>
              </a:solidFill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قوس 19"/>
            <p:cNvSpPr/>
            <p:nvPr/>
          </p:nvSpPr>
          <p:spPr>
            <a:xfrm>
              <a:off x="6732240" y="3140968"/>
              <a:ext cx="576064" cy="720080"/>
            </a:xfrm>
            <a:prstGeom prst="arc">
              <a:avLst/>
            </a:prstGeom>
            <a:ln w="635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" name="قوس 20"/>
            <p:cNvSpPr/>
            <p:nvPr/>
          </p:nvSpPr>
          <p:spPr>
            <a:xfrm flipH="1">
              <a:off x="7596336" y="4365104"/>
              <a:ext cx="576064" cy="720080"/>
            </a:xfrm>
            <a:prstGeom prst="arc">
              <a:avLst/>
            </a:prstGeom>
            <a:ln w="635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2" name="عنوان 1"/>
          <p:cNvSpPr txBox="1">
            <a:spLocks/>
          </p:cNvSpPr>
          <p:nvPr/>
        </p:nvSpPr>
        <p:spPr>
          <a:xfrm>
            <a:off x="6012160" y="5877272"/>
            <a:ext cx="2303240" cy="7109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النقطة الداعمة (الاسناد)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39" name="مجموعة 38"/>
          <p:cNvGrpSpPr/>
          <p:nvPr/>
        </p:nvGrpSpPr>
        <p:grpSpPr>
          <a:xfrm>
            <a:off x="3596412" y="3420915"/>
            <a:ext cx="2520280" cy="2304256"/>
            <a:chOff x="3596412" y="3420915"/>
            <a:chExt cx="2520280" cy="2304256"/>
          </a:xfrm>
        </p:grpSpPr>
        <p:sp>
          <p:nvSpPr>
            <p:cNvPr id="23" name="مستطيل 22"/>
            <p:cNvSpPr/>
            <p:nvPr/>
          </p:nvSpPr>
          <p:spPr>
            <a:xfrm rot="19477446">
              <a:off x="4676532" y="3420915"/>
              <a:ext cx="1440160" cy="2088232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24" name="رابط مستقيم 23"/>
            <p:cNvCxnSpPr/>
            <p:nvPr/>
          </p:nvCxnSpPr>
          <p:spPr>
            <a:xfrm rot="5400000" flipH="1" flipV="1">
              <a:off x="4784544" y="5113103"/>
              <a:ext cx="1224136" cy="0"/>
            </a:xfrm>
            <a:prstGeom prst="line">
              <a:avLst/>
            </a:prstGeom>
            <a:ln w="101600">
              <a:solidFill>
                <a:srgbClr val="FFFF00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رابط كسهم مستقيم 24"/>
            <p:cNvCxnSpPr/>
            <p:nvPr/>
          </p:nvCxnSpPr>
          <p:spPr>
            <a:xfrm rot="10800000">
              <a:off x="3596412" y="3996979"/>
              <a:ext cx="504056" cy="1588"/>
            </a:xfrm>
            <a:prstGeom prst="straightConnector1">
              <a:avLst/>
            </a:prstGeom>
            <a:ln w="63500">
              <a:solidFill>
                <a:srgbClr val="FFFF00"/>
              </a:solidFill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رابط كسهم مستقيم 25"/>
            <p:cNvCxnSpPr/>
            <p:nvPr/>
          </p:nvCxnSpPr>
          <p:spPr>
            <a:xfrm rot="5400000">
              <a:off x="5110168" y="5003503"/>
              <a:ext cx="574476" cy="1588"/>
            </a:xfrm>
            <a:prstGeom prst="straightConnector1">
              <a:avLst/>
            </a:prstGeom>
            <a:ln w="63500">
              <a:solidFill>
                <a:srgbClr val="00B0F0"/>
              </a:solidFill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قوس 26"/>
            <p:cNvSpPr/>
            <p:nvPr/>
          </p:nvSpPr>
          <p:spPr>
            <a:xfrm>
              <a:off x="3668420" y="3492923"/>
              <a:ext cx="576064" cy="720080"/>
            </a:xfrm>
            <a:prstGeom prst="arc">
              <a:avLst/>
            </a:prstGeom>
            <a:ln w="635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38" name="مجموعة 37"/>
          <p:cNvGrpSpPr/>
          <p:nvPr/>
        </p:nvGrpSpPr>
        <p:grpSpPr>
          <a:xfrm>
            <a:off x="827584" y="3802677"/>
            <a:ext cx="2916324" cy="1908212"/>
            <a:chOff x="827584" y="3802677"/>
            <a:chExt cx="2916324" cy="1908212"/>
          </a:xfrm>
        </p:grpSpPr>
        <p:sp>
          <p:nvSpPr>
            <p:cNvPr id="30" name="مستطيل 29"/>
            <p:cNvSpPr/>
            <p:nvPr/>
          </p:nvSpPr>
          <p:spPr>
            <a:xfrm rot="18482230">
              <a:off x="1979712" y="3478641"/>
              <a:ext cx="1440160" cy="2088232"/>
            </a:xfrm>
            <a:prstGeom prst="rect">
              <a:avLst/>
            </a:prstGeom>
            <a:solidFill>
              <a:srgbClr val="FFFF00">
                <a:alpha val="50000"/>
              </a:srgbClr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31" name="رابط مستقيم 30"/>
            <p:cNvCxnSpPr/>
            <p:nvPr/>
          </p:nvCxnSpPr>
          <p:spPr>
            <a:xfrm rot="16200000" flipV="1">
              <a:off x="2303748" y="4954805"/>
              <a:ext cx="1152128" cy="360040"/>
            </a:xfrm>
            <a:prstGeom prst="line">
              <a:avLst/>
            </a:prstGeom>
            <a:ln w="101600">
              <a:solidFill>
                <a:srgbClr val="FFFF00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رابط كسهم مستقيم 31"/>
            <p:cNvCxnSpPr/>
            <p:nvPr/>
          </p:nvCxnSpPr>
          <p:spPr>
            <a:xfrm rot="10800000">
              <a:off x="827584" y="4414745"/>
              <a:ext cx="504056" cy="1588"/>
            </a:xfrm>
            <a:prstGeom prst="straightConnector1">
              <a:avLst/>
            </a:prstGeom>
            <a:ln w="63500">
              <a:solidFill>
                <a:srgbClr val="FFFF00"/>
              </a:solidFill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رابط كسهم مستقيم 32"/>
            <p:cNvCxnSpPr/>
            <p:nvPr/>
          </p:nvCxnSpPr>
          <p:spPr>
            <a:xfrm rot="5400000">
              <a:off x="2413348" y="5061229"/>
              <a:ext cx="574476" cy="1588"/>
            </a:xfrm>
            <a:prstGeom prst="straightConnector1">
              <a:avLst/>
            </a:prstGeom>
            <a:ln w="63500">
              <a:solidFill>
                <a:srgbClr val="00B0F0"/>
              </a:solidFill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قوس 33"/>
            <p:cNvSpPr/>
            <p:nvPr/>
          </p:nvSpPr>
          <p:spPr>
            <a:xfrm>
              <a:off x="899592" y="3910689"/>
              <a:ext cx="576064" cy="720080"/>
            </a:xfrm>
            <a:prstGeom prst="arc">
              <a:avLst/>
            </a:prstGeom>
            <a:ln w="635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5" name="قوس 34"/>
            <p:cNvSpPr/>
            <p:nvPr/>
          </p:nvSpPr>
          <p:spPr>
            <a:xfrm>
              <a:off x="2483768" y="4198721"/>
              <a:ext cx="576064" cy="720080"/>
            </a:xfrm>
            <a:prstGeom prst="arc">
              <a:avLst/>
            </a:prstGeom>
            <a:ln w="635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6" grpId="0" animBg="1"/>
      <p:bldP spid="2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شرطا الاتزان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أولاً : يجب أن يكون في حالة اتزان انتقالي أي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شرطا الاتزان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396552" y="23488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	∑ F = 0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78904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ثانياً : يجب أن يكون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الجسم في حالة اتزان دوراني أي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-108520" y="537321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∑ T =</a:t>
            </a:r>
            <a:r>
              <a:rPr kumimoji="0" lang="en-US" sz="96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0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132856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القوة الطاردة</a:t>
            </a:r>
            <a:r>
              <a:rPr kumimoji="0" lang="ar-SA" sz="96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المركزية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80728"/>
            <a:ext cx="9144000" cy="135902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هي</a:t>
            </a:r>
            <a:r>
              <a:rPr kumimoji="0" lang="ar-SA" sz="4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قوة تؤثر في الجسم وتسحبه إلى الخارج بعيداً عن مركز الدوران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القو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ة الطاردة المركزية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4741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a</a:t>
            </a:r>
            <a:r>
              <a:rPr lang="en-US" sz="9600" b="1" baseline="-25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= __ = </a:t>
            </a:r>
            <a:r>
              <a:rPr lang="el-GR" sz="9600" b="1" dirty="0" smtClean="0">
                <a:solidFill>
                  <a:srgbClr val="FFC000"/>
                </a:solidFill>
                <a:latin typeface="Tahoma"/>
                <a:ea typeface="Tahoma"/>
                <a:cs typeface="Tahoma"/>
              </a:rPr>
              <a:t>ω</a:t>
            </a:r>
            <a:r>
              <a:rPr lang="en-US" sz="9600" b="1" baseline="30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r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3419872" y="3356992"/>
            <a:ext cx="1872208" cy="25202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9600" b="1" baseline="300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</a:t>
            </a: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179512" y="4941168"/>
            <a:ext cx="2879304" cy="85496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التسارع المركزي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m/s</a:t>
            </a:r>
            <a:r>
              <a:rPr kumimoji="0" lang="en-US" sz="24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kumimoji="0" lang="ar-SA" sz="24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العوامل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7829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العوامل المؤثرة في تسارع دوران جسم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هما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العوامل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06896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نصف قطر استدارة الجسم الدائري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كتلة أو وزن الجسم</a:t>
            </a:r>
            <a:endParaRPr kumimoji="0" lang="ar-SA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الحركة </a:t>
            </a:r>
            <a:r>
              <a:rPr lang="ar-SA" sz="4600" b="1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الدورانية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وحدات قياس الزوايا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303716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20588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</a:t>
            </a:r>
            <a:r>
              <a:rPr kumimoji="0" lang="en-US" sz="4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Grad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1/400 من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الدورة الكاملة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وحدات قياس الزوايا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1409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</a:t>
            </a:r>
            <a:r>
              <a:rPr kumimoji="0" lang="en-US" sz="4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Deg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1/360 من الدورة الكاملة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0223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3) </a:t>
            </a:r>
            <a:r>
              <a:rPr lang="en-US" sz="4000" b="1" u="sng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Rad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: 2</a:t>
            </a:r>
            <a:r>
              <a:rPr lang="el-GR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π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/1 من الدورة الكاملة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lnDef>
      <a:spPr>
        <a:ln w="101600">
          <a:solidFill>
            <a:srgbClr val="FFFF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438</TotalTime>
  <Words>1224</Words>
  <Application>Microsoft Office PowerPoint</Application>
  <PresentationFormat>عرض على الشاشة (3:4)‏</PresentationFormat>
  <Paragraphs>266</Paragraphs>
  <Slides>55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55</vt:i4>
      </vt:variant>
    </vt:vector>
  </HeadingPairs>
  <TitlesOfParts>
    <vt:vector size="60" baseType="lpstr">
      <vt:lpstr>Arial</vt:lpstr>
      <vt:lpstr>Franklin Gothic Book</vt:lpstr>
      <vt:lpstr>Tahoma</vt:lpstr>
      <vt:lpstr>Wingdings 2</vt:lpstr>
      <vt:lpstr>تقنية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الحركة على خط مستقيم</dc:title>
  <cp:lastModifiedBy>abuTala almfrrj</cp:lastModifiedBy>
  <cp:revision>105</cp:revision>
  <dcterms:modified xsi:type="dcterms:W3CDTF">2014-06-15T19:43:02Z</dcterms:modified>
</cp:coreProperties>
</file>