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409" r:id="rId3"/>
    <p:sldId id="389" r:id="rId4"/>
    <p:sldId id="439" r:id="rId5"/>
    <p:sldId id="400" r:id="rId6"/>
    <p:sldId id="335" r:id="rId7"/>
    <p:sldId id="444" r:id="rId8"/>
    <p:sldId id="445" r:id="rId9"/>
    <p:sldId id="448" r:id="rId10"/>
    <p:sldId id="447" r:id="rId11"/>
    <p:sldId id="449" r:id="rId12"/>
    <p:sldId id="437" r:id="rId13"/>
    <p:sldId id="396" r:id="rId14"/>
    <p:sldId id="440" r:id="rId15"/>
    <p:sldId id="451" r:id="rId16"/>
    <p:sldId id="446" r:id="rId17"/>
    <p:sldId id="340" r:id="rId1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47">
          <p15:clr>
            <a:srgbClr val="A4A3A4"/>
          </p15:clr>
        </p15:guide>
        <p15:guide id="4" pos="39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5" autoAdjust="0"/>
    <p:restoredTop sz="99364" autoAdjust="0"/>
  </p:normalViewPr>
  <p:slideViewPr>
    <p:cSldViewPr snapToGrid="0">
      <p:cViewPr varScale="1">
        <p:scale>
          <a:sx n="61" d="100"/>
          <a:sy n="61" d="100"/>
        </p:scale>
        <p:origin x="72" y="1398"/>
      </p:cViewPr>
      <p:guideLst>
        <p:guide orient="horz" pos="2183"/>
        <p:guide pos="3840"/>
        <p:guide orient="horz" pos="2247"/>
        <p:guide pos="39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أسبوع المرور</a:t>
              </a:r>
              <a:endParaRPr lang="en-US" sz="3200" b="1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3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289142" y="951725"/>
            <a:ext cx="2405357" cy="750454"/>
            <a:chOff x="1437357" y="1147479"/>
            <a:chExt cx="2405357" cy="750454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7" y="1147479"/>
              <a:ext cx="2405357" cy="727628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4" y="1436268"/>
              <a:ext cx="1300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نشاط 4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397829" y="2262738"/>
            <a:ext cx="664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تخيلي أنك رجل مرور , ما النصيحة التي توجهينها لسائقي المركبات ؟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7653" y="3413148"/>
            <a:ext cx="1884145" cy="2433188"/>
            <a:chOff x="10084835" y="2824852"/>
            <a:chExt cx="1884145" cy="243318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4835" y="2824852"/>
              <a:ext cx="1884145" cy="2433188"/>
              <a:chOff x="395817" y="4308237"/>
              <a:chExt cx="1884145" cy="243318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6265" y="4679322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المرور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98945" y="3864466"/>
              <a:ext cx="1508608" cy="109038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01366" y="1240514"/>
            <a:ext cx="2185292" cy="1941993"/>
            <a:chOff x="7565889" y="1603531"/>
            <a:chExt cx="2185292" cy="194199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65889" y="1603531"/>
              <a:ext cx="2185292" cy="1941993"/>
              <a:chOff x="2648273" y="1944914"/>
              <a:chExt cx="2975118" cy="264388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648273" y="2068389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2887638"/>
            <a:ext cx="1834212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750629" y="3100101"/>
            <a:ext cx="3262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أقول لهم إخوتي السائقين :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631648" y="3667476"/>
            <a:ext cx="2062856" cy="735691"/>
            <a:chOff x="1431941" y="2643418"/>
            <a:chExt cx="1834212" cy="635091"/>
          </a:xfrm>
        </p:grpSpPr>
        <p:sp>
          <p:nvSpPr>
            <p:cNvPr id="3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81086"/>
              <a:ext cx="1650886" cy="31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415314" y="3974811"/>
            <a:ext cx="4516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0000"/>
                </a:solidFill>
              </a:rPr>
              <a:t>حافظوا على سلامتكم فإن عائلاتكم تنتظركم</a:t>
            </a:r>
            <a:endParaRPr lang="ar-SY" sz="24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pic>
        <p:nvPicPr>
          <p:cNvPr id="4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34" y="3043290"/>
            <a:ext cx="3707980" cy="26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63" y="3413276"/>
            <a:ext cx="1884145" cy="2315837"/>
            <a:chOff x="10080945" y="2824980"/>
            <a:chExt cx="1884145" cy="231583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45" y="2824980"/>
              <a:ext cx="1884145" cy="2315837"/>
              <a:chOff x="395817" y="4308237"/>
              <a:chExt cx="1884145" cy="231583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8948" y="4715859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المرور 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25731" y="3917852"/>
              <a:ext cx="1455036" cy="1051660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30417" cy="1940316"/>
            <a:chOff x="7624954" y="1603531"/>
            <a:chExt cx="2230417" cy="194031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30417" cy="1940316"/>
              <a:chOff x="2728686" y="1944914"/>
              <a:chExt cx="3036552" cy="26416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790120" y="20055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0847" y="4576428"/>
            <a:ext cx="1378772" cy="2384903"/>
          </a:xfrm>
          <a:prstGeom prst="rect">
            <a:avLst/>
          </a:prstGeom>
        </p:spPr>
      </p:pic>
      <p:sp>
        <p:nvSpPr>
          <p:cNvPr id="40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8953670" y="4252211"/>
            <a:ext cx="852013" cy="414083"/>
          </a:xfrm>
          <a:custGeom>
            <a:avLst/>
            <a:gdLst>
              <a:gd name="connsiteX0" fmla="*/ 852013 w 852013"/>
              <a:gd name="connsiteY0" fmla="*/ 329162 h 414083"/>
              <a:gd name="connsiteX1" fmla="*/ 466968 w 852013"/>
              <a:gd name="connsiteY1" fmla="*/ 395292 h 414083"/>
              <a:gd name="connsiteX2" fmla="*/ 262157 w 852013"/>
              <a:gd name="connsiteY2" fmla="*/ 31582 h 414083"/>
              <a:gd name="connsiteX3" fmla="*/ 0 w 852013"/>
              <a:gd name="connsiteY3" fmla="*/ 42604 h 41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13" h="414083" extrusionOk="0">
                <a:moveTo>
                  <a:pt x="852013" y="329162"/>
                </a:moveTo>
                <a:cubicBezTo>
                  <a:pt x="706269" y="397739"/>
                  <a:pt x="580259" y="445731"/>
                  <a:pt x="466968" y="395292"/>
                </a:cubicBezTo>
                <a:cubicBezTo>
                  <a:pt x="351200" y="342007"/>
                  <a:pt x="359588" y="126957"/>
                  <a:pt x="262157" y="31582"/>
                </a:cubicBezTo>
                <a:cubicBezTo>
                  <a:pt x="155410" y="-60823"/>
                  <a:pt x="109161" y="36113"/>
                  <a:pt x="0" y="42604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6415314" y="1952262"/>
            <a:ext cx="4122057" cy="21914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/>
              <a:t>أنا أعرف أهمية حزام الأمان و أحرص على ربطه</a:t>
            </a:r>
            <a:endParaRPr lang="ar-SY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40" y="3043290"/>
            <a:ext cx="2704168" cy="26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8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7535" y="3413018"/>
            <a:ext cx="1898187" cy="2128427"/>
            <a:chOff x="10074717" y="2824722"/>
            <a:chExt cx="1898187" cy="2128427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4717" y="2824722"/>
              <a:ext cx="1898187" cy="2128427"/>
              <a:chOff x="395817" y="4308237"/>
              <a:chExt cx="1898187" cy="212842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3" y="4682338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المرور</a:t>
                </a: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91199" y="3773322"/>
              <a:ext cx="1273142" cy="92019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51638" y="1240514"/>
            <a:ext cx="2185292" cy="1940316"/>
            <a:chOff x="7616161" y="1603531"/>
            <a:chExt cx="2185292" cy="194031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16161" y="1603531"/>
              <a:ext cx="2185292" cy="1940316"/>
              <a:chOff x="2716715" y="1944914"/>
              <a:chExt cx="2975118" cy="26416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716715" y="1980499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8488491" y="957879"/>
            <a:ext cx="2547003" cy="149253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Y" sz="2000" dirty="0"/>
              <a:t>أرى هذه العلامات في الطريق , و اعرف معانيها :</a:t>
            </a:r>
          </a:p>
        </p:txBody>
      </p:sp>
      <p:sp>
        <p:nvSpPr>
          <p:cNvPr id="28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19100609">
            <a:off x="8073182" y="1732542"/>
            <a:ext cx="830615" cy="375768"/>
          </a:xfrm>
          <a:custGeom>
            <a:avLst/>
            <a:gdLst>
              <a:gd name="connsiteX0" fmla="*/ 830615 w 830615"/>
              <a:gd name="connsiteY0" fmla="*/ 298705 h 375768"/>
              <a:gd name="connsiteX1" fmla="*/ 455240 w 830615"/>
              <a:gd name="connsiteY1" fmla="*/ 358715 h 375768"/>
              <a:gd name="connsiteX2" fmla="*/ 255573 w 830615"/>
              <a:gd name="connsiteY2" fmla="*/ 28660 h 375768"/>
              <a:gd name="connsiteX3" fmla="*/ 0 w 830615"/>
              <a:gd name="connsiteY3" fmla="*/ 38662 h 37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0615" h="375768" extrusionOk="0">
                <a:moveTo>
                  <a:pt x="830615" y="298705"/>
                </a:moveTo>
                <a:cubicBezTo>
                  <a:pt x="688673" y="360845"/>
                  <a:pt x="569141" y="404710"/>
                  <a:pt x="455240" y="358715"/>
                </a:cubicBezTo>
                <a:cubicBezTo>
                  <a:pt x="327468" y="307830"/>
                  <a:pt x="340563" y="100216"/>
                  <a:pt x="255573" y="28660"/>
                </a:cubicBezTo>
                <a:cubicBezTo>
                  <a:pt x="146360" y="-60732"/>
                  <a:pt x="111466" y="39954"/>
                  <a:pt x="0" y="38662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17" y="1844151"/>
            <a:ext cx="4888463" cy="4581135"/>
          </a:xfrm>
          <a:prstGeom prst="rect">
            <a:avLst/>
          </a:prstGeom>
        </p:spPr>
      </p:pic>
      <p:sp>
        <p:nvSpPr>
          <p:cNvPr id="36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6491537" y="3093985"/>
            <a:ext cx="1481905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أمامك دوار</a:t>
            </a:r>
          </a:p>
        </p:txBody>
      </p:sp>
      <p:sp>
        <p:nvSpPr>
          <p:cNvPr id="40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4941976" y="3160058"/>
            <a:ext cx="1054482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قف</a:t>
            </a:r>
          </a:p>
        </p:txBody>
      </p:sp>
      <p:sp>
        <p:nvSpPr>
          <p:cNvPr id="41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2917371" y="3151284"/>
            <a:ext cx="1839645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انتبه ممر للدراجات</a:t>
            </a:r>
          </a:p>
        </p:txBody>
      </p:sp>
      <p:sp>
        <p:nvSpPr>
          <p:cNvPr id="42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6399137" y="4772283"/>
            <a:ext cx="1567543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ممنوع ركن المركبة</a:t>
            </a:r>
          </a:p>
        </p:txBody>
      </p:sp>
      <p:sp>
        <p:nvSpPr>
          <p:cNvPr id="62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4688096" y="4652435"/>
            <a:ext cx="1513176" cy="34910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موقف سيارات</a:t>
            </a:r>
          </a:p>
        </p:txBody>
      </p:sp>
      <p:sp>
        <p:nvSpPr>
          <p:cNvPr id="63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2663044" y="4662987"/>
            <a:ext cx="1836386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انتبه أرض مبللة</a:t>
            </a:r>
          </a:p>
        </p:txBody>
      </p:sp>
      <p:sp>
        <p:nvSpPr>
          <p:cNvPr id="64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6607651" y="6398478"/>
            <a:ext cx="1654178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منطقة عبور الجمال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4456263" y="6398478"/>
            <a:ext cx="1942874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منطقة أسلاك كهربائية</a:t>
            </a:r>
          </a:p>
        </p:txBody>
      </p:sp>
      <p:sp>
        <p:nvSpPr>
          <p:cNvPr id="66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2171952" y="6374344"/>
            <a:ext cx="2180574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طريق ممنوع على الراجلين</a:t>
            </a:r>
          </a:p>
        </p:txBody>
      </p:sp>
    </p:spTree>
    <p:extLst>
      <p:ext uri="{BB962C8B-B14F-4D97-AF65-F5344CB8AC3E}">
        <p14:creationId xmlns:p14="http://schemas.microsoft.com/office/powerpoint/2010/main" val="112795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8" dur="2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5" dur="20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2" dur="2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5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6" dur="200" fill="hold"/>
                                        <p:tgtEl>
                                          <p:spTgt spid="6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25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3" dur="200" fill="hold"/>
                                        <p:tgtEl>
                                          <p:spTgt spid="6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8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0" dur="200" fill="hold"/>
                                        <p:tgtEl>
                                          <p:spTgt spid="6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35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7" dur="200" fill="hold"/>
                                        <p:tgtEl>
                                          <p:spTgt spid="6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900"/>
                            </p:stCondLst>
                            <p:childTnLst>
                              <p:par>
                                <p:cTn id="9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4" dur="200" fill="hold"/>
                                        <p:tgtEl>
                                          <p:spTgt spid="6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27" grpId="0" animBg="1"/>
      <p:bldP spid="28" grpId="0" animBg="1"/>
      <p:bldP spid="36" grpId="0" animBg="1"/>
      <p:bldP spid="36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8331200" y="1044262"/>
            <a:ext cx="3363303" cy="719472"/>
            <a:chOff x="1437353" y="1240016"/>
            <a:chExt cx="3363303" cy="719472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1240016"/>
              <a:ext cx="2826275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0" y="1436268"/>
              <a:ext cx="26008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800" b="1" dirty="0">
                  <a:solidFill>
                    <a:schemeClr val="bg1"/>
                  </a:solidFill>
                </a:rPr>
                <a:t>إرشادات عامة</a:t>
              </a:r>
              <a:endPara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442857" y="2262738"/>
            <a:ext cx="560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احترام رجل المرور و تقدير جهوده واجب وطني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2652" y="3412894"/>
            <a:ext cx="1896800" cy="2282764"/>
            <a:chOff x="10079834" y="2824598"/>
            <a:chExt cx="1896800" cy="228276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9834" y="2824598"/>
              <a:ext cx="1896800" cy="2282764"/>
              <a:chOff x="395817" y="4308237"/>
              <a:chExt cx="1896800" cy="2282764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1056" y="4682786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المرور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21880" y="3846795"/>
              <a:ext cx="1436718" cy="103842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27874" cy="2187972"/>
            <a:chOff x="7624954" y="1603531"/>
            <a:chExt cx="2227874" cy="218797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27874" cy="2187972"/>
              <a:chOff x="2728686" y="1944914"/>
              <a:chExt cx="3033090" cy="2978766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786658" y="2403271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2887638"/>
            <a:ext cx="1834212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3251200" y="3012393"/>
            <a:ext cx="7761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أسبوع المرور لا يعني تطبيق الأنظمة المرورية مدة أسبوع  فقط و إنما يعني التأكيد على تطبيقها في سلوكنا مدى الحياة . 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631648" y="3667476"/>
            <a:ext cx="2062856" cy="735691"/>
            <a:chOff x="1431941" y="2643418"/>
            <a:chExt cx="1834212" cy="635091"/>
          </a:xfrm>
        </p:grpSpPr>
        <p:sp>
          <p:nvSpPr>
            <p:cNvPr id="3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252685" y="4035321"/>
            <a:ext cx="6679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التقيد بأنظمة المرور يدل على الوعي و الرقيّ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8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4653418"/>
            <a:ext cx="1834212" cy="635091"/>
            <a:chOff x="1431941" y="2643418"/>
            <a:chExt cx="1834212" cy="635091"/>
          </a:xfrm>
        </p:grpSpPr>
        <p:sp>
          <p:nvSpPr>
            <p:cNvPr id="39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326743" y="4898678"/>
            <a:ext cx="568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الأمان في ربط حزام الأمان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7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37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8476342" y="217711"/>
            <a:ext cx="3260384" cy="972613"/>
            <a:chOff x="1437353" y="902494"/>
            <a:chExt cx="3789784" cy="97261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3" y="902494"/>
              <a:ext cx="3418622" cy="972613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2156891" y="1356614"/>
              <a:ext cx="3070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هيا نمرح :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6314" y="3413191"/>
            <a:ext cx="1884145" cy="2392781"/>
            <a:chOff x="10083496" y="2824895"/>
            <a:chExt cx="1884145" cy="239278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3496" y="2824895"/>
              <a:ext cx="1884145" cy="2392781"/>
              <a:chOff x="395817" y="4308237"/>
              <a:chExt cx="1884145" cy="2392781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8948" y="4638915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المرور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52089" y="4086279"/>
              <a:ext cx="1494749" cy="807855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30417" cy="1940316"/>
            <a:chOff x="7624954" y="1603531"/>
            <a:chExt cx="2230417" cy="194031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30417" cy="1940316"/>
              <a:chOff x="2728686" y="1944914"/>
              <a:chExt cx="3036552" cy="26416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790120" y="20055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0621" y="4576428"/>
            <a:ext cx="998997" cy="1727995"/>
          </a:xfrm>
          <a:prstGeom prst="rect">
            <a:avLst/>
          </a:prstGeom>
        </p:spPr>
      </p:pic>
      <p:sp>
        <p:nvSpPr>
          <p:cNvPr id="40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9133619" y="4563403"/>
            <a:ext cx="734455" cy="238939"/>
          </a:xfrm>
          <a:custGeom>
            <a:avLst/>
            <a:gdLst>
              <a:gd name="connsiteX0" fmla="*/ 734455 w 734455"/>
              <a:gd name="connsiteY0" fmla="*/ 189937 h 238939"/>
              <a:gd name="connsiteX1" fmla="*/ 402537 w 734455"/>
              <a:gd name="connsiteY1" fmla="*/ 228096 h 238939"/>
              <a:gd name="connsiteX2" fmla="*/ 225986 w 734455"/>
              <a:gd name="connsiteY2" fmla="*/ 18224 h 238939"/>
              <a:gd name="connsiteX3" fmla="*/ 0 w 734455"/>
              <a:gd name="connsiteY3" fmla="*/ 24584 h 23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455" h="238939" extrusionOk="0">
                <a:moveTo>
                  <a:pt x="734455" y="189937"/>
                </a:moveTo>
                <a:cubicBezTo>
                  <a:pt x="605458" y="245401"/>
                  <a:pt x="516698" y="258243"/>
                  <a:pt x="402537" y="228096"/>
                </a:cubicBezTo>
                <a:cubicBezTo>
                  <a:pt x="299400" y="196558"/>
                  <a:pt x="312127" y="82586"/>
                  <a:pt x="225986" y="18224"/>
                </a:cubicBezTo>
                <a:cubicBezTo>
                  <a:pt x="141050" y="-31390"/>
                  <a:pt x="94168" y="22989"/>
                  <a:pt x="0" y="24584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8213951" y="2869735"/>
            <a:ext cx="2323420" cy="14315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000" dirty="0">
                <a:solidFill>
                  <a:schemeClr val="bg1"/>
                </a:solidFill>
              </a:rPr>
              <a:t>أحيط  سيارة المرور :</a:t>
            </a:r>
            <a:endParaRPr lang="ar-SY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52" y="1658655"/>
            <a:ext cx="3993661" cy="3520640"/>
          </a:xfrm>
          <a:prstGeom prst="rect">
            <a:avLst/>
          </a:prstGeom>
        </p:spPr>
      </p:pic>
      <p:sp>
        <p:nvSpPr>
          <p:cNvPr id="28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5790065" y="1724895"/>
            <a:ext cx="1409019" cy="12213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5029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0" grpId="0" animBg="1"/>
      <p:bldP spid="41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6314" y="3413191"/>
            <a:ext cx="1884145" cy="2392781"/>
            <a:chOff x="10083496" y="2824895"/>
            <a:chExt cx="1884145" cy="239278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3496" y="2824895"/>
              <a:ext cx="1884145" cy="2392781"/>
              <a:chOff x="395817" y="4308237"/>
              <a:chExt cx="1884145" cy="2392781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8948" y="4638915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المرور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30393" y="3941962"/>
              <a:ext cx="1337165" cy="966466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30417" cy="1940316"/>
            <a:chOff x="7624954" y="1603531"/>
            <a:chExt cx="2230417" cy="194031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30417" cy="1940316"/>
              <a:chOff x="2728686" y="1944914"/>
              <a:chExt cx="3036552" cy="26416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790120" y="20055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0621" y="4576428"/>
            <a:ext cx="998997" cy="1727995"/>
          </a:xfrm>
          <a:prstGeom prst="rect">
            <a:avLst/>
          </a:prstGeom>
        </p:spPr>
      </p:pic>
      <p:sp>
        <p:nvSpPr>
          <p:cNvPr id="40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9133619" y="4563403"/>
            <a:ext cx="734455" cy="238939"/>
          </a:xfrm>
          <a:custGeom>
            <a:avLst/>
            <a:gdLst>
              <a:gd name="connsiteX0" fmla="*/ 734455 w 734455"/>
              <a:gd name="connsiteY0" fmla="*/ 189937 h 238939"/>
              <a:gd name="connsiteX1" fmla="*/ 402537 w 734455"/>
              <a:gd name="connsiteY1" fmla="*/ 228096 h 238939"/>
              <a:gd name="connsiteX2" fmla="*/ 225986 w 734455"/>
              <a:gd name="connsiteY2" fmla="*/ 18224 h 238939"/>
              <a:gd name="connsiteX3" fmla="*/ 0 w 734455"/>
              <a:gd name="connsiteY3" fmla="*/ 24584 h 23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455" h="238939" extrusionOk="0">
                <a:moveTo>
                  <a:pt x="734455" y="189937"/>
                </a:moveTo>
                <a:cubicBezTo>
                  <a:pt x="605458" y="245401"/>
                  <a:pt x="516698" y="258243"/>
                  <a:pt x="402537" y="228096"/>
                </a:cubicBezTo>
                <a:cubicBezTo>
                  <a:pt x="299400" y="196558"/>
                  <a:pt x="312127" y="82586"/>
                  <a:pt x="225986" y="18224"/>
                </a:cubicBezTo>
                <a:cubicBezTo>
                  <a:pt x="141050" y="-31390"/>
                  <a:pt x="94168" y="22989"/>
                  <a:pt x="0" y="24584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8213951" y="2869735"/>
            <a:ext cx="2323420" cy="14315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000" b="1" dirty="0">
                <a:solidFill>
                  <a:schemeClr val="bg1"/>
                </a:solidFill>
              </a:rPr>
              <a:t>أصل كل لوحة بمعناها :</a:t>
            </a:r>
            <a:endParaRPr lang="ar-SY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52" y="2021899"/>
            <a:ext cx="3993661" cy="2794151"/>
          </a:xfrm>
          <a:prstGeom prst="rect">
            <a:avLst/>
          </a:prstGeom>
        </p:spPr>
      </p:pic>
      <p:sp>
        <p:nvSpPr>
          <p:cNvPr id="29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19573104">
            <a:off x="4716041" y="2758436"/>
            <a:ext cx="1777155" cy="529578"/>
          </a:xfrm>
          <a:custGeom>
            <a:avLst/>
            <a:gdLst>
              <a:gd name="connsiteX0" fmla="*/ 1777155 w 1777155"/>
              <a:gd name="connsiteY0" fmla="*/ 420972 h 529578"/>
              <a:gd name="connsiteX1" fmla="*/ 974017 w 1777155"/>
              <a:gd name="connsiteY1" fmla="*/ 505546 h 529578"/>
              <a:gd name="connsiteX2" fmla="*/ 546816 w 1777155"/>
              <a:gd name="connsiteY2" fmla="*/ 40391 h 529578"/>
              <a:gd name="connsiteX3" fmla="*/ 0 w 1777155"/>
              <a:gd name="connsiteY3" fmla="*/ 54487 h 52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155" h="529578" extrusionOk="0">
                <a:moveTo>
                  <a:pt x="1777155" y="420972"/>
                </a:moveTo>
                <a:cubicBezTo>
                  <a:pt x="1469212" y="530767"/>
                  <a:pt x="1191694" y="569588"/>
                  <a:pt x="974017" y="505546"/>
                </a:cubicBezTo>
                <a:cubicBezTo>
                  <a:pt x="691977" y="429997"/>
                  <a:pt x="742754" y="166858"/>
                  <a:pt x="546816" y="40391"/>
                </a:cubicBezTo>
                <a:cubicBezTo>
                  <a:pt x="311653" y="-97900"/>
                  <a:pt x="241007" y="69681"/>
                  <a:pt x="0" y="5448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19233169">
            <a:off x="4794214" y="3696906"/>
            <a:ext cx="1530228" cy="529578"/>
          </a:xfrm>
          <a:custGeom>
            <a:avLst/>
            <a:gdLst>
              <a:gd name="connsiteX0" fmla="*/ 1530228 w 1530228"/>
              <a:gd name="connsiteY0" fmla="*/ 420972 h 529578"/>
              <a:gd name="connsiteX1" fmla="*/ 838682 w 1530228"/>
              <a:gd name="connsiteY1" fmla="*/ 505546 h 529578"/>
              <a:gd name="connsiteX2" fmla="*/ 470839 w 1530228"/>
              <a:gd name="connsiteY2" fmla="*/ 40391 h 529578"/>
              <a:gd name="connsiteX3" fmla="*/ 0 w 1530228"/>
              <a:gd name="connsiteY3" fmla="*/ 54487 h 52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0228" h="529578" extrusionOk="0">
                <a:moveTo>
                  <a:pt x="1530228" y="420972"/>
                </a:moveTo>
                <a:cubicBezTo>
                  <a:pt x="1269618" y="507721"/>
                  <a:pt x="1075986" y="572149"/>
                  <a:pt x="838682" y="505546"/>
                </a:cubicBezTo>
                <a:cubicBezTo>
                  <a:pt x="632594" y="437274"/>
                  <a:pt x="647911" y="176307"/>
                  <a:pt x="470839" y="40391"/>
                </a:cubicBezTo>
                <a:cubicBezTo>
                  <a:pt x="280383" y="-81953"/>
                  <a:pt x="191827" y="44314"/>
                  <a:pt x="0" y="5448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1744648">
            <a:off x="4862032" y="2943805"/>
            <a:ext cx="1786947" cy="911421"/>
          </a:xfrm>
          <a:custGeom>
            <a:avLst/>
            <a:gdLst>
              <a:gd name="connsiteX0" fmla="*/ 1786947 w 1786947"/>
              <a:gd name="connsiteY0" fmla="*/ 724506 h 911421"/>
              <a:gd name="connsiteX1" fmla="*/ 979383 w 1786947"/>
              <a:gd name="connsiteY1" fmla="*/ 870061 h 911421"/>
              <a:gd name="connsiteX2" fmla="*/ 549829 w 1786947"/>
              <a:gd name="connsiteY2" fmla="*/ 69514 h 911421"/>
              <a:gd name="connsiteX3" fmla="*/ 0 w 1786947"/>
              <a:gd name="connsiteY3" fmla="*/ 93774 h 91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947" h="911421" extrusionOk="0">
                <a:moveTo>
                  <a:pt x="1786947" y="724506"/>
                </a:moveTo>
                <a:cubicBezTo>
                  <a:pt x="1476130" y="895835"/>
                  <a:pt x="1233801" y="981893"/>
                  <a:pt x="979383" y="870061"/>
                </a:cubicBezTo>
                <a:cubicBezTo>
                  <a:pt x="713035" y="748955"/>
                  <a:pt x="760165" y="287145"/>
                  <a:pt x="549829" y="69514"/>
                </a:cubicBezTo>
                <a:cubicBezTo>
                  <a:pt x="311980" y="-145927"/>
                  <a:pt x="240725" y="94363"/>
                  <a:pt x="0" y="93774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2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0" grpId="0" animBg="1"/>
      <p:bldP spid="41" grpId="0" animBg="1"/>
      <p:bldP spid="29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5704113" y="951725"/>
            <a:ext cx="5990386" cy="750454"/>
            <a:chOff x="1437357" y="1147479"/>
            <a:chExt cx="5990386" cy="750454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7" y="1147479"/>
              <a:ext cx="5758157" cy="727628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4" y="1436268"/>
              <a:ext cx="5227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أكملي الفراغات الآتية بالكلمات المناسبة :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7653" y="3413148"/>
            <a:ext cx="1884145" cy="2433188"/>
            <a:chOff x="10084835" y="2824852"/>
            <a:chExt cx="1884145" cy="243318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4835" y="2824852"/>
              <a:ext cx="1884145" cy="2433188"/>
              <a:chOff x="395817" y="4308237"/>
              <a:chExt cx="1884145" cy="243318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6265" y="4679322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المرور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34787" y="3827706"/>
              <a:ext cx="1476795" cy="1067387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302263" cy="2247443"/>
            <a:chOff x="7624954" y="1603531"/>
            <a:chExt cx="2302263" cy="224744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302263" cy="2247443"/>
              <a:chOff x="2728686" y="1944914"/>
              <a:chExt cx="3134366" cy="3059732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87934" y="2484237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2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63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8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847771" y="2262738"/>
            <a:ext cx="6196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يأتي أسبوع المرور  </a:t>
            </a:r>
            <a:r>
              <a:rPr lang="ar-SY" sz="2000" b="1" dirty="0">
                <a:solidFill>
                  <a:srgbClr val="FF0000"/>
                </a:solidFill>
              </a:rPr>
              <a:t>مرَّة</a:t>
            </a:r>
            <a:r>
              <a:rPr lang="ar-SY" sz="2000" dirty="0"/>
              <a:t>  كل عام , و يستمر لمدة     </a:t>
            </a:r>
            <a:r>
              <a:rPr lang="ar-SY" sz="2000" b="1" dirty="0">
                <a:solidFill>
                  <a:srgbClr val="FF0000"/>
                </a:solidFill>
              </a:rPr>
              <a:t>أسبوع</a:t>
            </a:r>
            <a:endParaRPr lang="ar-SY" sz="20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28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87" y="3157548"/>
            <a:ext cx="1834212" cy="635091"/>
            <a:chOff x="1431941" y="2643418"/>
            <a:chExt cx="1834212" cy="635091"/>
          </a:xfrm>
        </p:grpSpPr>
        <p:sp>
          <p:nvSpPr>
            <p:cNvPr id="29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1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847766" y="3402808"/>
            <a:ext cx="6196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اكتبي عبارة شكر لرجل المرور 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2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1" y="4314604"/>
            <a:ext cx="1834212" cy="635091"/>
            <a:chOff x="1431941" y="2643418"/>
            <a:chExt cx="1834212" cy="635091"/>
          </a:xfrm>
        </p:grpSpPr>
        <p:sp>
          <p:nvSpPr>
            <p:cNvPr id="33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5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816840" y="4559864"/>
            <a:ext cx="6196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rgbClr val="FF0000"/>
                </a:solidFill>
              </a:rPr>
              <a:t>شكراً لك رجل الأمن بفضلك بعد الله سبحانه و تعالى نشعر بالأمان .</a:t>
            </a:r>
            <a:endParaRPr lang="ar-SY" sz="20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6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68" grpId="0"/>
      <p:bldP spid="31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8839201" y="217712"/>
            <a:ext cx="2897526" cy="972613"/>
            <a:chOff x="1437352" y="902495"/>
            <a:chExt cx="3368008" cy="97261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902495"/>
              <a:ext cx="3368008" cy="972613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2156890" y="1356614"/>
              <a:ext cx="26484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أسبوع المرور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8635999" y="1796620"/>
            <a:ext cx="3067419" cy="660325"/>
            <a:chOff x="1437364" y="1240010"/>
            <a:chExt cx="5642236" cy="660325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4" y="1240010"/>
              <a:ext cx="564223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514735" y="1500225"/>
              <a:ext cx="42279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ما أسبوع المرور ؟</a:t>
              </a:r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6314" y="3413191"/>
            <a:ext cx="1884145" cy="2392781"/>
            <a:chOff x="10083496" y="2824895"/>
            <a:chExt cx="1884145" cy="239278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3496" y="2824895"/>
              <a:ext cx="1884145" cy="2392781"/>
              <a:chOff x="395817" y="4308237"/>
              <a:chExt cx="1884145" cy="2392781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8948" y="4638915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المرور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47210" y="3792855"/>
              <a:ext cx="1534610" cy="1109174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30417" cy="1940316"/>
            <a:chOff x="7624954" y="1603531"/>
            <a:chExt cx="2230417" cy="194031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30417" cy="1940316"/>
              <a:chOff x="2728686" y="1944914"/>
              <a:chExt cx="3036552" cy="26416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790120" y="20055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7264966" y="2713775"/>
            <a:ext cx="4438452" cy="672823"/>
            <a:chOff x="1437362" y="1240011"/>
            <a:chExt cx="8164125" cy="672823"/>
          </a:xfrm>
        </p:grpSpPr>
        <p:sp>
          <p:nvSpPr>
            <p:cNvPr id="31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2" y="1240011"/>
              <a:ext cx="8164124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95" y="1512724"/>
              <a:ext cx="72303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chemeClr val="bg1"/>
                  </a:solidFill>
                </a:rPr>
                <a:t>هو أسبوع يخصص للتوعية المرورية</a:t>
              </a:r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3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6792685" y="3630928"/>
            <a:ext cx="4910731" cy="672824"/>
            <a:chOff x="1437364" y="1240010"/>
            <a:chExt cx="9032840" cy="672824"/>
          </a:xfrm>
        </p:grpSpPr>
        <p:sp>
          <p:nvSpPr>
            <p:cNvPr id="34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4" y="1240010"/>
              <a:ext cx="903284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514731" y="1512724"/>
              <a:ext cx="79554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chemeClr val="bg1"/>
                  </a:solidFill>
                </a:rPr>
                <a:t>يسمى أسبوع المرور بأسبوع المرور الخليجي .</a:t>
              </a:r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7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6779017" y="4548082"/>
            <a:ext cx="4924398" cy="645368"/>
            <a:chOff x="1437364" y="1240010"/>
            <a:chExt cx="9057979" cy="645368"/>
          </a:xfrm>
        </p:grpSpPr>
        <p:sp>
          <p:nvSpPr>
            <p:cNvPr id="38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4" y="1240010"/>
              <a:ext cx="8765861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D60093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663210" y="1485268"/>
              <a:ext cx="78321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chemeClr val="bg1"/>
                  </a:solidFill>
                </a:rPr>
                <a:t>ينطلق في شهر مارس </a:t>
              </a:r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34" y="3043290"/>
            <a:ext cx="3707980" cy="2680025"/>
          </a:xfrm>
          <a:prstGeom prst="rect">
            <a:avLst/>
          </a:prstGeom>
        </p:spPr>
      </p:pic>
      <p:grpSp>
        <p:nvGrpSpPr>
          <p:cNvPr id="40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6937827" y="5412179"/>
            <a:ext cx="4765587" cy="672824"/>
            <a:chOff x="1437364" y="1240010"/>
            <a:chExt cx="8765861" cy="672824"/>
          </a:xfrm>
        </p:grpSpPr>
        <p:sp>
          <p:nvSpPr>
            <p:cNvPr id="41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4" y="1240010"/>
              <a:ext cx="8765861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D60093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92" y="1512724"/>
              <a:ext cx="78321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chemeClr val="bg1"/>
                  </a:solidFill>
                </a:rPr>
                <a:t>يقام خلاله العديد من الفعاليات للتوعية المرورية </a:t>
              </a:r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5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958212" y="2266306"/>
            <a:ext cx="736292" cy="635091"/>
            <a:chOff x="1431941" y="2643418"/>
            <a:chExt cx="73629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8" y="2671223"/>
              <a:ext cx="552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216535" y="841804"/>
            <a:ext cx="2477968" cy="876917"/>
            <a:chOff x="1437353" y="998186"/>
            <a:chExt cx="2477968" cy="876917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998186"/>
              <a:ext cx="2195554" cy="876917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73643" y="1394421"/>
              <a:ext cx="174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نشاط 1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086663" y="2469448"/>
            <a:ext cx="387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/>
              <a:t>ما الهدف من تحديد أسبوع المرور ؟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2841" y="3413110"/>
            <a:ext cx="1890224" cy="2288095"/>
            <a:chOff x="10080023" y="2824814"/>
            <a:chExt cx="1890224" cy="228809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0023" y="2824814"/>
              <a:ext cx="1890224" cy="2288095"/>
              <a:chOff x="395817" y="4308237"/>
              <a:chExt cx="1890224" cy="228809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14480" y="4688117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المرور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08436" y="3841829"/>
              <a:ext cx="1470210" cy="106262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03956" y="1240514"/>
            <a:ext cx="2185292" cy="1995329"/>
            <a:chOff x="7568479" y="1603531"/>
            <a:chExt cx="2185292" cy="199532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68479" y="1603531"/>
              <a:ext cx="2185292" cy="1995329"/>
              <a:chOff x="2651799" y="1944914"/>
              <a:chExt cx="2975118" cy="271649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651799" y="2141002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958213" y="3436527"/>
            <a:ext cx="705366" cy="635091"/>
            <a:chOff x="1431941" y="2643418"/>
            <a:chExt cx="705366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8" y="2671223"/>
              <a:ext cx="5220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034971" y="3751638"/>
            <a:ext cx="6923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نشر الوعي بالثقافة المرورية لمعالجة الأخطاء و الحد من الحوادث المرورية .</a:t>
            </a:r>
          </a:p>
        </p:txBody>
      </p:sp>
    </p:spTree>
    <p:extLst>
      <p:ext uri="{BB962C8B-B14F-4D97-AF65-F5344CB8AC3E}">
        <p14:creationId xmlns:p14="http://schemas.microsoft.com/office/powerpoint/2010/main" val="388288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63709" y="2067018"/>
            <a:ext cx="1536829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7617269" y="951725"/>
            <a:ext cx="4143107" cy="786229"/>
            <a:chOff x="1437356" y="1110008"/>
            <a:chExt cx="4143107" cy="786229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6" y="1110008"/>
              <a:ext cx="4143107" cy="7651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062603" y="1434572"/>
              <a:ext cx="3399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/>
                  </a:solidFill>
                </a:rPr>
                <a:t>يهدف أسبوع المرور إلى :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387852" y="2329787"/>
            <a:ext cx="4550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الحث على الالتزام  بالقواعد المرورية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3450" y="3413047"/>
            <a:ext cx="1891461" cy="2306536"/>
            <a:chOff x="10080632" y="2824751"/>
            <a:chExt cx="1891461" cy="230653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0632" y="2824751"/>
              <a:ext cx="1891461" cy="2306536"/>
              <a:chOff x="395817" y="4308237"/>
              <a:chExt cx="1891461" cy="230653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15717" y="4706558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المرور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82801" y="3837215"/>
              <a:ext cx="1230036" cy="889036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1965776"/>
            <a:chOff x="7624954" y="1603531"/>
            <a:chExt cx="2244499" cy="196577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1965776"/>
              <a:chOff x="2728686" y="1944914"/>
              <a:chExt cx="3055724" cy="267626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100768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82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63709" y="2833595"/>
            <a:ext cx="1536829" cy="635091"/>
            <a:chOff x="1431941" y="2643418"/>
            <a:chExt cx="1834212" cy="635091"/>
          </a:xfrm>
        </p:grpSpPr>
        <p:sp>
          <p:nvSpPr>
            <p:cNvPr id="83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5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338047" y="3055058"/>
            <a:ext cx="4618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التوعية المرورية لسلامة مستخدمي الطرق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91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63709" y="3573462"/>
            <a:ext cx="1536829" cy="635091"/>
            <a:chOff x="1431941" y="2643418"/>
            <a:chExt cx="1834212" cy="635091"/>
          </a:xfrm>
        </p:grpSpPr>
        <p:sp>
          <p:nvSpPr>
            <p:cNvPr id="92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617270" y="3841365"/>
            <a:ext cx="3327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تزويد الأفراد بالمفاهيم المرورية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85" grpId="0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6138902" y="449002"/>
            <a:ext cx="5709661" cy="678813"/>
            <a:chOff x="1437356" y="1240018"/>
            <a:chExt cx="11881938" cy="678813"/>
          </a:xfrm>
        </p:grpSpPr>
        <p:sp>
          <p:nvSpPr>
            <p:cNvPr id="137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6" y="1240018"/>
              <a:ext cx="11881938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2872257" y="1518721"/>
              <a:ext cx="102687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في كل عام يخصص شعار جديد لأسبوع المرور </a:t>
              </a:r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0A874D0-1DC2-4B80-9009-7B708B072098}"/>
              </a:ext>
            </a:extLst>
          </p:cNvPr>
          <p:cNvGrpSpPr/>
          <p:nvPr/>
        </p:nvGrpSpPr>
        <p:grpSpPr>
          <a:xfrm>
            <a:off x="577517" y="3413487"/>
            <a:ext cx="1884145" cy="2127357"/>
            <a:chOff x="10074699" y="2825191"/>
            <a:chExt cx="1884145" cy="212735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75DB8F-9891-438B-A0B6-BC3337378D97}"/>
                </a:ext>
              </a:extLst>
            </p:cNvPr>
            <p:cNvGrpSpPr/>
            <p:nvPr/>
          </p:nvGrpSpPr>
          <p:grpSpPr>
            <a:xfrm rot="21371849">
              <a:off x="10074699" y="2825191"/>
              <a:ext cx="1884145" cy="2127357"/>
              <a:chOff x="395817" y="4308237"/>
              <a:chExt cx="1884145" cy="212735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CA2150-715E-4F86-B5A0-17CE76F17C46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FD7445-ECB0-453E-ABED-1007DF467EFE}"/>
                  </a:ext>
                </a:extLst>
              </p:cNvPr>
              <p:cNvSpPr txBox="1"/>
              <p:nvPr/>
            </p:nvSpPr>
            <p:spPr>
              <a:xfrm>
                <a:off x="406364" y="4681268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المرور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7C0285D-B081-478F-81C3-FB993D3A3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41893" y="3698976"/>
              <a:ext cx="1433751" cy="1036275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8858567-22F7-4185-9E9C-9A4B165F3458}"/>
              </a:ext>
            </a:extLst>
          </p:cNvPr>
          <p:cNvGrpSpPr/>
          <p:nvPr/>
        </p:nvGrpSpPr>
        <p:grpSpPr>
          <a:xfrm>
            <a:off x="395950" y="1240514"/>
            <a:ext cx="2185292" cy="2110627"/>
            <a:chOff x="7460473" y="1603531"/>
            <a:chExt cx="2185292" cy="2110627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76744FC-B1FA-4CF3-A037-7F5FC6808D79}"/>
                </a:ext>
              </a:extLst>
            </p:cNvPr>
            <p:cNvGrpSpPr/>
            <p:nvPr/>
          </p:nvGrpSpPr>
          <p:grpSpPr>
            <a:xfrm>
              <a:off x="7460473" y="1603531"/>
              <a:ext cx="2185292" cy="2110627"/>
              <a:chOff x="2504757" y="1944914"/>
              <a:chExt cx="2975118" cy="2873467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5132994-272C-4414-AD34-FDA281D23816}"/>
                  </a:ext>
                </a:extLst>
              </p:cNvPr>
              <p:cNvSpPr/>
              <p:nvPr/>
            </p:nvSpPr>
            <p:spPr>
              <a:xfrm rot="21437240">
                <a:off x="2504757" y="2297972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: Top Corners One Rounded and One Snipped 129">
                <a:extLst>
                  <a:ext uri="{FF2B5EF4-FFF2-40B4-BE49-F238E27FC236}">
                    <a16:creationId xmlns:a16="http://schemas.microsoft.com/office/drawing/2014/main" id="{04D2D0A0-BFB9-48BF-AA0F-87289510F0A7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ight Triangle 19">
                <a:extLst>
                  <a:ext uri="{FF2B5EF4-FFF2-40B4-BE49-F238E27FC236}">
                    <a16:creationId xmlns:a16="http://schemas.microsoft.com/office/drawing/2014/main" id="{0EEC8579-EBD6-4F8A-AA1D-8CEC08CE2B4F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34D1F3-79D1-4E7D-9B65-064717BF53F6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Target Audience">
              <a:extLst>
                <a:ext uri="{FF2B5EF4-FFF2-40B4-BE49-F238E27FC236}">
                  <a16:creationId xmlns:a16="http://schemas.microsoft.com/office/drawing/2014/main" id="{6FD2B305-B17B-4419-BF9C-DAA8CBA7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D06412E-26F0-40B5-8037-2625D84BA16E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45B2BC8-7A58-4BB5-B29D-83031CA1D7E3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FC8173A-3F32-4900-A52A-20773605500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rapezoid 10">
              <a:extLst>
                <a:ext uri="{FF2B5EF4-FFF2-40B4-BE49-F238E27FC236}">
                  <a16:creationId xmlns:a16="http://schemas.microsoft.com/office/drawing/2014/main" id="{FB7E5F81-3A83-4011-A1C9-1FECF1CDA69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2AB040-2EDF-4378-9C49-866B5B30E1F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457A9667-4B5C-49C6-95BF-74AB3EFB807C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5BC21B-183B-4F74-BFEB-6E9C7CB3993E}"/>
              </a:ext>
            </a:extLst>
          </p:cNvPr>
          <p:cNvGrpSpPr/>
          <p:nvPr/>
        </p:nvGrpSpPr>
        <p:grpSpPr>
          <a:xfrm>
            <a:off x="4802685" y="2407666"/>
            <a:ext cx="1891595" cy="1776660"/>
            <a:chOff x="2702838" y="2407666"/>
            <a:chExt cx="1891595" cy="177666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B3C3B7-8C22-4A05-913E-5C1D5512FFCD}"/>
                </a:ext>
              </a:extLst>
            </p:cNvPr>
            <p:cNvGrpSpPr/>
            <p:nvPr/>
          </p:nvGrpSpPr>
          <p:grpSpPr>
            <a:xfrm>
              <a:off x="2702838" y="2407666"/>
              <a:ext cx="1891595" cy="1761563"/>
              <a:chOff x="4993062" y="2407666"/>
              <a:chExt cx="1891595" cy="1761563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392F610-38FB-4CDC-9347-E7E968CD3B38}"/>
                  </a:ext>
                </a:extLst>
              </p:cNvPr>
              <p:cNvSpPr/>
              <p:nvPr/>
            </p:nvSpPr>
            <p:spPr>
              <a:xfrm>
                <a:off x="4993062" y="2407666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77FF0DB-AF5F-454F-B7C0-9CE9FE93A2FE}"/>
                  </a:ext>
                </a:extLst>
              </p:cNvPr>
              <p:cNvSpPr/>
              <p:nvPr/>
            </p:nvSpPr>
            <p:spPr>
              <a:xfrm>
                <a:off x="5362174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900FF"/>
                  </a:gs>
                  <a:gs pos="100000">
                    <a:srgbClr val="FF33CC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A643ABA-0E37-48E2-8108-134AF03DCAD2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5CBC1C8-F32C-4A6C-944B-1FDAF6809B9F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3BDAF34-7B6A-407A-B6E4-3D226B8CA2B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23B6529B-F6A3-43F3-892A-75B1EE519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945" y="2993406"/>
              <a:ext cx="1161700" cy="83964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3314D6-6AF1-4F2B-9415-DEEC511AB4BB}"/>
                </a:ext>
              </a:extLst>
            </p:cNvPr>
            <p:cNvSpPr txBox="1"/>
            <p:nvPr/>
          </p:nvSpPr>
          <p:spPr>
            <a:xfrm>
              <a:off x="3585302" y="3810957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7190A1-599C-443B-904E-8D7C774B5488}"/>
              </a:ext>
            </a:extLst>
          </p:cNvPr>
          <p:cNvGrpSpPr/>
          <p:nvPr/>
        </p:nvGrpSpPr>
        <p:grpSpPr>
          <a:xfrm>
            <a:off x="6964697" y="2688771"/>
            <a:ext cx="1839018" cy="1889526"/>
            <a:chOff x="5285756" y="2688771"/>
            <a:chExt cx="1839018" cy="188952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877A73A-B4C5-4587-B234-359CF8207803}"/>
                </a:ext>
              </a:extLst>
            </p:cNvPr>
            <p:cNvGrpSpPr/>
            <p:nvPr/>
          </p:nvGrpSpPr>
          <p:grpSpPr>
            <a:xfrm>
              <a:off x="5285756" y="2688771"/>
              <a:ext cx="1839018" cy="1889526"/>
              <a:chOff x="5321858" y="2688771"/>
              <a:chExt cx="1839018" cy="1889526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6D48349-0602-4E3D-A544-00D2FFD734D0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C2EC854-5A57-4EA4-AEBF-A787333E5F25}"/>
                  </a:ext>
                </a:extLst>
              </p:cNvPr>
              <p:cNvSpPr/>
              <p:nvPr/>
            </p:nvSpPr>
            <p:spPr>
              <a:xfrm>
                <a:off x="5358837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8DCC0EC-7D2B-45E1-9328-BBA64D67E133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C16F72F-72AE-4FBE-849D-D89481DBBB14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61B505C-6F39-4402-96B2-FC1BE5843E0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585F5280-B3BB-4554-96FD-5D146551D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202" y="3121709"/>
              <a:ext cx="892419" cy="645015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9168EAD-9266-4D87-8529-ED68FFC8EBF2}"/>
                </a:ext>
              </a:extLst>
            </p:cNvPr>
            <p:cNvSpPr txBox="1"/>
            <p:nvPr/>
          </p:nvSpPr>
          <p:spPr>
            <a:xfrm>
              <a:off x="5816065" y="2700410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39A4FE7-8CE0-47F9-BF72-3471DD46DD31}"/>
              </a:ext>
            </a:extLst>
          </p:cNvPr>
          <p:cNvGrpSpPr/>
          <p:nvPr/>
        </p:nvGrpSpPr>
        <p:grpSpPr>
          <a:xfrm>
            <a:off x="4743760" y="4304826"/>
            <a:ext cx="2307767" cy="788951"/>
            <a:chOff x="2643913" y="4304826"/>
            <a:chExt cx="2307767" cy="788951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9C63F33-9BF2-45DE-84B6-C32ACAEB4521}"/>
                </a:ext>
              </a:extLst>
            </p:cNvPr>
            <p:cNvSpPr txBox="1"/>
            <p:nvPr/>
          </p:nvSpPr>
          <p:spPr>
            <a:xfrm>
              <a:off x="3145450" y="4304826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F45D654-8A3D-4186-9529-919428B1BFBF}"/>
                </a:ext>
              </a:extLst>
            </p:cNvPr>
            <p:cNvSpPr txBox="1"/>
            <p:nvPr/>
          </p:nvSpPr>
          <p:spPr>
            <a:xfrm>
              <a:off x="2643913" y="4693667"/>
              <a:ext cx="23077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لا تسرع فالموت أسرع</a:t>
              </a:r>
              <a:endParaRPr lang="ar-SY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6CFFD33-3390-4751-95F0-957655634B05}"/>
              </a:ext>
            </a:extLst>
          </p:cNvPr>
          <p:cNvGrpSpPr/>
          <p:nvPr/>
        </p:nvGrpSpPr>
        <p:grpSpPr>
          <a:xfrm>
            <a:off x="6522986" y="1430149"/>
            <a:ext cx="2307767" cy="788951"/>
            <a:chOff x="4844045" y="1430149"/>
            <a:chExt cx="2307767" cy="788951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06381C8-78D5-47F3-9C12-23DBA9F57958}"/>
                </a:ext>
              </a:extLst>
            </p:cNvPr>
            <p:cNvSpPr txBox="1"/>
            <p:nvPr/>
          </p:nvSpPr>
          <p:spPr>
            <a:xfrm>
              <a:off x="5345582" y="1430149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9B2260-976A-4AD4-A544-1EC9768D7BD3}"/>
                </a:ext>
              </a:extLst>
            </p:cNvPr>
            <p:cNvSpPr txBox="1"/>
            <p:nvPr/>
          </p:nvSpPr>
          <p:spPr>
            <a:xfrm>
              <a:off x="4844045" y="1818990"/>
              <a:ext cx="23077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نحو جيلٍ مروري واعٍ</a:t>
              </a:r>
              <a:endParaRPr lang="ar-SY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FE8EBDF-6A14-4FED-A0E5-77A2C3C6C672}"/>
              </a:ext>
            </a:extLst>
          </p:cNvPr>
          <p:cNvGrpSpPr/>
          <p:nvPr/>
        </p:nvGrpSpPr>
        <p:grpSpPr>
          <a:xfrm>
            <a:off x="7194866" y="4169229"/>
            <a:ext cx="1073326" cy="2688771"/>
            <a:chOff x="5515925" y="4169229"/>
            <a:chExt cx="1073326" cy="2688771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C03731B-AC93-4B4E-9B70-1CEB363FEF67}"/>
                </a:ext>
              </a:extLst>
            </p:cNvPr>
            <p:cNvCxnSpPr>
              <a:cxnSpLocks/>
            </p:cNvCxnSpPr>
            <p:nvPr/>
          </p:nvCxnSpPr>
          <p:spPr>
            <a:xfrm>
              <a:off x="6042942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10">
              <a:extLst>
                <a:ext uri="{FF2B5EF4-FFF2-40B4-BE49-F238E27FC236}">
                  <a16:creationId xmlns:a16="http://schemas.microsoft.com/office/drawing/2014/main" id="{5B34CB0C-CB1E-4FC9-BF6E-2BC14DDB0074}"/>
                </a:ext>
              </a:extLst>
            </p:cNvPr>
            <p:cNvSpPr/>
            <p:nvPr/>
          </p:nvSpPr>
          <p:spPr>
            <a:xfrm rot="2962180">
              <a:off x="6087273" y="5877526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0">
              <a:extLst>
                <a:ext uri="{FF2B5EF4-FFF2-40B4-BE49-F238E27FC236}">
                  <a16:creationId xmlns:a16="http://schemas.microsoft.com/office/drawing/2014/main" id="{A13A86F4-E6D5-4FF0-AD73-3AD22B93059F}"/>
                </a:ext>
              </a:extLst>
            </p:cNvPr>
            <p:cNvSpPr/>
            <p:nvPr/>
          </p:nvSpPr>
          <p:spPr>
            <a:xfrm rot="18857659">
              <a:off x="5609322" y="543063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B198094-0550-4DBE-B31F-9BFEA50E8F95}"/>
              </a:ext>
            </a:extLst>
          </p:cNvPr>
          <p:cNvGrpSpPr/>
          <p:nvPr/>
        </p:nvGrpSpPr>
        <p:grpSpPr>
          <a:xfrm>
            <a:off x="5348009" y="0"/>
            <a:ext cx="1116894" cy="2688771"/>
            <a:chOff x="3248162" y="0"/>
            <a:chExt cx="1116894" cy="2688771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08E226E-15BE-4C1E-A0F7-144A8CF86E18}"/>
                </a:ext>
              </a:extLst>
            </p:cNvPr>
            <p:cNvCxnSpPr>
              <a:cxnSpLocks/>
            </p:cNvCxnSpPr>
            <p:nvPr/>
          </p:nvCxnSpPr>
          <p:spPr>
            <a:xfrm>
              <a:off x="3788820" y="0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">
              <a:extLst>
                <a:ext uri="{FF2B5EF4-FFF2-40B4-BE49-F238E27FC236}">
                  <a16:creationId xmlns:a16="http://schemas.microsoft.com/office/drawing/2014/main" id="{48A3CB7D-9808-4524-8E63-C09F601CB22C}"/>
                </a:ext>
              </a:extLst>
            </p:cNvPr>
            <p:cNvSpPr/>
            <p:nvPr/>
          </p:nvSpPr>
          <p:spPr>
            <a:xfrm rot="7311439">
              <a:off x="3863078" y="1427843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id="{11B5B171-19BA-4C56-8607-B0C87846569F}"/>
                </a:ext>
              </a:extLst>
            </p:cNvPr>
            <p:cNvSpPr/>
            <p:nvPr/>
          </p:nvSpPr>
          <p:spPr>
            <a:xfrm rot="3332744">
              <a:off x="3341559" y="1179961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43">
            <a:extLst>
              <a:ext uri="{FF2B5EF4-FFF2-40B4-BE49-F238E27FC236}">
                <a16:creationId xmlns:a16="http://schemas.microsoft.com/office/drawing/2014/main" id="{057190A1-599C-443B-904E-8D7C774B5488}"/>
              </a:ext>
            </a:extLst>
          </p:cNvPr>
          <p:cNvGrpSpPr/>
          <p:nvPr/>
        </p:nvGrpSpPr>
        <p:grpSpPr>
          <a:xfrm>
            <a:off x="3386999" y="2681517"/>
            <a:ext cx="1839018" cy="1889526"/>
            <a:chOff x="5285756" y="2688771"/>
            <a:chExt cx="1839018" cy="1889526"/>
          </a:xfrm>
        </p:grpSpPr>
        <p:grpSp>
          <p:nvGrpSpPr>
            <p:cNvPr id="108" name="Group 44">
              <a:extLst>
                <a:ext uri="{FF2B5EF4-FFF2-40B4-BE49-F238E27FC236}">
                  <a16:creationId xmlns:a16="http://schemas.microsoft.com/office/drawing/2014/main" id="{9877A73A-B4C5-4587-B234-359CF8207803}"/>
                </a:ext>
              </a:extLst>
            </p:cNvPr>
            <p:cNvGrpSpPr/>
            <p:nvPr/>
          </p:nvGrpSpPr>
          <p:grpSpPr>
            <a:xfrm>
              <a:off x="5285756" y="2688771"/>
              <a:ext cx="1839018" cy="1889526"/>
              <a:chOff x="5321858" y="2688771"/>
              <a:chExt cx="1839018" cy="1889526"/>
            </a:xfrm>
          </p:grpSpPr>
          <p:sp>
            <p:nvSpPr>
              <p:cNvPr id="111" name="Oval 47">
                <a:extLst>
                  <a:ext uri="{FF2B5EF4-FFF2-40B4-BE49-F238E27FC236}">
                    <a16:creationId xmlns:a16="http://schemas.microsoft.com/office/drawing/2014/main" id="{E6D48349-0602-4E3D-A544-00D2FFD734D0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: Shape 48">
                <a:extLst>
                  <a:ext uri="{FF2B5EF4-FFF2-40B4-BE49-F238E27FC236}">
                    <a16:creationId xmlns:a16="http://schemas.microsoft.com/office/drawing/2014/main" id="{3C2EC854-5A57-4EA4-AEBF-A787333E5F25}"/>
                  </a:ext>
                </a:extLst>
              </p:cNvPr>
              <p:cNvSpPr/>
              <p:nvPr/>
            </p:nvSpPr>
            <p:spPr>
              <a:xfrm>
                <a:off x="5358837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49">
                <a:extLst>
                  <a:ext uri="{FF2B5EF4-FFF2-40B4-BE49-F238E27FC236}">
                    <a16:creationId xmlns:a16="http://schemas.microsoft.com/office/drawing/2014/main" id="{A8DCC0EC-7D2B-45E1-9328-BBA64D67E133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50">
                <a:extLst>
                  <a:ext uri="{FF2B5EF4-FFF2-40B4-BE49-F238E27FC236}">
                    <a16:creationId xmlns:a16="http://schemas.microsoft.com/office/drawing/2014/main" id="{9C16F72F-72AE-4FBE-849D-D89481DBBB14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: Shape 52">
                <a:extLst>
                  <a:ext uri="{FF2B5EF4-FFF2-40B4-BE49-F238E27FC236}">
                    <a16:creationId xmlns:a16="http://schemas.microsoft.com/office/drawing/2014/main" id="{761B505C-6F39-4402-96B2-FC1BE5843E0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9" name="Graphic 45">
              <a:extLst>
                <a:ext uri="{FF2B5EF4-FFF2-40B4-BE49-F238E27FC236}">
                  <a16:creationId xmlns:a16="http://schemas.microsoft.com/office/drawing/2014/main" id="{585F5280-B3BB-4554-96FD-5D146551D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4557" y="3098462"/>
              <a:ext cx="976814" cy="706014"/>
            </a:xfrm>
            <a:prstGeom prst="rect">
              <a:avLst/>
            </a:prstGeom>
          </p:spPr>
        </p:pic>
        <p:sp>
          <p:nvSpPr>
            <p:cNvPr id="110" name="TextBox 46">
              <a:extLst>
                <a:ext uri="{FF2B5EF4-FFF2-40B4-BE49-F238E27FC236}">
                  <a16:creationId xmlns:a16="http://schemas.microsoft.com/office/drawing/2014/main" id="{B9168EAD-9266-4D87-8529-ED68FFC8EBF2}"/>
                </a:ext>
              </a:extLst>
            </p:cNvPr>
            <p:cNvSpPr txBox="1"/>
            <p:nvPr/>
          </p:nvSpPr>
          <p:spPr>
            <a:xfrm>
              <a:off x="5816065" y="2700410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116" name="Group 84">
            <a:extLst>
              <a:ext uri="{FF2B5EF4-FFF2-40B4-BE49-F238E27FC236}">
                <a16:creationId xmlns:a16="http://schemas.microsoft.com/office/drawing/2014/main" id="{16CFFD33-3390-4751-95F0-957655634B05}"/>
              </a:ext>
            </a:extLst>
          </p:cNvPr>
          <p:cNvGrpSpPr/>
          <p:nvPr/>
        </p:nvGrpSpPr>
        <p:grpSpPr>
          <a:xfrm>
            <a:off x="2952420" y="1687699"/>
            <a:ext cx="2307767" cy="772909"/>
            <a:chOff x="4844045" y="1430149"/>
            <a:chExt cx="2307767" cy="772909"/>
          </a:xfrm>
        </p:grpSpPr>
        <p:sp>
          <p:nvSpPr>
            <p:cNvPr id="117" name="TextBox 85">
              <a:extLst>
                <a:ext uri="{FF2B5EF4-FFF2-40B4-BE49-F238E27FC236}">
                  <a16:creationId xmlns:a16="http://schemas.microsoft.com/office/drawing/2014/main" id="{E06381C8-78D5-47F3-9C12-23DBA9F57958}"/>
                </a:ext>
              </a:extLst>
            </p:cNvPr>
            <p:cNvSpPr txBox="1"/>
            <p:nvPr/>
          </p:nvSpPr>
          <p:spPr>
            <a:xfrm>
              <a:off x="5345582" y="1430149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8" name="TextBox 86">
              <a:extLst>
                <a:ext uri="{FF2B5EF4-FFF2-40B4-BE49-F238E27FC236}">
                  <a16:creationId xmlns:a16="http://schemas.microsoft.com/office/drawing/2014/main" id="{7F9B2260-976A-4AD4-A544-1EC9768D7BD3}"/>
                </a:ext>
              </a:extLst>
            </p:cNvPr>
            <p:cNvSpPr txBox="1"/>
            <p:nvPr/>
          </p:nvSpPr>
          <p:spPr>
            <a:xfrm>
              <a:off x="4844045" y="1495172"/>
              <a:ext cx="23077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حزام الأمان أمان لك و لعائلتك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9" name="Group 90">
            <a:extLst>
              <a:ext uri="{FF2B5EF4-FFF2-40B4-BE49-F238E27FC236}">
                <a16:creationId xmlns:a16="http://schemas.microsoft.com/office/drawing/2014/main" id="{AFE8EBDF-6A14-4FED-A0E5-77A2C3C6C672}"/>
              </a:ext>
            </a:extLst>
          </p:cNvPr>
          <p:cNvGrpSpPr/>
          <p:nvPr/>
        </p:nvGrpSpPr>
        <p:grpSpPr>
          <a:xfrm>
            <a:off x="3617168" y="4161975"/>
            <a:ext cx="1073326" cy="2688771"/>
            <a:chOff x="5515925" y="4169229"/>
            <a:chExt cx="1073326" cy="2688771"/>
          </a:xfrm>
        </p:grpSpPr>
        <p:cxnSp>
          <p:nvCxnSpPr>
            <p:cNvPr id="120" name="Straight Connector 91">
              <a:extLst>
                <a:ext uri="{FF2B5EF4-FFF2-40B4-BE49-F238E27FC236}">
                  <a16:creationId xmlns:a16="http://schemas.microsoft.com/office/drawing/2014/main" id="{AC03731B-AC93-4B4E-9B70-1CEB363FEF67}"/>
                </a:ext>
              </a:extLst>
            </p:cNvPr>
            <p:cNvCxnSpPr>
              <a:cxnSpLocks/>
            </p:cNvCxnSpPr>
            <p:nvPr/>
          </p:nvCxnSpPr>
          <p:spPr>
            <a:xfrm>
              <a:off x="6042942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0">
              <a:extLst>
                <a:ext uri="{FF2B5EF4-FFF2-40B4-BE49-F238E27FC236}">
                  <a16:creationId xmlns:a16="http://schemas.microsoft.com/office/drawing/2014/main" id="{5B34CB0C-CB1E-4FC9-BF6E-2BC14DDB0074}"/>
                </a:ext>
              </a:extLst>
            </p:cNvPr>
            <p:cNvSpPr/>
            <p:nvPr/>
          </p:nvSpPr>
          <p:spPr>
            <a:xfrm rot="2962180">
              <a:off x="6087273" y="5877526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0">
              <a:extLst>
                <a:ext uri="{FF2B5EF4-FFF2-40B4-BE49-F238E27FC236}">
                  <a16:creationId xmlns:a16="http://schemas.microsoft.com/office/drawing/2014/main" id="{A13A86F4-E6D5-4FF0-AD73-3AD22B93059F}"/>
                </a:ext>
              </a:extLst>
            </p:cNvPr>
            <p:cNvSpPr/>
            <p:nvPr/>
          </p:nvSpPr>
          <p:spPr>
            <a:xfrm rot="18857659">
              <a:off x="5609322" y="543063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8163562" y="1140778"/>
            <a:ext cx="3539233" cy="611944"/>
            <a:chOff x="1437360" y="1300890"/>
            <a:chExt cx="6510095" cy="611944"/>
          </a:xfrm>
        </p:grpSpPr>
        <p:sp>
          <p:nvSpPr>
            <p:cNvPr id="141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300890"/>
              <a:ext cx="6510095" cy="58475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8" y="1512724"/>
              <a:ext cx="5576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و من الأمثلة على ذلك :</a:t>
              </a:r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12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6CA2F8D-5BA3-4EA4-BA5F-8399C65458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6484910F-32B4-4719-8083-5694B9707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BD28504B-715B-4F34-B19D-D67EDD9D4638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8064354D-9BE3-476E-87C0-657AF4B29371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2F28E96B-904A-4019-80BC-690D16BA5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8127999" y="217711"/>
            <a:ext cx="3608727" cy="972613"/>
            <a:chOff x="1437353" y="902494"/>
            <a:chExt cx="4194689" cy="97261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3" y="902494"/>
              <a:ext cx="4194689" cy="972613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2464454" y="1388801"/>
              <a:ext cx="3032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أول أسبوع مرور 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63" y="3413276"/>
            <a:ext cx="1884145" cy="2315837"/>
            <a:chOff x="10080945" y="2824980"/>
            <a:chExt cx="1884145" cy="231583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45" y="2824980"/>
              <a:ext cx="1884145" cy="2315837"/>
              <a:chOff x="395817" y="4308237"/>
              <a:chExt cx="1884145" cy="231583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8948" y="4715859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المرور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94898" y="3781483"/>
              <a:ext cx="1392592" cy="1006527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30417" cy="1940316"/>
            <a:chOff x="7624954" y="1603531"/>
            <a:chExt cx="2230417" cy="194031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30417" cy="1940316"/>
              <a:chOff x="2728686" y="1944914"/>
              <a:chExt cx="3036552" cy="26416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790120" y="20055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0847" y="4576428"/>
            <a:ext cx="1378772" cy="2384903"/>
          </a:xfrm>
          <a:prstGeom prst="rect">
            <a:avLst/>
          </a:prstGeom>
        </p:spPr>
      </p:pic>
      <p:sp>
        <p:nvSpPr>
          <p:cNvPr id="40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8953670" y="4252211"/>
            <a:ext cx="852013" cy="414083"/>
          </a:xfrm>
          <a:custGeom>
            <a:avLst/>
            <a:gdLst>
              <a:gd name="connsiteX0" fmla="*/ 852013 w 852013"/>
              <a:gd name="connsiteY0" fmla="*/ 329162 h 414083"/>
              <a:gd name="connsiteX1" fmla="*/ 466968 w 852013"/>
              <a:gd name="connsiteY1" fmla="*/ 395292 h 414083"/>
              <a:gd name="connsiteX2" fmla="*/ 262157 w 852013"/>
              <a:gd name="connsiteY2" fmla="*/ 31582 h 414083"/>
              <a:gd name="connsiteX3" fmla="*/ 0 w 852013"/>
              <a:gd name="connsiteY3" fmla="*/ 42604 h 41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13" h="414083" extrusionOk="0">
                <a:moveTo>
                  <a:pt x="852013" y="329162"/>
                </a:moveTo>
                <a:cubicBezTo>
                  <a:pt x="706269" y="397739"/>
                  <a:pt x="580259" y="445731"/>
                  <a:pt x="466968" y="395292"/>
                </a:cubicBezTo>
                <a:cubicBezTo>
                  <a:pt x="351200" y="342007"/>
                  <a:pt x="359588" y="126957"/>
                  <a:pt x="262157" y="31582"/>
                </a:cubicBezTo>
                <a:cubicBezTo>
                  <a:pt x="155410" y="-60823"/>
                  <a:pt x="109161" y="36113"/>
                  <a:pt x="0" y="42604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6415314" y="1952262"/>
            <a:ext cx="4122057" cy="21914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/>
              <a:t>أول أسبوع مرور كان في عام 1984 م حيث حمل شعار حزام الأمان </a:t>
            </a:r>
            <a:endParaRPr lang="ar-SY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34" y="3043290"/>
            <a:ext cx="3707980" cy="26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4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289142" y="951725"/>
            <a:ext cx="2405357" cy="750454"/>
            <a:chOff x="1437357" y="1147479"/>
            <a:chExt cx="2405357" cy="750454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7" y="1147479"/>
              <a:ext cx="2405357" cy="727628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4" y="1436268"/>
              <a:ext cx="1300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نشاط 2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049486" y="2262738"/>
            <a:ext cx="6995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حدّدي شعار أسبوع المرور و تاريخه للعام الحالي بالهجري و الميلادي ؟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7653" y="3413148"/>
            <a:ext cx="1884145" cy="2433188"/>
            <a:chOff x="10084835" y="2824852"/>
            <a:chExt cx="1884145" cy="243318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4835" y="2824852"/>
              <a:ext cx="1884145" cy="2433188"/>
              <a:chOff x="395817" y="4308237"/>
              <a:chExt cx="1884145" cy="243318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6265" y="4679322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المرور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98944" y="3849112"/>
              <a:ext cx="1508608" cy="109038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01366" y="1240514"/>
            <a:ext cx="2185292" cy="1941993"/>
            <a:chOff x="7565889" y="1603531"/>
            <a:chExt cx="2185292" cy="194199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65889" y="1603531"/>
              <a:ext cx="2185292" cy="1941993"/>
              <a:chOff x="2648273" y="1944914"/>
              <a:chExt cx="2975118" cy="264388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648273" y="2068389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2887638"/>
            <a:ext cx="1834212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878286" y="3100101"/>
            <a:ext cx="513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solidFill>
                  <a:srgbClr val="FF0000"/>
                </a:solidFill>
              </a:rPr>
              <a:t>الشعار : متروك للطالبة</a:t>
            </a:r>
            <a:endParaRPr lang="ar-SY" sz="20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631648" y="3667476"/>
            <a:ext cx="2062856" cy="735691"/>
            <a:chOff x="1431941" y="2643418"/>
            <a:chExt cx="1834212" cy="635091"/>
          </a:xfrm>
        </p:grpSpPr>
        <p:sp>
          <p:nvSpPr>
            <p:cNvPr id="3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878286" y="3974811"/>
            <a:ext cx="5053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التاريخ  23   /   7    /    1441 هـ ( الأربعاء ) 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8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4653418"/>
            <a:ext cx="1834212" cy="635091"/>
            <a:chOff x="1431941" y="2643418"/>
            <a:chExt cx="1834212" cy="635091"/>
          </a:xfrm>
        </p:grpSpPr>
        <p:sp>
          <p:nvSpPr>
            <p:cNvPr id="39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326743" y="4898678"/>
            <a:ext cx="568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التاريخ   18  /   3    /  2020 م  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pic>
        <p:nvPicPr>
          <p:cNvPr id="4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34" y="3043290"/>
            <a:ext cx="3707980" cy="26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7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37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1702179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289142" y="951725"/>
            <a:ext cx="2405357" cy="750454"/>
            <a:chOff x="1437357" y="1147479"/>
            <a:chExt cx="2405357" cy="750454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7" y="1147479"/>
              <a:ext cx="2405357" cy="727628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4" y="1436268"/>
              <a:ext cx="1300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نشاط 3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2989943" y="1947439"/>
            <a:ext cx="8054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بالتعاون مع زميلاتك في المجموعة , أذكري أكبر عدد من المهام التي يقوم بها رجل المرور ؟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7653" y="3413148"/>
            <a:ext cx="1884145" cy="2433188"/>
            <a:chOff x="10084835" y="2824852"/>
            <a:chExt cx="1884145" cy="243318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4835" y="2824852"/>
              <a:ext cx="1884145" cy="2433188"/>
              <a:chOff x="395817" y="4308237"/>
              <a:chExt cx="1884145" cy="243318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6265" y="4679322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المرور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01008" y="3865806"/>
              <a:ext cx="1580373" cy="114225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01366" y="1240514"/>
            <a:ext cx="2185292" cy="1941993"/>
            <a:chOff x="7565889" y="1603531"/>
            <a:chExt cx="2185292" cy="194199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65889" y="1603531"/>
              <a:ext cx="2185292" cy="1941993"/>
              <a:chOff x="2648273" y="1944914"/>
              <a:chExt cx="2975118" cy="264388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648273" y="2068389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2434077"/>
            <a:ext cx="1834212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750629" y="2646540"/>
            <a:ext cx="3262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يباشر الحوادث المرورية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1073890" y="3168357"/>
            <a:ext cx="620614" cy="641576"/>
            <a:chOff x="1431941" y="2620115"/>
            <a:chExt cx="551826" cy="553846"/>
          </a:xfrm>
        </p:grpSpPr>
        <p:sp>
          <p:nvSpPr>
            <p:cNvPr id="3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9"/>
              <a:ext cx="551826" cy="530542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594680" y="2620115"/>
              <a:ext cx="334340" cy="31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415314" y="3471012"/>
            <a:ext cx="4516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التواصل مع الهلال الأحمر لإنقاذ المصابين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8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3969738"/>
            <a:ext cx="1834212" cy="635091"/>
            <a:chOff x="1431941" y="2643418"/>
            <a:chExt cx="1834212" cy="635091"/>
          </a:xfrm>
        </p:grpSpPr>
        <p:sp>
          <p:nvSpPr>
            <p:cNvPr id="39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669035" y="4279201"/>
            <a:ext cx="3263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ضبط السيارات المسروقة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pic>
        <p:nvPicPr>
          <p:cNvPr id="4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34" y="2352709"/>
            <a:ext cx="3707980" cy="2680025"/>
          </a:xfrm>
          <a:prstGeom prst="rect">
            <a:avLst/>
          </a:prstGeom>
        </p:spPr>
      </p:pic>
      <p:grpSp>
        <p:nvGrpSpPr>
          <p:cNvPr id="62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5289" y="4815263"/>
            <a:ext cx="1834212" cy="635091"/>
            <a:chOff x="1431941" y="2643418"/>
            <a:chExt cx="1834212" cy="635091"/>
          </a:xfrm>
        </p:grpSpPr>
        <p:sp>
          <p:nvSpPr>
            <p:cNvPr id="63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8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3976703" y="5099306"/>
            <a:ext cx="7014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تنظيم الحركة المرورية في الأماكن العامة و تحت لهيب الشمس  و في الأعياد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69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1006198" y="5647289"/>
            <a:ext cx="638855" cy="635091"/>
            <a:chOff x="1431941" y="2643419"/>
            <a:chExt cx="638855" cy="635091"/>
          </a:xfrm>
        </p:grpSpPr>
        <p:sp>
          <p:nvSpPr>
            <p:cNvPr id="70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9"/>
              <a:ext cx="638855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8" y="2655834"/>
              <a:ext cx="326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6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917541" y="5879966"/>
            <a:ext cx="4773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الحفاظ على سلامة السير في الطرقات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98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37" grpId="0"/>
      <p:bldP spid="41" grpId="0"/>
      <p:bldP spid="68" grpId="0"/>
      <p:bldP spid="7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2533</TotalTime>
  <Words>461</Words>
  <Application>Microsoft Office PowerPoint</Application>
  <PresentationFormat>شاشة عريضة</PresentationFormat>
  <Paragraphs>255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1366</cp:revision>
  <dcterms:created xsi:type="dcterms:W3CDTF">2020-10-10T04:32:51Z</dcterms:created>
  <dcterms:modified xsi:type="dcterms:W3CDTF">2021-01-23T14:02:04Z</dcterms:modified>
</cp:coreProperties>
</file>