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53127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270813" y="504801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379886" y="2440470"/>
            <a:ext cx="3443431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 </a:t>
            </a:r>
            <a:r>
              <a:rPr lang="ar-SA" sz="1200" b="1" u="sng" dirty="0"/>
              <a:t>:صلي المجموعة أ مع مايناسبها من المجموعة ب: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5016269"/>
            <a:ext cx="6519066" cy="207564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242570" y="7206175"/>
            <a:ext cx="342813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</a:t>
            </a:r>
            <a:r>
              <a:rPr lang="ar-SA" sz="1200" b="1" u="sng" dirty="0">
                <a:latin typeface="Times New Roman"/>
                <a:ea typeface="Times New Roman"/>
              </a:rPr>
              <a:t>أكملي ترتيب الأعداد التالية من الأكبر إلى الأصغر</a:t>
            </a:r>
            <a:r>
              <a:rPr lang="ar-SA" sz="1200" b="1" i="1" u="sng" dirty="0">
                <a:latin typeface="Times New Roman"/>
                <a:ea typeface="Times New Roman"/>
              </a:rPr>
              <a:t>: </a:t>
            </a:r>
          </a:p>
          <a:p>
            <a:r>
              <a:rPr lang="ar-SA" sz="1200" b="1" u="sng" dirty="0"/>
              <a:t> 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7187609"/>
            <a:ext cx="6519066" cy="169251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(10)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للصف...الثاني  مادة الرياضيات  الفترةالثالثة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168233"/>
              </p:ext>
            </p:extLst>
          </p:nvPr>
        </p:nvGraphicFramePr>
        <p:xfrm>
          <a:off x="244063" y="50168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مسائل رياضية باستعمال استراتيجيات ومهارات مناسبة مع اتباع الخطوات الاربع.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243844"/>
              </p:ext>
            </p:extLst>
          </p:nvPr>
        </p:nvGraphicFramePr>
        <p:xfrm>
          <a:off x="227865" y="2427291"/>
          <a:ext cx="3257901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2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7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3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453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تمييز المجسمات (المكعب، الكرة، المخروط، الأسطوانة، متوازي المستطيلات، الهرم) عن غيرها من الأشكال الهندسية ووصفها بحسب عدد الأوجه والرؤوس والأحرف فيها .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248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32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43979"/>
              </p:ext>
            </p:extLst>
          </p:nvPr>
        </p:nvGraphicFramePr>
        <p:xfrm>
          <a:off x="207170" y="718760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ترتيب الاعداد ضمن 1000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111224" y="5372799"/>
            <a:ext cx="4550735" cy="12772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في الحديقة  16 طفلا ، يلعب  4 أطفال منهم بالأراجيح .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ماالكسر الدال على عدد الأطفال الذين يلعبون على الأراجيح</a:t>
            </a:r>
            <a:r>
              <a:rPr lang="ar-EG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؟</a:t>
            </a:r>
            <a:r>
              <a:rPr lang="ar-EG" sz="11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ar-SA" sz="11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الفهم:المعطيات : </a:t>
            </a: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في الحديقة ....... طفلا ,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عددالأطفالالذين يلعبون على الآراجيح ........ طفلًا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المطلوب : </a:t>
            </a:r>
            <a:r>
              <a:rPr lang="ar-SA" sz="1100" b="1" dirty="0">
                <a:latin typeface="Times New Roman"/>
                <a:ea typeface="Times New Roman"/>
              </a:rPr>
              <a:t>ما .......................................؟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أخطط</a:t>
            </a:r>
            <a:r>
              <a:rPr lang="ar-SA" sz="1100" b="1" dirty="0">
                <a:solidFill>
                  <a:srgbClr val="FF0000"/>
                </a:solidFill>
                <a:latin typeface="Times New Roman"/>
                <a:ea typeface="Times New Roman"/>
              </a:rPr>
              <a:t>:  </a:t>
            </a:r>
            <a:r>
              <a:rPr lang="ar-SA" sz="1100" b="1" dirty="0">
                <a:latin typeface="Times New Roman"/>
                <a:ea typeface="Times New Roman"/>
              </a:rPr>
              <a:t>استخدام طريقة ................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الحل: </a:t>
            </a:r>
            <a:r>
              <a:rPr lang="ar-EG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الكسر هو</a:t>
            </a: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............. الأطفال</a:t>
            </a:r>
            <a:endParaRPr lang="en-US" sz="11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108928" y="5178056"/>
            <a:ext cx="23237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2677606" y="4679236"/>
            <a:ext cx="2817628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Times New Roman"/>
              <a:cs typeface="Microsoft Sans Serif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Times New Roman"/>
              <a:cs typeface="Microsoft Sans Serif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Times New Roman"/>
                <a:cs typeface="Microsoft Sans Serif"/>
              </a:rPr>
              <a:t> </a:t>
            </a:r>
            <a:endParaRPr kumimoji="0" lang="ar-SA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pic>
        <p:nvPicPr>
          <p:cNvPr id="36" name="Picture 5" descr="Clipart Image: Service 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159" y="2987702"/>
            <a:ext cx="649978" cy="529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7" descr="Clipart Image: Cylind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37622">
            <a:off x="5863660" y="3429967"/>
            <a:ext cx="366646" cy="43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8" descr="Clipart Image: Footbal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471" y="3842918"/>
            <a:ext cx="539023" cy="558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6" descr="Clipart Image: Cone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77629">
            <a:off x="5765971" y="4417626"/>
            <a:ext cx="485514" cy="52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مربع نص 39"/>
          <p:cNvSpPr txBox="1"/>
          <p:nvPr/>
        </p:nvSpPr>
        <p:spPr>
          <a:xfrm>
            <a:off x="3125571" y="7529340"/>
            <a:ext cx="3490452" cy="9439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1" name="مستطيل مخدوش من كلا الطرفين 40"/>
          <p:cNvSpPr/>
          <p:nvPr/>
        </p:nvSpPr>
        <p:spPr>
          <a:xfrm>
            <a:off x="5940666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466</a:t>
            </a:r>
          </a:p>
        </p:txBody>
      </p:sp>
      <p:sp>
        <p:nvSpPr>
          <p:cNvPr id="42" name="مستطيل مخدوش من كلا الطرفين 41"/>
          <p:cNvSpPr/>
          <p:nvPr/>
        </p:nvSpPr>
        <p:spPr>
          <a:xfrm>
            <a:off x="5152524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500</a:t>
            </a:r>
          </a:p>
        </p:txBody>
      </p:sp>
      <p:sp>
        <p:nvSpPr>
          <p:cNvPr id="43" name="مستطيل مخدوش من كلا الطرفين 42"/>
          <p:cNvSpPr/>
          <p:nvPr/>
        </p:nvSpPr>
        <p:spPr>
          <a:xfrm>
            <a:off x="4364382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/>
              </a:rPr>
              <a:t>550</a:t>
            </a:r>
          </a:p>
        </p:txBody>
      </p:sp>
      <p:sp>
        <p:nvSpPr>
          <p:cNvPr id="44" name="مستطيل مخدوش من كلا الطرفين 43"/>
          <p:cNvSpPr/>
          <p:nvPr/>
        </p:nvSpPr>
        <p:spPr>
          <a:xfrm>
            <a:off x="3576240" y="7838924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504</a:t>
            </a:r>
          </a:p>
        </p:txBody>
      </p:sp>
      <p:sp>
        <p:nvSpPr>
          <p:cNvPr id="45" name="مستطيل مخدوش من كلا الطرفين 44"/>
          <p:cNvSpPr/>
          <p:nvPr/>
        </p:nvSpPr>
        <p:spPr>
          <a:xfrm>
            <a:off x="2010198" y="8350880"/>
            <a:ext cx="4561367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 550  ، ............. ، .............. ، ............</a:t>
            </a:r>
          </a:p>
        </p:txBody>
      </p:sp>
      <p:sp>
        <p:nvSpPr>
          <p:cNvPr id="14" name="Rectangle: Rounded Corners 13"/>
          <p:cNvSpPr/>
          <p:nvPr/>
        </p:nvSpPr>
        <p:spPr>
          <a:xfrm>
            <a:off x="4240942" y="3070040"/>
            <a:ext cx="895150" cy="3285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كرة</a:t>
            </a:r>
            <a:r>
              <a:rPr lang="ar-SA" sz="1400" dirty="0"/>
              <a:t> </a:t>
            </a:r>
          </a:p>
        </p:txBody>
      </p:sp>
      <p:sp>
        <p:nvSpPr>
          <p:cNvPr id="46" name="مربع نص 33"/>
          <p:cNvSpPr txBox="1"/>
          <p:nvPr/>
        </p:nvSpPr>
        <p:spPr>
          <a:xfrm>
            <a:off x="3727782" y="2664698"/>
            <a:ext cx="28176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dirty="0">
                <a:ea typeface="Times New Roman"/>
              </a:rPr>
              <a:t>      </a:t>
            </a:r>
            <a:r>
              <a:rPr lang="ar-SA" sz="1400" b="1" kern="0" dirty="0">
                <a:ea typeface="Times New Roman"/>
              </a:rPr>
              <a:t>أ</a:t>
            </a:r>
            <a:r>
              <a:rPr lang="en-US" sz="1400" b="1" kern="0" dirty="0">
                <a:ea typeface="Times New Roman"/>
              </a:rPr>
              <a:t>                       </a:t>
            </a:r>
            <a:r>
              <a:rPr lang="ar-SA" sz="1400" b="1" kern="0" dirty="0">
                <a:ea typeface="Times New Roman"/>
              </a:rPr>
              <a:t>         ب</a:t>
            </a:r>
            <a:endParaRPr kumimoji="0" lang="ar-SA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Times New Roman"/>
            </a:endParaRPr>
          </a:p>
        </p:txBody>
      </p:sp>
      <p:sp>
        <p:nvSpPr>
          <p:cNvPr id="47" name="Rectangle: Rounded Corners 46"/>
          <p:cNvSpPr/>
          <p:nvPr/>
        </p:nvSpPr>
        <p:spPr>
          <a:xfrm>
            <a:off x="4266895" y="3512940"/>
            <a:ext cx="895150" cy="33133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مخروط </a:t>
            </a:r>
          </a:p>
        </p:txBody>
      </p:sp>
      <p:sp>
        <p:nvSpPr>
          <p:cNvPr id="48" name="Rectangle: Rounded Corners 47"/>
          <p:cNvSpPr/>
          <p:nvPr/>
        </p:nvSpPr>
        <p:spPr>
          <a:xfrm>
            <a:off x="4266895" y="3938086"/>
            <a:ext cx="895150" cy="3685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مكعب</a:t>
            </a:r>
          </a:p>
        </p:txBody>
      </p:sp>
      <p:sp>
        <p:nvSpPr>
          <p:cNvPr id="49" name="Rectangle: Rounded Corners 48"/>
          <p:cNvSpPr/>
          <p:nvPr/>
        </p:nvSpPr>
        <p:spPr>
          <a:xfrm>
            <a:off x="4289955" y="4450579"/>
            <a:ext cx="895150" cy="3368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أسطوانة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391" y="6045492"/>
            <a:ext cx="795479" cy="89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214250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3598223" y="450201"/>
            <a:ext cx="3128013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100" b="1" u="sng" dirty="0">
                <a:solidFill>
                  <a:prstClr val="black"/>
                </a:solidFill>
              </a:rPr>
              <a:t>السؤال الرابع</a:t>
            </a:r>
            <a:r>
              <a:rPr lang="en-US" sz="1100" b="1" u="sng" kern="0" dirty="0">
                <a:latin typeface="Microsoft Sans Serif"/>
                <a:ea typeface="Times New Roman"/>
                <a:sym typeface="Webdings"/>
              </a:rPr>
              <a:t> :</a:t>
            </a:r>
            <a:r>
              <a:rPr lang="en-US" sz="1100" b="1" u="sng" kern="0" dirty="0">
                <a:latin typeface="Microsoft Sans Serif"/>
                <a:ea typeface="Times New Roman"/>
              </a:rPr>
              <a:t> </a:t>
            </a:r>
            <a:r>
              <a:rPr lang="ar-EG" sz="1100" b="1" u="sng" kern="0" dirty="0">
                <a:ea typeface="Times New Roman"/>
              </a:rPr>
              <a:t>أك</a:t>
            </a:r>
            <a:r>
              <a:rPr lang="ar-SA" sz="1100" b="1" u="sng" kern="0" dirty="0">
                <a:ea typeface="Times New Roman"/>
              </a:rPr>
              <a:t>تب</a:t>
            </a:r>
            <a:r>
              <a:rPr lang="ar-SA" sz="1100" b="1" u="sng" kern="0" dirty="0">
                <a:latin typeface="Times New Roman"/>
                <a:ea typeface="Times New Roman"/>
              </a:rPr>
              <a:t>ي ا</a:t>
            </a:r>
            <a:r>
              <a:rPr lang="ar-EG" sz="1100" b="1" u="sng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لوقت </a:t>
            </a:r>
            <a:r>
              <a:rPr lang="ar-SA" sz="1100" b="1" u="sng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الذي تشير إليه الساعة فيمايلي:</a:t>
            </a:r>
            <a:endParaRPr lang="ar-SA" sz="1100" b="1" u="sng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5402380" y="244570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الخامس :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227865" y="2488967"/>
            <a:ext cx="6519066" cy="395217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-176985" y="6805463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بالتوفيق                                                                  معلمة المادة :</a:t>
            </a: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943673"/>
              </p:ext>
            </p:extLst>
          </p:nvPr>
        </p:nvGraphicFramePr>
        <p:xfrm>
          <a:off x="230642" y="2490876"/>
          <a:ext cx="3201707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تمثيل كسور الوحدة (المقامات أقل أو تساوي12)</a:t>
                      </a: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وقراءتها وكتابتها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1495167" y="1087761"/>
            <a:ext cx="507857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400" b="1" kern="0" dirty="0">
                <a:solidFill>
                  <a:srgbClr val="CC00CC"/>
                </a:solidFill>
                <a:latin typeface="Microsoft Sans Serif" pitchFamily="34" charset="0"/>
                <a:ea typeface="Times New Roman" pitchFamily="18" charset="0"/>
                <a:sym typeface="Wingdings" pitchFamily="2" charset="2"/>
              </a:rPr>
              <a:t>	       </a:t>
            </a:r>
            <a:endParaRPr lang="en-US" sz="1400" kern="0" dirty="0">
              <a:solidFill>
                <a:sysClr val="windowText" lastClr="000000"/>
              </a:solidFill>
              <a:latin typeface="Arial" pitchFamily="34" charset="0"/>
              <a:sym typeface="Wingdings" pitchFamily="2" charset="2"/>
            </a:endParaRP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ar-SA" sz="14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ar-SA" sz="11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r>
              <a:rPr lang="ar-EG" sz="900" b="1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 </a:t>
            </a:r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endParaRPr lang="en-US" sz="2000" b="1" kern="0" dirty="0">
              <a:solidFill>
                <a:srgbClr val="0070C0"/>
              </a:solidFill>
              <a:latin typeface="Microsoft Sans Serif" pitchFamily="34" charset="0"/>
              <a:ea typeface="Times New Roman" pitchFamily="18" charset="0"/>
              <a:cs typeface="Microsoft Sans Serif" pitchFamily="34" charset="0"/>
              <a:sym typeface="Wingdings" pitchFamily="2" charset="2"/>
            </a:endParaRPr>
          </a:p>
        </p:txBody>
      </p:sp>
      <p:pic>
        <p:nvPicPr>
          <p:cNvPr id="35" name="Picture 1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160" y="1052091"/>
            <a:ext cx="1171575" cy="881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/>
          <a:stretch>
            <a:fillRect/>
          </a:stretch>
        </p:blipFill>
        <p:spPr bwMode="auto">
          <a:xfrm>
            <a:off x="3700609" y="1075922"/>
            <a:ext cx="1228725" cy="816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مربع نص 37"/>
          <p:cNvSpPr txBox="1"/>
          <p:nvPr/>
        </p:nvSpPr>
        <p:spPr>
          <a:xfrm>
            <a:off x="5296622" y="2070990"/>
            <a:ext cx="1331111" cy="36933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1">
            <a:spAutoFit/>
          </a:bodyPr>
          <a:lstStyle/>
          <a:p>
            <a:r>
              <a:rPr lang="ar-SA" kern="0" dirty="0">
                <a:solidFill>
                  <a:sysClr val="windowText" lastClr="000000"/>
                </a:solidFill>
              </a:rPr>
              <a:t>........ :  ......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3598223" y="2074287"/>
            <a:ext cx="1331111" cy="36933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1">
            <a:spAutoFit/>
          </a:bodyPr>
          <a:lstStyle/>
          <a:p>
            <a:r>
              <a:rPr lang="ar-SA" kern="0" dirty="0">
                <a:solidFill>
                  <a:sysClr val="windowText" lastClr="000000"/>
                </a:solidFill>
              </a:rPr>
              <a:t>........ :  ......</a:t>
            </a:r>
          </a:p>
        </p:txBody>
      </p:sp>
      <p:sp>
        <p:nvSpPr>
          <p:cNvPr id="41" name="Text Box 172"/>
          <p:cNvSpPr txBox="1">
            <a:spLocks noChangeArrowheads="1"/>
          </p:cNvSpPr>
          <p:nvPr/>
        </p:nvSpPr>
        <p:spPr bwMode="auto">
          <a:xfrm>
            <a:off x="3090376" y="2683870"/>
            <a:ext cx="3665220" cy="2058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fontAlgn="base">
              <a:spcBef>
                <a:spcPct val="0"/>
              </a:spcBef>
              <a:spcAft>
                <a:spcPts val="1000"/>
              </a:spcAft>
              <a:buFont typeface="Webdings" pitchFamily="18" charset="2"/>
              <a:buChar char="]"/>
            </a:pPr>
            <a:r>
              <a:rPr lang="ar-EG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أحيطي الكسر الذي يمثل الأ</a:t>
            </a:r>
            <a:r>
              <a:rPr lang="ar-SA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شكال </a:t>
            </a:r>
          </a:p>
          <a:p>
            <a:pPr marL="285750" indent="-285750" fontAlgn="base">
              <a:spcBef>
                <a:spcPct val="0"/>
              </a:spcBef>
              <a:spcAft>
                <a:spcPts val="1000"/>
              </a:spcAft>
              <a:buFont typeface="Webdings" pitchFamily="18" charset="2"/>
              <a:buChar char="]"/>
            </a:pPr>
            <a:r>
              <a:rPr lang="ar-EG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الملونة باللون </a:t>
            </a:r>
            <a:r>
              <a:rPr lang="ar-SA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الاحمر :</a:t>
            </a:r>
            <a:endParaRPr lang="ar-SA" sz="1400" dirty="0">
              <a:solidFill>
                <a:srgbClr val="6600CC"/>
              </a:solidFill>
              <a:latin typeface="Arial" pitchFamily="34" charset="0"/>
            </a:endParaRPr>
          </a:p>
        </p:txBody>
      </p:sp>
      <p:grpSp>
        <p:nvGrpSpPr>
          <p:cNvPr id="42" name="Group 225"/>
          <p:cNvGrpSpPr>
            <a:grpSpLocks/>
          </p:cNvGrpSpPr>
          <p:nvPr/>
        </p:nvGrpSpPr>
        <p:grpSpPr bwMode="auto">
          <a:xfrm>
            <a:off x="841232" y="3621762"/>
            <a:ext cx="5786575" cy="1524000"/>
            <a:chOff x="2956" y="5820"/>
            <a:chExt cx="6797" cy="2400"/>
          </a:xfrm>
        </p:grpSpPr>
        <p:grpSp>
          <p:nvGrpSpPr>
            <p:cNvPr id="43" name="Group 226"/>
            <p:cNvGrpSpPr>
              <a:grpSpLocks/>
            </p:cNvGrpSpPr>
            <p:nvPr/>
          </p:nvGrpSpPr>
          <p:grpSpPr bwMode="auto">
            <a:xfrm>
              <a:off x="7533" y="5820"/>
              <a:ext cx="2107" cy="840"/>
              <a:chOff x="7533" y="5820"/>
              <a:chExt cx="2107" cy="840"/>
            </a:xfrm>
          </p:grpSpPr>
          <p:sp>
            <p:nvSpPr>
              <p:cNvPr id="65" name="AutoShape 227"/>
              <p:cNvSpPr>
                <a:spLocks noChangeArrowheads="1"/>
              </p:cNvSpPr>
              <p:nvPr/>
            </p:nvSpPr>
            <p:spPr bwMode="auto">
              <a:xfrm>
                <a:off x="920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6" name="AutoShape 228"/>
              <p:cNvSpPr>
                <a:spLocks noChangeArrowheads="1"/>
              </p:cNvSpPr>
              <p:nvPr/>
            </p:nvSpPr>
            <p:spPr bwMode="auto">
              <a:xfrm>
                <a:off x="864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7" name="AutoShape 229"/>
              <p:cNvSpPr>
                <a:spLocks noChangeArrowheads="1"/>
              </p:cNvSpPr>
              <p:nvPr/>
            </p:nvSpPr>
            <p:spPr bwMode="auto">
              <a:xfrm>
                <a:off x="809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8" name="AutoShape 230"/>
              <p:cNvSpPr>
                <a:spLocks noChangeArrowheads="1"/>
              </p:cNvSpPr>
              <p:nvPr/>
            </p:nvSpPr>
            <p:spPr bwMode="auto">
              <a:xfrm>
                <a:off x="753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9" name="AutoShape 231"/>
              <p:cNvSpPr>
                <a:spLocks noChangeArrowheads="1"/>
              </p:cNvSpPr>
              <p:nvPr/>
            </p:nvSpPr>
            <p:spPr bwMode="auto">
              <a:xfrm>
                <a:off x="919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0" name="AutoShape 232"/>
              <p:cNvSpPr>
                <a:spLocks noChangeArrowheads="1"/>
              </p:cNvSpPr>
              <p:nvPr/>
            </p:nvSpPr>
            <p:spPr bwMode="auto">
              <a:xfrm>
                <a:off x="863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1" name="AutoShape 233"/>
              <p:cNvSpPr>
                <a:spLocks noChangeArrowheads="1"/>
              </p:cNvSpPr>
              <p:nvPr/>
            </p:nvSpPr>
            <p:spPr bwMode="auto">
              <a:xfrm>
                <a:off x="809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2" name="AutoShape 234"/>
              <p:cNvSpPr>
                <a:spLocks noChangeArrowheads="1"/>
              </p:cNvSpPr>
              <p:nvPr/>
            </p:nvSpPr>
            <p:spPr bwMode="auto">
              <a:xfrm>
                <a:off x="753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4" name="Group 235"/>
            <p:cNvGrpSpPr>
              <a:grpSpLocks/>
            </p:cNvGrpSpPr>
            <p:nvPr/>
          </p:nvGrpSpPr>
          <p:grpSpPr bwMode="auto">
            <a:xfrm>
              <a:off x="8933" y="7240"/>
              <a:ext cx="820" cy="720"/>
              <a:chOff x="8820" y="7580"/>
              <a:chExt cx="820" cy="720"/>
            </a:xfrm>
          </p:grpSpPr>
          <p:sp>
            <p:nvSpPr>
              <p:cNvPr id="61" name="Oval 23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2" name="Oval 23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3" name="Oval 23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4" name="Oval 23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5" name="Group 240"/>
            <p:cNvGrpSpPr>
              <a:grpSpLocks/>
            </p:cNvGrpSpPr>
            <p:nvPr/>
          </p:nvGrpSpPr>
          <p:grpSpPr bwMode="auto">
            <a:xfrm>
              <a:off x="8113" y="7240"/>
              <a:ext cx="820" cy="720"/>
              <a:chOff x="8820" y="7580"/>
              <a:chExt cx="820" cy="720"/>
            </a:xfrm>
          </p:grpSpPr>
          <p:sp>
            <p:nvSpPr>
              <p:cNvPr id="57" name="Oval 241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8" name="Oval 242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9" name="Oval 243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0" name="Oval 244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6" name="Group 245"/>
            <p:cNvGrpSpPr>
              <a:grpSpLocks/>
            </p:cNvGrpSpPr>
            <p:nvPr/>
          </p:nvGrpSpPr>
          <p:grpSpPr bwMode="auto">
            <a:xfrm>
              <a:off x="7333" y="7260"/>
              <a:ext cx="820" cy="720"/>
              <a:chOff x="8820" y="7580"/>
              <a:chExt cx="820" cy="720"/>
            </a:xfrm>
          </p:grpSpPr>
          <p:sp>
            <p:nvSpPr>
              <p:cNvPr id="53" name="Oval 24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4" name="Oval 24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5" name="Oval 24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6" name="Oval 24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47" name="AutoShape 250"/>
            <p:cNvSpPr>
              <a:spLocks noChangeArrowheads="1"/>
            </p:cNvSpPr>
            <p:nvPr/>
          </p:nvSpPr>
          <p:spPr bwMode="auto">
            <a:xfrm>
              <a:off x="4939" y="5928"/>
              <a:ext cx="801" cy="980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8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48" name="AutoShape 251"/>
            <p:cNvSpPr>
              <a:spLocks noChangeArrowheads="1"/>
            </p:cNvSpPr>
            <p:nvPr/>
          </p:nvSpPr>
          <p:spPr bwMode="auto">
            <a:xfrm>
              <a:off x="3926" y="5928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  <a:cs typeface="Arial" pitchFamily="34" charset="0"/>
                </a:rPr>
                <a:t> </a:t>
              </a: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7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 8 </a:t>
              </a:r>
              <a:r>
                <a:rPr lang="ar-SA" sz="1600" b="1" kern="0" dirty="0">
                  <a:solidFill>
                    <a:srgbClr val="6600CC"/>
                  </a:solidFill>
                  <a:latin typeface="Tahoma" pitchFamily="34" charset="0"/>
                  <a:ea typeface="Arial" pitchFamily="34" charset="0"/>
                </a:rPr>
                <a:t>  </a:t>
              </a:r>
              <a:endParaRPr lang="en-US" sz="1600" b="1" kern="0" dirty="0">
                <a:solidFill>
                  <a:srgbClr val="6600CC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49" name="AutoShape 250"/>
            <p:cNvSpPr>
              <a:spLocks noChangeArrowheads="1"/>
            </p:cNvSpPr>
            <p:nvPr/>
          </p:nvSpPr>
          <p:spPr bwMode="auto">
            <a:xfrm>
              <a:off x="4937" y="7147"/>
              <a:ext cx="801" cy="1073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0" name="AutoShape 250"/>
            <p:cNvSpPr>
              <a:spLocks noChangeArrowheads="1"/>
            </p:cNvSpPr>
            <p:nvPr/>
          </p:nvSpPr>
          <p:spPr bwMode="auto">
            <a:xfrm>
              <a:off x="3951" y="7147"/>
              <a:ext cx="801" cy="1073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3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1" name="AutoShape 250"/>
            <p:cNvSpPr>
              <a:spLocks noChangeArrowheads="1"/>
            </p:cNvSpPr>
            <p:nvPr/>
          </p:nvSpPr>
          <p:spPr bwMode="auto">
            <a:xfrm>
              <a:off x="2996" y="5928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5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8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2" name="AutoShape 250"/>
            <p:cNvSpPr>
              <a:spLocks noChangeArrowheads="1"/>
            </p:cNvSpPr>
            <p:nvPr/>
          </p:nvSpPr>
          <p:spPr bwMode="auto">
            <a:xfrm>
              <a:off x="2956" y="7240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7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</p:grpSp>
      <p:cxnSp>
        <p:nvCxnSpPr>
          <p:cNvPr id="7" name="رابط مستقيم 6"/>
          <p:cNvCxnSpPr>
            <a:cxnSpLocks/>
          </p:cNvCxnSpPr>
          <p:nvPr/>
        </p:nvCxnSpPr>
        <p:spPr>
          <a:xfrm flipH="1" flipV="1">
            <a:off x="2694418" y="4006820"/>
            <a:ext cx="357574" cy="776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رابط مستقيم 72"/>
          <p:cNvCxnSpPr>
            <a:cxnSpLocks/>
          </p:cNvCxnSpPr>
          <p:nvPr/>
        </p:nvCxnSpPr>
        <p:spPr>
          <a:xfrm flipH="1">
            <a:off x="1835103" y="4006820"/>
            <a:ext cx="278873" cy="582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رابط مستقيم 73"/>
          <p:cNvCxnSpPr>
            <a:cxnSpLocks/>
          </p:cNvCxnSpPr>
          <p:nvPr/>
        </p:nvCxnSpPr>
        <p:spPr>
          <a:xfrm flipH="1">
            <a:off x="1076027" y="4852017"/>
            <a:ext cx="313900" cy="251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 flipH="1">
            <a:off x="2721888" y="4773900"/>
            <a:ext cx="313900" cy="698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>
            <a:cxnSpLocks/>
          </p:cNvCxnSpPr>
          <p:nvPr/>
        </p:nvCxnSpPr>
        <p:spPr>
          <a:xfrm flipH="1">
            <a:off x="1855027" y="4810412"/>
            <a:ext cx="296953" cy="223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>
            <a:cxnSpLocks/>
          </p:cNvCxnSpPr>
          <p:nvPr/>
        </p:nvCxnSpPr>
        <p:spPr>
          <a:xfrm flipH="1" flipV="1">
            <a:off x="1060566" y="4032272"/>
            <a:ext cx="313900" cy="438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405219"/>
              </p:ext>
            </p:extLst>
          </p:nvPr>
        </p:nvGraphicFramePr>
        <p:xfrm>
          <a:off x="227865" y="337979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قراءة الساعة (بالساعات كاملة ، بنصف ساعة ، بربع ساعة ، لأقرب خمس دقائق ) وكتابة الوقت الذي تشير إليه الساعة .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424</Words>
  <Application>Microsoft Office PowerPoint</Application>
  <PresentationFormat>On-screen Show (4:3)</PresentationFormat>
  <Paragraphs>127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arial</vt:lpstr>
      <vt:lpstr>Calibri</vt:lpstr>
      <vt:lpstr>Calibri Light</vt:lpstr>
      <vt:lpstr>Microsoft Sans Serif</vt:lpstr>
      <vt:lpstr>Tahoma</vt:lpstr>
      <vt:lpstr>Times New Roman</vt:lpstr>
      <vt:lpstr>Webdings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71</cp:revision>
  <dcterms:created xsi:type="dcterms:W3CDTF">2016-10-19T21:09:54Z</dcterms:created>
  <dcterms:modified xsi:type="dcterms:W3CDTF">2017-03-08T14:02:33Z</dcterms:modified>
</cp:coreProperties>
</file>