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357" r:id="rId3"/>
    <p:sldId id="349" r:id="rId4"/>
    <p:sldId id="363" r:id="rId5"/>
    <p:sldId id="335" r:id="rId6"/>
    <p:sldId id="350" r:id="rId7"/>
    <p:sldId id="369" r:id="rId8"/>
    <p:sldId id="370" r:id="rId9"/>
    <p:sldId id="365" r:id="rId10"/>
    <p:sldId id="366" r:id="rId11"/>
    <p:sldId id="340" r:id="rId12"/>
    <p:sldId id="334" r:id="rId13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174">
          <p15:clr>
            <a:srgbClr val="A4A3A4"/>
          </p15:clr>
        </p15:guide>
        <p15:guide id="4" pos="380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9933FF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8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22" y="78"/>
      </p:cViewPr>
      <p:guideLst>
        <p:guide orient="horz" pos="2183"/>
        <p:guide pos="3840"/>
        <p:guide orient="horz" pos="2174"/>
        <p:guide pos="380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4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5.svg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5.sv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Oswald" panose="02000503000000000000" pitchFamily="2" charset="0"/>
                </a:rPr>
                <a:t>ملابسي</a:t>
              </a:r>
              <a:endParaRPr lang="en-US" sz="3200" b="1" dirty="0">
                <a:solidFill>
                  <a:srgbClr val="FF0000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38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030753" y="344896"/>
            <a:ext cx="2794378" cy="706898"/>
            <a:chOff x="1306725" y="540650"/>
            <a:chExt cx="2794378" cy="706898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306725" y="540650"/>
              <a:ext cx="2304264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1893920" y="785883"/>
              <a:ext cx="22071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/>
                  </a:solidFill>
                </a:rPr>
                <a:t>إر</a:t>
              </a:r>
              <a:r>
                <a:rPr lang="ar-SA" sz="2400" dirty="0">
                  <a:solidFill>
                    <a:schemeClr val="bg1"/>
                  </a:solidFill>
                </a:rPr>
                <a:t>شادات عام</a:t>
              </a:r>
              <a:r>
                <a:rPr lang="ar-SY" sz="2400" dirty="0">
                  <a:solidFill>
                    <a:schemeClr val="bg1"/>
                  </a:solidFill>
                </a:rPr>
                <a:t>ة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8880" y="3413110"/>
            <a:ext cx="1887249" cy="2563572"/>
            <a:chOff x="10086062" y="2824814"/>
            <a:chExt cx="1887249" cy="2563572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6062" y="2824814"/>
              <a:ext cx="1887249" cy="2563572"/>
              <a:chOff x="392713" y="4308237"/>
              <a:chExt cx="1887249" cy="2563572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2713" y="4655818"/>
                <a:ext cx="1871561" cy="221599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ملابسي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54999" y="3642271"/>
              <a:ext cx="1324920" cy="1485193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2" name="Group 28">
            <a:extLst>
              <a:ext uri="{FF2B5EF4-FFF2-40B4-BE49-F238E27FC236}">
                <a16:creationId xmlns:a16="http://schemas.microsoft.com/office/drawing/2014/main" id="{A65BC21B-183B-4F74-BFEB-6E9C7CB3993E}"/>
              </a:ext>
            </a:extLst>
          </p:cNvPr>
          <p:cNvGrpSpPr/>
          <p:nvPr/>
        </p:nvGrpSpPr>
        <p:grpSpPr>
          <a:xfrm>
            <a:off x="2313930" y="2457064"/>
            <a:ext cx="1891595" cy="1776660"/>
            <a:chOff x="2702838" y="2407666"/>
            <a:chExt cx="1891595" cy="1776660"/>
          </a:xfrm>
        </p:grpSpPr>
        <p:grpSp>
          <p:nvGrpSpPr>
            <p:cNvPr id="33" name="Group 29">
              <a:extLst>
                <a:ext uri="{FF2B5EF4-FFF2-40B4-BE49-F238E27FC236}">
                  <a16:creationId xmlns:a16="http://schemas.microsoft.com/office/drawing/2014/main" id="{96B3C3B7-8C22-4A05-913E-5C1D5512FFCD}"/>
                </a:ext>
              </a:extLst>
            </p:cNvPr>
            <p:cNvGrpSpPr/>
            <p:nvPr/>
          </p:nvGrpSpPr>
          <p:grpSpPr>
            <a:xfrm>
              <a:off x="2702838" y="2407666"/>
              <a:ext cx="1891595" cy="1761563"/>
              <a:chOff x="4993062" y="2407666"/>
              <a:chExt cx="1891595" cy="1761563"/>
            </a:xfrm>
          </p:grpSpPr>
          <p:sp>
            <p:nvSpPr>
              <p:cNvPr id="36" name="Oval 32">
                <a:extLst>
                  <a:ext uri="{FF2B5EF4-FFF2-40B4-BE49-F238E27FC236}">
                    <a16:creationId xmlns:a16="http://schemas.microsoft.com/office/drawing/2014/main" id="{5392F610-38FB-4CDC-9347-E7E968CD3B38}"/>
                  </a:ext>
                </a:extLst>
              </p:cNvPr>
              <p:cNvSpPr/>
              <p:nvPr/>
            </p:nvSpPr>
            <p:spPr>
              <a:xfrm>
                <a:off x="4993062" y="2407666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" name="Freeform: Shape 33">
                <a:extLst>
                  <a:ext uri="{FF2B5EF4-FFF2-40B4-BE49-F238E27FC236}">
                    <a16:creationId xmlns:a16="http://schemas.microsoft.com/office/drawing/2014/main" id="{D77FF0DB-AF5F-454F-B7C0-9CE9FE93A2FE}"/>
                  </a:ext>
                </a:extLst>
              </p:cNvPr>
              <p:cNvSpPr/>
              <p:nvPr/>
            </p:nvSpPr>
            <p:spPr>
              <a:xfrm>
                <a:off x="5362174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900FF"/>
                  </a:gs>
                  <a:gs pos="100000">
                    <a:srgbClr val="FF33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Oval 34">
                <a:extLst>
                  <a:ext uri="{FF2B5EF4-FFF2-40B4-BE49-F238E27FC236}">
                    <a16:creationId xmlns:a16="http://schemas.microsoft.com/office/drawing/2014/main" id="{5A643ABA-0E37-48E2-8108-134AF03DCAD2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" name="Oval 35">
                <a:extLst>
                  <a:ext uri="{FF2B5EF4-FFF2-40B4-BE49-F238E27FC236}">
                    <a16:creationId xmlns:a16="http://schemas.microsoft.com/office/drawing/2014/main" id="{C5CBC1C8-F32C-4A6C-944B-1FDAF6809B9F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0" name="Freeform: Shape 36">
                <a:extLst>
                  <a:ext uri="{FF2B5EF4-FFF2-40B4-BE49-F238E27FC236}">
                    <a16:creationId xmlns:a16="http://schemas.microsoft.com/office/drawing/2014/main" id="{93BDAF34-7B6A-407A-B6E4-3D226B8CA2B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34" name="Graphic 30" descr="Single gear">
              <a:extLst>
                <a:ext uri="{FF2B5EF4-FFF2-40B4-BE49-F238E27FC236}">
                  <a16:creationId xmlns:a16="http://schemas.microsoft.com/office/drawing/2014/main" id="{23B6529B-F6A3-43F3-892A-75B1EE519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560220" y="3208997"/>
              <a:ext cx="457200" cy="457200"/>
            </a:xfrm>
            <a:prstGeom prst="rect">
              <a:avLst/>
            </a:prstGeom>
          </p:spPr>
        </p:pic>
        <p:sp>
          <p:nvSpPr>
            <p:cNvPr id="35" name="TextBox 31">
              <a:extLst>
                <a:ext uri="{FF2B5EF4-FFF2-40B4-BE49-F238E27FC236}">
                  <a16:creationId xmlns:a16="http://schemas.microsoft.com/office/drawing/2014/main" id="{143314D6-6AF1-4F2B-9415-DEEC511AB4BB}"/>
                </a:ext>
              </a:extLst>
            </p:cNvPr>
            <p:cNvSpPr txBox="1"/>
            <p:nvPr/>
          </p:nvSpPr>
          <p:spPr>
            <a:xfrm>
              <a:off x="3585302" y="3810957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</p:grpSp>
      <p:grpSp>
        <p:nvGrpSpPr>
          <p:cNvPr id="41" name="Group 78">
            <a:extLst>
              <a:ext uri="{FF2B5EF4-FFF2-40B4-BE49-F238E27FC236}">
                <a16:creationId xmlns:a16="http://schemas.microsoft.com/office/drawing/2014/main" id="{339A4FE7-8CE0-47F9-BF72-3471DD46DD31}"/>
              </a:ext>
            </a:extLst>
          </p:cNvPr>
          <p:cNvGrpSpPr/>
          <p:nvPr/>
        </p:nvGrpSpPr>
        <p:grpSpPr>
          <a:xfrm>
            <a:off x="2683042" y="4354224"/>
            <a:ext cx="1879730" cy="1035172"/>
            <a:chOff x="3071950" y="4304826"/>
            <a:chExt cx="1879730" cy="1035172"/>
          </a:xfrm>
        </p:grpSpPr>
        <p:sp>
          <p:nvSpPr>
            <p:cNvPr id="42" name="TextBox 79">
              <a:extLst>
                <a:ext uri="{FF2B5EF4-FFF2-40B4-BE49-F238E27FC236}">
                  <a16:creationId xmlns:a16="http://schemas.microsoft.com/office/drawing/2014/main" id="{39C63F33-9BF2-45DE-84B6-C32ACAEB4521}"/>
                </a:ext>
              </a:extLst>
            </p:cNvPr>
            <p:cNvSpPr txBox="1"/>
            <p:nvPr/>
          </p:nvSpPr>
          <p:spPr>
            <a:xfrm>
              <a:off x="3145450" y="4304826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2" name="TextBox 80">
              <a:extLst>
                <a:ext uri="{FF2B5EF4-FFF2-40B4-BE49-F238E27FC236}">
                  <a16:creationId xmlns:a16="http://schemas.microsoft.com/office/drawing/2014/main" id="{FF45D654-8A3D-4186-9529-919428B1BFBF}"/>
                </a:ext>
              </a:extLst>
            </p:cNvPr>
            <p:cNvSpPr txBox="1"/>
            <p:nvPr/>
          </p:nvSpPr>
          <p:spPr>
            <a:xfrm>
              <a:off x="3071950" y="4693667"/>
              <a:ext cx="18797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b="1" dirty="0"/>
                <a:t>أشكري الله عز و جل على نعمة الملابس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63" name="Group 98">
            <a:extLst>
              <a:ext uri="{FF2B5EF4-FFF2-40B4-BE49-F238E27FC236}">
                <a16:creationId xmlns:a16="http://schemas.microsoft.com/office/drawing/2014/main" id="{CB198094-0550-4DBE-B31F-9BFEA50E8F95}"/>
              </a:ext>
            </a:extLst>
          </p:cNvPr>
          <p:cNvGrpSpPr/>
          <p:nvPr/>
        </p:nvGrpSpPr>
        <p:grpSpPr>
          <a:xfrm>
            <a:off x="2859254" y="49398"/>
            <a:ext cx="1116894" cy="2688771"/>
            <a:chOff x="3248162" y="0"/>
            <a:chExt cx="1116894" cy="2688771"/>
          </a:xfrm>
        </p:grpSpPr>
        <p:cxnSp>
          <p:nvCxnSpPr>
            <p:cNvPr id="64" name="Straight Connector 99">
              <a:extLst>
                <a:ext uri="{FF2B5EF4-FFF2-40B4-BE49-F238E27FC236}">
                  <a16:creationId xmlns:a16="http://schemas.microsoft.com/office/drawing/2014/main" id="{208E226E-15BE-4C1E-A0F7-144A8CF86E18}"/>
                </a:ext>
              </a:extLst>
            </p:cNvPr>
            <p:cNvCxnSpPr>
              <a:cxnSpLocks/>
            </p:cNvCxnSpPr>
            <p:nvPr/>
          </p:nvCxnSpPr>
          <p:spPr>
            <a:xfrm>
              <a:off x="3788820" y="0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Oval 10">
              <a:extLst>
                <a:ext uri="{FF2B5EF4-FFF2-40B4-BE49-F238E27FC236}">
                  <a16:creationId xmlns:a16="http://schemas.microsoft.com/office/drawing/2014/main" id="{48A3CB7D-9808-4524-8E63-C09F601CB22C}"/>
                </a:ext>
              </a:extLst>
            </p:cNvPr>
            <p:cNvSpPr/>
            <p:nvPr/>
          </p:nvSpPr>
          <p:spPr>
            <a:xfrm rot="7311439">
              <a:off x="3863078" y="1427843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10">
              <a:extLst>
                <a:ext uri="{FF2B5EF4-FFF2-40B4-BE49-F238E27FC236}">
                  <a16:creationId xmlns:a16="http://schemas.microsoft.com/office/drawing/2014/main" id="{11B5B171-19BA-4C56-8607-B0C87846569F}"/>
                </a:ext>
              </a:extLst>
            </p:cNvPr>
            <p:cNvSpPr/>
            <p:nvPr/>
          </p:nvSpPr>
          <p:spPr>
            <a:xfrm rot="3332744">
              <a:off x="3341559" y="1179961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0" name="Group 43">
            <a:extLst>
              <a:ext uri="{FF2B5EF4-FFF2-40B4-BE49-F238E27FC236}">
                <a16:creationId xmlns:a16="http://schemas.microsoft.com/office/drawing/2014/main" id="{057190A1-599C-443B-904E-8D7C774B5488}"/>
              </a:ext>
            </a:extLst>
          </p:cNvPr>
          <p:cNvGrpSpPr/>
          <p:nvPr/>
        </p:nvGrpSpPr>
        <p:grpSpPr>
          <a:xfrm>
            <a:off x="4340317" y="2712357"/>
            <a:ext cx="1839018" cy="1889526"/>
            <a:chOff x="5285756" y="2688771"/>
            <a:chExt cx="1839018" cy="1889526"/>
          </a:xfrm>
        </p:grpSpPr>
        <p:grpSp>
          <p:nvGrpSpPr>
            <p:cNvPr id="75" name="Group 44">
              <a:extLst>
                <a:ext uri="{FF2B5EF4-FFF2-40B4-BE49-F238E27FC236}">
                  <a16:creationId xmlns:a16="http://schemas.microsoft.com/office/drawing/2014/main" id="{9877A73A-B4C5-4587-B234-359CF8207803}"/>
                </a:ext>
              </a:extLst>
            </p:cNvPr>
            <p:cNvGrpSpPr/>
            <p:nvPr/>
          </p:nvGrpSpPr>
          <p:grpSpPr>
            <a:xfrm>
              <a:off x="5285756" y="2688771"/>
              <a:ext cx="1839018" cy="1889526"/>
              <a:chOff x="5321858" y="2688771"/>
              <a:chExt cx="1839018" cy="1889526"/>
            </a:xfrm>
          </p:grpSpPr>
          <p:sp>
            <p:nvSpPr>
              <p:cNvPr id="78" name="Oval 47">
                <a:extLst>
                  <a:ext uri="{FF2B5EF4-FFF2-40B4-BE49-F238E27FC236}">
                    <a16:creationId xmlns:a16="http://schemas.microsoft.com/office/drawing/2014/main" id="{E6D48349-0602-4E3D-A544-00D2FFD734D0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Freeform: Shape 48">
                <a:extLst>
                  <a:ext uri="{FF2B5EF4-FFF2-40B4-BE49-F238E27FC236}">
                    <a16:creationId xmlns:a16="http://schemas.microsoft.com/office/drawing/2014/main" id="{3C2EC854-5A57-4EA4-AEBF-A787333E5F25}"/>
                  </a:ext>
                </a:extLst>
              </p:cNvPr>
              <p:cNvSpPr/>
              <p:nvPr/>
            </p:nvSpPr>
            <p:spPr>
              <a:xfrm>
                <a:off x="5358837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9900"/>
                  </a:gs>
                  <a:gs pos="100000">
                    <a:srgbClr val="FFFF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Oval 49">
                <a:extLst>
                  <a:ext uri="{FF2B5EF4-FFF2-40B4-BE49-F238E27FC236}">
                    <a16:creationId xmlns:a16="http://schemas.microsoft.com/office/drawing/2014/main" id="{A8DCC0EC-7D2B-45E1-9328-BBA64D67E133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Oval 50">
                <a:extLst>
                  <a:ext uri="{FF2B5EF4-FFF2-40B4-BE49-F238E27FC236}">
                    <a16:creationId xmlns:a16="http://schemas.microsoft.com/office/drawing/2014/main" id="{9C16F72F-72AE-4FBE-849D-D89481DBBB14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Freeform: Shape 52">
                <a:extLst>
                  <a:ext uri="{FF2B5EF4-FFF2-40B4-BE49-F238E27FC236}">
                    <a16:creationId xmlns:a16="http://schemas.microsoft.com/office/drawing/2014/main" id="{761B505C-6F39-4402-96B2-FC1BE5843E0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76" name="Graphic 45" descr="Presentation with bar chart RTL">
              <a:extLst>
                <a:ext uri="{FF2B5EF4-FFF2-40B4-BE49-F238E27FC236}">
                  <a16:creationId xmlns:a16="http://schemas.microsoft.com/office/drawing/2014/main" id="{585F5280-B3BB-4554-96FD-5D146551D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834364" y="3248030"/>
              <a:ext cx="457200" cy="457200"/>
            </a:xfrm>
            <a:prstGeom prst="rect">
              <a:avLst/>
            </a:prstGeom>
          </p:spPr>
        </p:pic>
        <p:sp>
          <p:nvSpPr>
            <p:cNvPr id="77" name="TextBox 46">
              <a:extLst>
                <a:ext uri="{FF2B5EF4-FFF2-40B4-BE49-F238E27FC236}">
                  <a16:creationId xmlns:a16="http://schemas.microsoft.com/office/drawing/2014/main" id="{B9168EAD-9266-4D87-8529-ED68FFC8EBF2}"/>
                </a:ext>
              </a:extLst>
            </p:cNvPr>
            <p:cNvSpPr txBox="1"/>
            <p:nvPr/>
          </p:nvSpPr>
          <p:spPr>
            <a:xfrm>
              <a:off x="5816065" y="2700410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83" name="Group 84">
            <a:extLst>
              <a:ext uri="{FF2B5EF4-FFF2-40B4-BE49-F238E27FC236}">
                <a16:creationId xmlns:a16="http://schemas.microsoft.com/office/drawing/2014/main" id="{16CFFD33-3390-4751-95F0-957655634B05}"/>
              </a:ext>
            </a:extLst>
          </p:cNvPr>
          <p:cNvGrpSpPr/>
          <p:nvPr/>
        </p:nvGrpSpPr>
        <p:grpSpPr>
          <a:xfrm>
            <a:off x="4009352" y="1393783"/>
            <a:ext cx="2167241" cy="923330"/>
            <a:chOff x="4954791" y="1370197"/>
            <a:chExt cx="2167241" cy="923330"/>
          </a:xfrm>
        </p:grpSpPr>
        <p:sp>
          <p:nvSpPr>
            <p:cNvPr id="84" name="TextBox 85">
              <a:extLst>
                <a:ext uri="{FF2B5EF4-FFF2-40B4-BE49-F238E27FC236}">
                  <a16:creationId xmlns:a16="http://schemas.microsoft.com/office/drawing/2014/main" id="{E06381C8-78D5-47F3-9C12-23DBA9F57958}"/>
                </a:ext>
              </a:extLst>
            </p:cNvPr>
            <p:cNvSpPr txBox="1"/>
            <p:nvPr/>
          </p:nvSpPr>
          <p:spPr>
            <a:xfrm>
              <a:off x="5345582" y="1430149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5" name="TextBox 86">
              <a:extLst>
                <a:ext uri="{FF2B5EF4-FFF2-40B4-BE49-F238E27FC236}">
                  <a16:creationId xmlns:a16="http://schemas.microsoft.com/office/drawing/2014/main" id="{7F9B2260-976A-4AD4-A544-1EC9768D7BD3}"/>
                </a:ext>
              </a:extLst>
            </p:cNvPr>
            <p:cNvSpPr txBox="1"/>
            <p:nvPr/>
          </p:nvSpPr>
          <p:spPr>
            <a:xfrm>
              <a:off x="4954791" y="1370197"/>
              <a:ext cx="216724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b="1" dirty="0"/>
                <a:t>ادعي الله بدعاء لبس الثوب الجديد عند ارتدائه</a:t>
              </a:r>
              <a:br>
                <a:rPr lang="en-US" b="1" dirty="0"/>
              </a:br>
              <a:endParaRPr lang="en-US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86" name="Group 90">
            <a:extLst>
              <a:ext uri="{FF2B5EF4-FFF2-40B4-BE49-F238E27FC236}">
                <a16:creationId xmlns:a16="http://schemas.microsoft.com/office/drawing/2014/main" id="{AFE8EBDF-6A14-4FED-A0E5-77A2C3C6C672}"/>
              </a:ext>
            </a:extLst>
          </p:cNvPr>
          <p:cNvGrpSpPr/>
          <p:nvPr/>
        </p:nvGrpSpPr>
        <p:grpSpPr>
          <a:xfrm>
            <a:off x="4570486" y="4192815"/>
            <a:ext cx="1073326" cy="2688771"/>
            <a:chOff x="5515925" y="4169229"/>
            <a:chExt cx="1073326" cy="2688771"/>
          </a:xfrm>
        </p:grpSpPr>
        <p:cxnSp>
          <p:nvCxnSpPr>
            <p:cNvPr id="87" name="Straight Connector 91">
              <a:extLst>
                <a:ext uri="{FF2B5EF4-FFF2-40B4-BE49-F238E27FC236}">
                  <a16:creationId xmlns:a16="http://schemas.microsoft.com/office/drawing/2014/main" id="{AC03731B-AC93-4B4E-9B70-1CEB363FEF67}"/>
                </a:ext>
              </a:extLst>
            </p:cNvPr>
            <p:cNvCxnSpPr>
              <a:cxnSpLocks/>
            </p:cNvCxnSpPr>
            <p:nvPr/>
          </p:nvCxnSpPr>
          <p:spPr>
            <a:xfrm>
              <a:off x="6042942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Oval 10">
              <a:extLst>
                <a:ext uri="{FF2B5EF4-FFF2-40B4-BE49-F238E27FC236}">
                  <a16:creationId xmlns:a16="http://schemas.microsoft.com/office/drawing/2014/main" id="{5B34CB0C-CB1E-4FC9-BF6E-2BC14DDB0074}"/>
                </a:ext>
              </a:extLst>
            </p:cNvPr>
            <p:cNvSpPr/>
            <p:nvPr/>
          </p:nvSpPr>
          <p:spPr>
            <a:xfrm rot="2962180">
              <a:off x="6087273" y="5877526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Oval 10">
              <a:extLst>
                <a:ext uri="{FF2B5EF4-FFF2-40B4-BE49-F238E27FC236}">
                  <a16:creationId xmlns:a16="http://schemas.microsoft.com/office/drawing/2014/main" id="{A13A86F4-E6D5-4FF0-AD73-3AD22B93059F}"/>
                </a:ext>
              </a:extLst>
            </p:cNvPr>
            <p:cNvSpPr/>
            <p:nvPr/>
          </p:nvSpPr>
          <p:spPr>
            <a:xfrm rot="18857659">
              <a:off x="5609322" y="543063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0" name="Group 53">
            <a:extLst>
              <a:ext uri="{FF2B5EF4-FFF2-40B4-BE49-F238E27FC236}">
                <a16:creationId xmlns:a16="http://schemas.microsoft.com/office/drawing/2014/main" id="{A9677381-F1A6-43D8-89E7-9BA92940FFC8}"/>
              </a:ext>
            </a:extLst>
          </p:cNvPr>
          <p:cNvGrpSpPr/>
          <p:nvPr/>
        </p:nvGrpSpPr>
        <p:grpSpPr>
          <a:xfrm>
            <a:off x="5688201" y="2500613"/>
            <a:ext cx="1891595" cy="1761563"/>
            <a:chOff x="7211082" y="2411877"/>
            <a:chExt cx="1891595" cy="1761563"/>
          </a:xfrm>
        </p:grpSpPr>
        <p:grpSp>
          <p:nvGrpSpPr>
            <p:cNvPr id="91" name="Group 54">
              <a:extLst>
                <a:ext uri="{FF2B5EF4-FFF2-40B4-BE49-F238E27FC236}">
                  <a16:creationId xmlns:a16="http://schemas.microsoft.com/office/drawing/2014/main" id="{CDDCF32C-CAA2-45FA-8192-34C15455F4D0}"/>
                </a:ext>
              </a:extLst>
            </p:cNvPr>
            <p:cNvGrpSpPr/>
            <p:nvPr/>
          </p:nvGrpSpPr>
          <p:grpSpPr>
            <a:xfrm>
              <a:off x="7211082" y="2411877"/>
              <a:ext cx="1891595" cy="1761563"/>
              <a:chOff x="4993062" y="2411877"/>
              <a:chExt cx="1891595" cy="1761563"/>
            </a:xfrm>
          </p:grpSpPr>
          <p:sp>
            <p:nvSpPr>
              <p:cNvPr id="94" name="Oval 57">
                <a:extLst>
                  <a:ext uri="{FF2B5EF4-FFF2-40B4-BE49-F238E27FC236}">
                    <a16:creationId xmlns:a16="http://schemas.microsoft.com/office/drawing/2014/main" id="{232F468D-85DD-4C85-A538-27C6BD792597}"/>
                  </a:ext>
                </a:extLst>
              </p:cNvPr>
              <p:cNvSpPr/>
              <p:nvPr/>
            </p:nvSpPr>
            <p:spPr>
              <a:xfrm>
                <a:off x="4993062" y="2411877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Freeform: Shape 58">
                <a:extLst>
                  <a:ext uri="{FF2B5EF4-FFF2-40B4-BE49-F238E27FC236}">
                    <a16:creationId xmlns:a16="http://schemas.microsoft.com/office/drawing/2014/main" id="{30EE8085-85F7-4765-8953-8501E0A10B14}"/>
                  </a:ext>
                </a:extLst>
              </p:cNvPr>
              <p:cNvSpPr/>
              <p:nvPr/>
            </p:nvSpPr>
            <p:spPr>
              <a:xfrm>
                <a:off x="5355500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99FF"/>
                  </a:gs>
                  <a:gs pos="100000">
                    <a:srgbClr val="33CC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Oval 59">
                <a:extLst>
                  <a:ext uri="{FF2B5EF4-FFF2-40B4-BE49-F238E27FC236}">
                    <a16:creationId xmlns:a16="http://schemas.microsoft.com/office/drawing/2014/main" id="{1A8A5140-4C31-4C2A-822F-07C604766E55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Oval 60">
                <a:extLst>
                  <a:ext uri="{FF2B5EF4-FFF2-40B4-BE49-F238E27FC236}">
                    <a16:creationId xmlns:a16="http://schemas.microsoft.com/office/drawing/2014/main" id="{7099C989-C9C8-40B6-B5E4-8528DF174F0E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Freeform: Shape 61">
                <a:extLst>
                  <a:ext uri="{FF2B5EF4-FFF2-40B4-BE49-F238E27FC236}">
                    <a16:creationId xmlns:a16="http://schemas.microsoft.com/office/drawing/2014/main" id="{8C730EBF-450F-4599-9E40-4A353CB6DDE1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92" name="Graphic 55" descr="Stopwatch">
              <a:extLst>
                <a:ext uri="{FF2B5EF4-FFF2-40B4-BE49-F238E27FC236}">
                  <a16:creationId xmlns:a16="http://schemas.microsoft.com/office/drawing/2014/main" id="{49302228-15DA-40E6-9B7E-15B88D8EB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068464" y="3222493"/>
              <a:ext cx="457200" cy="457200"/>
            </a:xfrm>
            <a:prstGeom prst="rect">
              <a:avLst/>
            </a:prstGeom>
          </p:spPr>
        </p:pic>
        <p:sp>
          <p:nvSpPr>
            <p:cNvPr id="93" name="TextBox 56">
              <a:extLst>
                <a:ext uri="{FF2B5EF4-FFF2-40B4-BE49-F238E27FC236}">
                  <a16:creationId xmlns:a16="http://schemas.microsoft.com/office/drawing/2014/main" id="{6EC41F7B-6E32-4C6F-8E58-51D87F14EE8E}"/>
                </a:ext>
              </a:extLst>
            </p:cNvPr>
            <p:cNvSpPr txBox="1"/>
            <p:nvPr/>
          </p:nvSpPr>
          <p:spPr>
            <a:xfrm>
              <a:off x="8118614" y="3796239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99" name="Group 81">
            <a:extLst>
              <a:ext uri="{FF2B5EF4-FFF2-40B4-BE49-F238E27FC236}">
                <a16:creationId xmlns:a16="http://schemas.microsoft.com/office/drawing/2014/main" id="{792E9B3D-CED9-4122-AE86-21F78A0CAC1C}"/>
              </a:ext>
            </a:extLst>
          </p:cNvPr>
          <p:cNvGrpSpPr/>
          <p:nvPr/>
        </p:nvGrpSpPr>
        <p:grpSpPr>
          <a:xfrm>
            <a:off x="5875620" y="4436985"/>
            <a:ext cx="1806230" cy="1035172"/>
            <a:chOff x="7646168" y="4271205"/>
            <a:chExt cx="1806230" cy="1035172"/>
          </a:xfrm>
        </p:grpSpPr>
        <p:sp>
          <p:nvSpPr>
            <p:cNvPr id="100" name="TextBox 82">
              <a:extLst>
                <a:ext uri="{FF2B5EF4-FFF2-40B4-BE49-F238E27FC236}">
                  <a16:creationId xmlns:a16="http://schemas.microsoft.com/office/drawing/2014/main" id="{540C7967-6419-4D88-B33F-E0F0AC93AB8E}"/>
                </a:ext>
              </a:extLst>
            </p:cNvPr>
            <p:cNvSpPr txBox="1"/>
            <p:nvPr/>
          </p:nvSpPr>
          <p:spPr>
            <a:xfrm>
              <a:off x="7646168" y="4271205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1" name="TextBox 83">
              <a:extLst>
                <a:ext uri="{FF2B5EF4-FFF2-40B4-BE49-F238E27FC236}">
                  <a16:creationId xmlns:a16="http://schemas.microsoft.com/office/drawing/2014/main" id="{97C41C4C-100A-467A-9404-5EEF1A1C62DA}"/>
                </a:ext>
              </a:extLst>
            </p:cNvPr>
            <p:cNvSpPr txBox="1"/>
            <p:nvPr/>
          </p:nvSpPr>
          <p:spPr>
            <a:xfrm>
              <a:off x="7787545" y="4660046"/>
              <a:ext cx="16648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b="1" dirty="0"/>
                <a:t>اختاري الملابس المناسبة لسنّك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2" name="Group 102">
            <a:extLst>
              <a:ext uri="{FF2B5EF4-FFF2-40B4-BE49-F238E27FC236}">
                <a16:creationId xmlns:a16="http://schemas.microsoft.com/office/drawing/2014/main" id="{83B21056-5419-4F7E-B54C-8030D0C6CCB2}"/>
              </a:ext>
            </a:extLst>
          </p:cNvPr>
          <p:cNvGrpSpPr/>
          <p:nvPr/>
        </p:nvGrpSpPr>
        <p:grpSpPr>
          <a:xfrm>
            <a:off x="6230280" y="88735"/>
            <a:ext cx="1116894" cy="2688771"/>
            <a:chOff x="7753161" y="-1"/>
            <a:chExt cx="1116894" cy="2688771"/>
          </a:xfrm>
        </p:grpSpPr>
        <p:cxnSp>
          <p:nvCxnSpPr>
            <p:cNvPr id="103" name="Straight Connector 103">
              <a:extLst>
                <a:ext uri="{FF2B5EF4-FFF2-40B4-BE49-F238E27FC236}">
                  <a16:creationId xmlns:a16="http://schemas.microsoft.com/office/drawing/2014/main" id="{09737155-5F9E-4D8E-B992-A59C44069C86}"/>
                </a:ext>
              </a:extLst>
            </p:cNvPr>
            <p:cNvCxnSpPr>
              <a:cxnSpLocks/>
            </p:cNvCxnSpPr>
            <p:nvPr/>
          </p:nvCxnSpPr>
          <p:spPr>
            <a:xfrm>
              <a:off x="8285106" y="-1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Oval 10">
              <a:extLst>
                <a:ext uri="{FF2B5EF4-FFF2-40B4-BE49-F238E27FC236}">
                  <a16:creationId xmlns:a16="http://schemas.microsoft.com/office/drawing/2014/main" id="{B3493E1E-54F4-4966-A103-B6E3B546FA1F}"/>
                </a:ext>
              </a:extLst>
            </p:cNvPr>
            <p:cNvSpPr/>
            <p:nvPr/>
          </p:nvSpPr>
          <p:spPr>
            <a:xfrm rot="7311439">
              <a:off x="8368077" y="202898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Oval 10">
              <a:extLst>
                <a:ext uri="{FF2B5EF4-FFF2-40B4-BE49-F238E27FC236}">
                  <a16:creationId xmlns:a16="http://schemas.microsoft.com/office/drawing/2014/main" id="{BB74612A-04A1-4811-AFC6-8339840289BB}"/>
                </a:ext>
              </a:extLst>
            </p:cNvPr>
            <p:cNvSpPr/>
            <p:nvPr/>
          </p:nvSpPr>
          <p:spPr>
            <a:xfrm rot="3332744">
              <a:off x="7846558" y="1781100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6" name="Group 62">
            <a:extLst>
              <a:ext uri="{FF2B5EF4-FFF2-40B4-BE49-F238E27FC236}">
                <a16:creationId xmlns:a16="http://schemas.microsoft.com/office/drawing/2014/main" id="{3BD94972-400D-4917-A358-71B46E4DA2EC}"/>
              </a:ext>
            </a:extLst>
          </p:cNvPr>
          <p:cNvGrpSpPr/>
          <p:nvPr/>
        </p:nvGrpSpPr>
        <p:grpSpPr>
          <a:xfrm>
            <a:off x="7681850" y="2664640"/>
            <a:ext cx="1839018" cy="1889526"/>
            <a:chOff x="9794001" y="2688771"/>
            <a:chExt cx="1839018" cy="1889526"/>
          </a:xfrm>
        </p:grpSpPr>
        <p:grpSp>
          <p:nvGrpSpPr>
            <p:cNvPr id="107" name="Group 63">
              <a:extLst>
                <a:ext uri="{FF2B5EF4-FFF2-40B4-BE49-F238E27FC236}">
                  <a16:creationId xmlns:a16="http://schemas.microsoft.com/office/drawing/2014/main" id="{4AFCC451-E81D-4088-ADBF-B025E30D3F08}"/>
                </a:ext>
              </a:extLst>
            </p:cNvPr>
            <p:cNvGrpSpPr/>
            <p:nvPr/>
          </p:nvGrpSpPr>
          <p:grpSpPr>
            <a:xfrm>
              <a:off x="9794001" y="2688771"/>
              <a:ext cx="1839018" cy="1889526"/>
              <a:chOff x="5321858" y="2688771"/>
              <a:chExt cx="1839018" cy="1889526"/>
            </a:xfrm>
          </p:grpSpPr>
          <p:sp>
            <p:nvSpPr>
              <p:cNvPr id="110" name="Oval 69">
                <a:extLst>
                  <a:ext uri="{FF2B5EF4-FFF2-40B4-BE49-F238E27FC236}">
                    <a16:creationId xmlns:a16="http://schemas.microsoft.com/office/drawing/2014/main" id="{0F16708E-8FC4-4F02-A81C-B051B3F8E249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1" name="Freeform: Shape 74">
                <a:extLst>
                  <a:ext uri="{FF2B5EF4-FFF2-40B4-BE49-F238E27FC236}">
                    <a16:creationId xmlns:a16="http://schemas.microsoft.com/office/drawing/2014/main" id="{2A5495F5-9673-49DB-8F98-AC4DE13A87B8}"/>
                  </a:ext>
                </a:extLst>
              </p:cNvPr>
              <p:cNvSpPr/>
              <p:nvPr/>
            </p:nvSpPr>
            <p:spPr>
              <a:xfrm>
                <a:off x="5355500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0000"/>
                  </a:gs>
                  <a:gs pos="100000">
                    <a:srgbClr val="FF66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Oval 75">
                <a:extLst>
                  <a:ext uri="{FF2B5EF4-FFF2-40B4-BE49-F238E27FC236}">
                    <a16:creationId xmlns:a16="http://schemas.microsoft.com/office/drawing/2014/main" id="{1EDF7BDD-A118-43C6-98EF-BB3E22CFD04B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3" name="Oval 76">
                <a:extLst>
                  <a:ext uri="{FF2B5EF4-FFF2-40B4-BE49-F238E27FC236}">
                    <a16:creationId xmlns:a16="http://schemas.microsoft.com/office/drawing/2014/main" id="{74A695CB-5E19-4AF2-B801-988797DD71C6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Freeform: Shape 77">
                <a:extLst>
                  <a:ext uri="{FF2B5EF4-FFF2-40B4-BE49-F238E27FC236}">
                    <a16:creationId xmlns:a16="http://schemas.microsoft.com/office/drawing/2014/main" id="{E1FF6A02-A817-4499-8509-1DC1755DFBB2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08" name="Graphic 67" descr="Boardroom">
              <a:extLst>
                <a:ext uri="{FF2B5EF4-FFF2-40B4-BE49-F238E27FC236}">
                  <a16:creationId xmlns:a16="http://schemas.microsoft.com/office/drawing/2014/main" id="{A81212A1-0573-4F62-8B0B-672C31B47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386940" y="3206220"/>
              <a:ext cx="457200" cy="457200"/>
            </a:xfrm>
            <a:prstGeom prst="rect">
              <a:avLst/>
            </a:prstGeom>
          </p:spPr>
        </p:pic>
        <p:sp>
          <p:nvSpPr>
            <p:cNvPr id="109" name="TextBox 68">
              <a:extLst>
                <a:ext uri="{FF2B5EF4-FFF2-40B4-BE49-F238E27FC236}">
                  <a16:creationId xmlns:a16="http://schemas.microsoft.com/office/drawing/2014/main" id="{EB6B1EB4-AE16-4D48-8362-97E2D9A81FFD}"/>
                </a:ext>
              </a:extLst>
            </p:cNvPr>
            <p:cNvSpPr txBox="1"/>
            <p:nvPr/>
          </p:nvSpPr>
          <p:spPr>
            <a:xfrm>
              <a:off x="10340995" y="2731254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4</a:t>
              </a:r>
            </a:p>
          </p:txBody>
        </p:sp>
      </p:grpSp>
      <p:grpSp>
        <p:nvGrpSpPr>
          <p:cNvPr id="115" name="Group 87">
            <a:extLst>
              <a:ext uri="{FF2B5EF4-FFF2-40B4-BE49-F238E27FC236}">
                <a16:creationId xmlns:a16="http://schemas.microsoft.com/office/drawing/2014/main" id="{03F5031B-1A98-44BD-BB6B-D40413A1C1A0}"/>
              </a:ext>
            </a:extLst>
          </p:cNvPr>
          <p:cNvGrpSpPr/>
          <p:nvPr/>
        </p:nvGrpSpPr>
        <p:grpSpPr>
          <a:xfrm>
            <a:off x="7434846" y="1283452"/>
            <a:ext cx="1809803" cy="1319044"/>
            <a:chOff x="9694511" y="1425677"/>
            <a:chExt cx="2012106" cy="1296135"/>
          </a:xfrm>
        </p:grpSpPr>
        <p:sp>
          <p:nvSpPr>
            <p:cNvPr id="116" name="TextBox 88">
              <a:extLst>
                <a:ext uri="{FF2B5EF4-FFF2-40B4-BE49-F238E27FC236}">
                  <a16:creationId xmlns:a16="http://schemas.microsoft.com/office/drawing/2014/main" id="{FD909E92-ADB7-4E64-841D-FF73B894DF70}"/>
                </a:ext>
              </a:extLst>
            </p:cNvPr>
            <p:cNvSpPr txBox="1"/>
            <p:nvPr/>
          </p:nvSpPr>
          <p:spPr>
            <a:xfrm>
              <a:off x="9900388" y="1425677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7" name="TextBox 89">
              <a:extLst>
                <a:ext uri="{FF2B5EF4-FFF2-40B4-BE49-F238E27FC236}">
                  <a16:creationId xmlns:a16="http://schemas.microsoft.com/office/drawing/2014/main" id="{A9312A37-D80D-491B-9AB8-142DFA33985A}"/>
                </a:ext>
              </a:extLst>
            </p:cNvPr>
            <p:cNvSpPr txBox="1"/>
            <p:nvPr/>
          </p:nvSpPr>
          <p:spPr>
            <a:xfrm>
              <a:off x="9694511" y="1814518"/>
              <a:ext cx="2012106" cy="907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b="1" dirty="0"/>
                <a:t>تصدقي بالملابس الفائضة على المحتاجين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18" name="Group 94">
            <a:extLst>
              <a:ext uri="{FF2B5EF4-FFF2-40B4-BE49-F238E27FC236}">
                <a16:creationId xmlns:a16="http://schemas.microsoft.com/office/drawing/2014/main" id="{AB339AB5-3924-4086-A23C-B2F50899B808}"/>
              </a:ext>
            </a:extLst>
          </p:cNvPr>
          <p:cNvGrpSpPr/>
          <p:nvPr/>
        </p:nvGrpSpPr>
        <p:grpSpPr>
          <a:xfrm>
            <a:off x="7869477" y="4145098"/>
            <a:ext cx="1073326" cy="2688771"/>
            <a:chOff x="9981628" y="4169229"/>
            <a:chExt cx="1073326" cy="2688771"/>
          </a:xfrm>
        </p:grpSpPr>
        <p:cxnSp>
          <p:nvCxnSpPr>
            <p:cNvPr id="119" name="Straight Connector 95">
              <a:extLst>
                <a:ext uri="{FF2B5EF4-FFF2-40B4-BE49-F238E27FC236}">
                  <a16:creationId xmlns:a16="http://schemas.microsoft.com/office/drawing/2014/main" id="{8075949B-4B2F-44EB-ADF7-5EFCF37F69DE}"/>
                </a:ext>
              </a:extLst>
            </p:cNvPr>
            <p:cNvCxnSpPr>
              <a:cxnSpLocks/>
            </p:cNvCxnSpPr>
            <p:nvPr/>
          </p:nvCxnSpPr>
          <p:spPr>
            <a:xfrm>
              <a:off x="10534229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Oval 10">
              <a:extLst>
                <a:ext uri="{FF2B5EF4-FFF2-40B4-BE49-F238E27FC236}">
                  <a16:creationId xmlns:a16="http://schemas.microsoft.com/office/drawing/2014/main" id="{9180ECDB-84AD-4B6B-92E0-F7FF84716477}"/>
                </a:ext>
              </a:extLst>
            </p:cNvPr>
            <p:cNvSpPr/>
            <p:nvPr/>
          </p:nvSpPr>
          <p:spPr>
            <a:xfrm rot="2962180">
              <a:off x="10552976" y="462376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1" name="Oval 10">
              <a:extLst>
                <a:ext uri="{FF2B5EF4-FFF2-40B4-BE49-F238E27FC236}">
                  <a16:creationId xmlns:a16="http://schemas.microsoft.com/office/drawing/2014/main" id="{751167E4-BC3C-47B2-8310-A19C43F51F48}"/>
                </a:ext>
              </a:extLst>
            </p:cNvPr>
            <p:cNvSpPr/>
            <p:nvPr/>
          </p:nvSpPr>
          <p:spPr>
            <a:xfrm rot="18857659">
              <a:off x="10075025" y="4176868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4" name="Group 53">
            <a:extLst>
              <a:ext uri="{FF2B5EF4-FFF2-40B4-BE49-F238E27FC236}">
                <a16:creationId xmlns:a16="http://schemas.microsoft.com/office/drawing/2014/main" id="{A9677381-F1A6-43D8-89E7-9BA92940FFC8}"/>
              </a:ext>
            </a:extLst>
          </p:cNvPr>
          <p:cNvGrpSpPr/>
          <p:nvPr/>
        </p:nvGrpSpPr>
        <p:grpSpPr>
          <a:xfrm>
            <a:off x="9226813" y="2653013"/>
            <a:ext cx="1891595" cy="1761563"/>
            <a:chOff x="7211082" y="2411877"/>
            <a:chExt cx="1891595" cy="1761563"/>
          </a:xfrm>
        </p:grpSpPr>
        <p:grpSp>
          <p:nvGrpSpPr>
            <p:cNvPr id="155" name="Group 54">
              <a:extLst>
                <a:ext uri="{FF2B5EF4-FFF2-40B4-BE49-F238E27FC236}">
                  <a16:creationId xmlns:a16="http://schemas.microsoft.com/office/drawing/2014/main" id="{CDDCF32C-CAA2-45FA-8192-34C15455F4D0}"/>
                </a:ext>
              </a:extLst>
            </p:cNvPr>
            <p:cNvGrpSpPr/>
            <p:nvPr/>
          </p:nvGrpSpPr>
          <p:grpSpPr>
            <a:xfrm>
              <a:off x="7211082" y="2411877"/>
              <a:ext cx="1891595" cy="1761563"/>
              <a:chOff x="4993062" y="2411877"/>
              <a:chExt cx="1891595" cy="1761563"/>
            </a:xfrm>
          </p:grpSpPr>
          <p:sp>
            <p:nvSpPr>
              <p:cNvPr id="158" name="Oval 57">
                <a:extLst>
                  <a:ext uri="{FF2B5EF4-FFF2-40B4-BE49-F238E27FC236}">
                    <a16:creationId xmlns:a16="http://schemas.microsoft.com/office/drawing/2014/main" id="{232F468D-85DD-4C85-A538-27C6BD792597}"/>
                  </a:ext>
                </a:extLst>
              </p:cNvPr>
              <p:cNvSpPr/>
              <p:nvPr/>
            </p:nvSpPr>
            <p:spPr>
              <a:xfrm>
                <a:off x="4993062" y="2411877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9" name="Freeform: Shape 58">
                <a:extLst>
                  <a:ext uri="{FF2B5EF4-FFF2-40B4-BE49-F238E27FC236}">
                    <a16:creationId xmlns:a16="http://schemas.microsoft.com/office/drawing/2014/main" id="{30EE8085-85F7-4765-8953-8501E0A10B14}"/>
                  </a:ext>
                </a:extLst>
              </p:cNvPr>
              <p:cNvSpPr/>
              <p:nvPr/>
            </p:nvSpPr>
            <p:spPr>
              <a:xfrm>
                <a:off x="5355500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0" name="Oval 59">
                <a:extLst>
                  <a:ext uri="{FF2B5EF4-FFF2-40B4-BE49-F238E27FC236}">
                    <a16:creationId xmlns:a16="http://schemas.microsoft.com/office/drawing/2014/main" id="{1A8A5140-4C31-4C2A-822F-07C604766E55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1" name="Oval 60">
                <a:extLst>
                  <a:ext uri="{FF2B5EF4-FFF2-40B4-BE49-F238E27FC236}">
                    <a16:creationId xmlns:a16="http://schemas.microsoft.com/office/drawing/2014/main" id="{7099C989-C9C8-40B6-B5E4-8528DF174F0E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2" name="Freeform: Shape 61">
                <a:extLst>
                  <a:ext uri="{FF2B5EF4-FFF2-40B4-BE49-F238E27FC236}">
                    <a16:creationId xmlns:a16="http://schemas.microsoft.com/office/drawing/2014/main" id="{8C730EBF-450F-4599-9E40-4A353CB6DDE1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56" name="Graphic 55" descr="Stopwatch">
              <a:extLst>
                <a:ext uri="{FF2B5EF4-FFF2-40B4-BE49-F238E27FC236}">
                  <a16:creationId xmlns:a16="http://schemas.microsoft.com/office/drawing/2014/main" id="{49302228-15DA-40E6-9B7E-15B88D8EB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068464" y="3222493"/>
              <a:ext cx="457200" cy="457200"/>
            </a:xfrm>
            <a:prstGeom prst="rect">
              <a:avLst/>
            </a:prstGeom>
          </p:spPr>
        </p:pic>
        <p:sp>
          <p:nvSpPr>
            <p:cNvPr id="157" name="TextBox 56">
              <a:extLst>
                <a:ext uri="{FF2B5EF4-FFF2-40B4-BE49-F238E27FC236}">
                  <a16:creationId xmlns:a16="http://schemas.microsoft.com/office/drawing/2014/main" id="{6EC41F7B-6E32-4C6F-8E58-51D87F14EE8E}"/>
                </a:ext>
              </a:extLst>
            </p:cNvPr>
            <p:cNvSpPr txBox="1"/>
            <p:nvPr/>
          </p:nvSpPr>
          <p:spPr>
            <a:xfrm>
              <a:off x="8118614" y="3796239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163" name="Group 81">
            <a:extLst>
              <a:ext uri="{FF2B5EF4-FFF2-40B4-BE49-F238E27FC236}">
                <a16:creationId xmlns:a16="http://schemas.microsoft.com/office/drawing/2014/main" id="{792E9B3D-CED9-4122-AE86-21F78A0CAC1C}"/>
              </a:ext>
            </a:extLst>
          </p:cNvPr>
          <p:cNvGrpSpPr/>
          <p:nvPr/>
        </p:nvGrpSpPr>
        <p:grpSpPr>
          <a:xfrm>
            <a:off x="8749790" y="4589385"/>
            <a:ext cx="2465798" cy="1046850"/>
            <a:chOff x="6981726" y="4271205"/>
            <a:chExt cx="2465798" cy="1046850"/>
          </a:xfrm>
        </p:grpSpPr>
        <p:sp>
          <p:nvSpPr>
            <p:cNvPr id="164" name="TextBox 82">
              <a:extLst>
                <a:ext uri="{FF2B5EF4-FFF2-40B4-BE49-F238E27FC236}">
                  <a16:creationId xmlns:a16="http://schemas.microsoft.com/office/drawing/2014/main" id="{540C7967-6419-4D88-B33F-E0F0AC93AB8E}"/>
                </a:ext>
              </a:extLst>
            </p:cNvPr>
            <p:cNvSpPr txBox="1"/>
            <p:nvPr/>
          </p:nvSpPr>
          <p:spPr>
            <a:xfrm>
              <a:off x="7646168" y="4271205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65" name="TextBox 83">
              <a:extLst>
                <a:ext uri="{FF2B5EF4-FFF2-40B4-BE49-F238E27FC236}">
                  <a16:creationId xmlns:a16="http://schemas.microsoft.com/office/drawing/2014/main" id="{97C41C4C-100A-467A-9404-5EEF1A1C62DA}"/>
                </a:ext>
              </a:extLst>
            </p:cNvPr>
            <p:cNvSpPr txBox="1"/>
            <p:nvPr/>
          </p:nvSpPr>
          <p:spPr>
            <a:xfrm>
              <a:off x="6981726" y="4394725"/>
              <a:ext cx="246579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b="1" dirty="0"/>
                <a:t>احرصي على نظافة ملابسك</a:t>
              </a:r>
              <a:br>
                <a:rPr lang="en-US" b="1" dirty="0"/>
              </a:br>
              <a:r>
                <a:rPr lang="ar-SY" b="1" dirty="0"/>
                <a:t>و</a:t>
              </a:r>
              <a:r>
                <a:rPr lang="ar-SA" b="1" dirty="0"/>
                <a:t>لا تنسي تعليق ملابسك بعد خلعها</a:t>
              </a:r>
              <a:endParaRPr lang="ar-SY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66" name="Group 102">
            <a:extLst>
              <a:ext uri="{FF2B5EF4-FFF2-40B4-BE49-F238E27FC236}">
                <a16:creationId xmlns:a16="http://schemas.microsoft.com/office/drawing/2014/main" id="{83B21056-5419-4F7E-B54C-8030D0C6CCB2}"/>
              </a:ext>
            </a:extLst>
          </p:cNvPr>
          <p:cNvGrpSpPr/>
          <p:nvPr/>
        </p:nvGrpSpPr>
        <p:grpSpPr>
          <a:xfrm>
            <a:off x="9768892" y="241135"/>
            <a:ext cx="1116894" cy="2688771"/>
            <a:chOff x="7753161" y="-1"/>
            <a:chExt cx="1116894" cy="2688771"/>
          </a:xfrm>
        </p:grpSpPr>
        <p:cxnSp>
          <p:nvCxnSpPr>
            <p:cNvPr id="167" name="Straight Connector 103">
              <a:extLst>
                <a:ext uri="{FF2B5EF4-FFF2-40B4-BE49-F238E27FC236}">
                  <a16:creationId xmlns:a16="http://schemas.microsoft.com/office/drawing/2014/main" id="{09737155-5F9E-4D8E-B992-A59C44069C86}"/>
                </a:ext>
              </a:extLst>
            </p:cNvPr>
            <p:cNvCxnSpPr>
              <a:cxnSpLocks/>
            </p:cNvCxnSpPr>
            <p:nvPr/>
          </p:nvCxnSpPr>
          <p:spPr>
            <a:xfrm>
              <a:off x="8285106" y="-1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Oval 10">
              <a:extLst>
                <a:ext uri="{FF2B5EF4-FFF2-40B4-BE49-F238E27FC236}">
                  <a16:creationId xmlns:a16="http://schemas.microsoft.com/office/drawing/2014/main" id="{B3493E1E-54F4-4966-A103-B6E3B546FA1F}"/>
                </a:ext>
              </a:extLst>
            </p:cNvPr>
            <p:cNvSpPr/>
            <p:nvPr/>
          </p:nvSpPr>
          <p:spPr>
            <a:xfrm rot="7311439">
              <a:off x="8368077" y="202898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9" name="Oval 10">
              <a:extLst>
                <a:ext uri="{FF2B5EF4-FFF2-40B4-BE49-F238E27FC236}">
                  <a16:creationId xmlns:a16="http://schemas.microsoft.com/office/drawing/2014/main" id="{BB74612A-04A1-4811-AFC6-8339840289BB}"/>
                </a:ext>
              </a:extLst>
            </p:cNvPr>
            <p:cNvSpPr/>
            <p:nvPr/>
          </p:nvSpPr>
          <p:spPr>
            <a:xfrm rot="3332744">
              <a:off x="7846558" y="1781100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64420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48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عنوان 1">
            <a:extLst>
              <a:ext uri="{FF2B5EF4-FFF2-40B4-BE49-F238E27FC236}">
                <a16:creationId xmlns:a16="http://schemas.microsoft.com/office/drawing/2014/main" id="{F4B92814-232C-4124-B708-AF52D74C33E1}"/>
              </a:ext>
            </a:extLst>
          </p:cNvPr>
          <p:cNvSpPr txBox="1">
            <a:spLocks/>
          </p:cNvSpPr>
          <p:nvPr/>
        </p:nvSpPr>
        <p:spPr>
          <a:xfrm>
            <a:off x="598239" y="3001110"/>
            <a:ext cx="109955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ar-SA" sz="5400" b="1" dirty="0">
                <a:solidFill>
                  <a:srgbClr val="FF0000"/>
                </a:solidFill>
              </a:rPr>
              <a:t>جميع الحقوق محفوظة لموقع حلول اون لاين يحق لك الاستخدام والتعديل عليها كما تشاء</a:t>
            </a:r>
            <a:br>
              <a:rPr lang="ar-SA" sz="5400" b="1" dirty="0">
                <a:solidFill>
                  <a:srgbClr val="FF0000"/>
                </a:solidFill>
              </a:rPr>
            </a:br>
            <a:r>
              <a:rPr lang="ar-SA" sz="5400" b="1" dirty="0">
                <a:solidFill>
                  <a:srgbClr val="FF0000"/>
                </a:solidFill>
              </a:rPr>
              <a:t>لكن </a:t>
            </a:r>
            <a:r>
              <a:rPr lang="ar-SA" sz="9600" b="1" dirty="0"/>
              <a:t>يحرم بيعها </a:t>
            </a:r>
            <a:br>
              <a:rPr lang="ar-SA" sz="5400" b="1" dirty="0"/>
            </a:br>
            <a:r>
              <a:rPr lang="ar-SA" sz="5400" b="1" dirty="0">
                <a:solidFill>
                  <a:srgbClr val="FF0000"/>
                </a:solidFill>
              </a:rPr>
              <a:t>او نشرها في المواقع الاخرى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B4623A0D-06DD-497D-94B4-F1E3206566F8}"/>
              </a:ext>
            </a:extLst>
          </p:cNvPr>
          <p:cNvSpPr/>
          <p:nvPr/>
        </p:nvSpPr>
        <p:spPr>
          <a:xfrm>
            <a:off x="4521200" y="620837"/>
            <a:ext cx="3149600" cy="858981"/>
          </a:xfrm>
          <a:prstGeom prst="rect">
            <a:avLst/>
          </a:prstGeom>
          <a:solidFill>
            <a:srgbClr val="0563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, قصاصة فنية&#10;&#10;تم إنشاء الوصف تلقائياً">
            <a:extLst>
              <a:ext uri="{FF2B5EF4-FFF2-40B4-BE49-F238E27FC236}">
                <a16:creationId xmlns:a16="http://schemas.microsoft.com/office/drawing/2014/main" id="{B637965E-FF72-4EC6-8E47-0B373DB2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972" y="652533"/>
            <a:ext cx="2932055" cy="79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83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30A874D0-1DC2-4B80-9009-7B708B072098}"/>
              </a:ext>
            </a:extLst>
          </p:cNvPr>
          <p:cNvGrpSpPr/>
          <p:nvPr/>
        </p:nvGrpSpPr>
        <p:grpSpPr>
          <a:xfrm>
            <a:off x="586319" y="3413188"/>
            <a:ext cx="1887251" cy="2486630"/>
            <a:chOff x="10083501" y="2824892"/>
            <a:chExt cx="1887251" cy="248663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75DB8F-9891-438B-A0B6-BC3337378D97}"/>
                </a:ext>
              </a:extLst>
            </p:cNvPr>
            <p:cNvGrpSpPr/>
            <p:nvPr/>
          </p:nvGrpSpPr>
          <p:grpSpPr>
            <a:xfrm rot="21371849">
              <a:off x="10083501" y="2824892"/>
              <a:ext cx="1887251" cy="2486630"/>
              <a:chOff x="392711" y="4308237"/>
              <a:chExt cx="1887251" cy="2486630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CA2150-715E-4F86-B5A0-17CE76F17C46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FD7445-ECB0-453E-ABED-1007DF467EFE}"/>
                  </a:ext>
                </a:extLst>
              </p:cNvPr>
              <p:cNvSpPr txBox="1"/>
              <p:nvPr/>
            </p:nvSpPr>
            <p:spPr>
              <a:xfrm>
                <a:off x="392711" y="4732764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ملابسي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C0285D-B081-478F-81C3-FB993D3A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29307" y="3736234"/>
              <a:ext cx="1186537" cy="1330070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7311608" y="2990806"/>
            <a:ext cx="1509486" cy="530661"/>
          </a:xfrm>
          <a:custGeom>
            <a:avLst/>
            <a:gdLst>
              <a:gd name="connsiteX0" fmla="*/ 1509486 w 1509486"/>
              <a:gd name="connsiteY0" fmla="*/ 421833 h 530661"/>
              <a:gd name="connsiteX1" fmla="*/ 827314 w 1509486"/>
              <a:gd name="connsiteY1" fmla="*/ 506580 h 530661"/>
              <a:gd name="connsiteX2" fmla="*/ 464457 w 1509486"/>
              <a:gd name="connsiteY2" fmla="*/ 40474 h 530661"/>
              <a:gd name="connsiteX3" fmla="*/ 0 w 1509486"/>
              <a:gd name="connsiteY3" fmla="*/ 54599 h 530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486" h="530661" extrusionOk="0">
                <a:moveTo>
                  <a:pt x="1509486" y="421833"/>
                </a:moveTo>
                <a:cubicBezTo>
                  <a:pt x="1253445" y="504370"/>
                  <a:pt x="1015188" y="570857"/>
                  <a:pt x="827314" y="506580"/>
                </a:cubicBezTo>
                <a:cubicBezTo>
                  <a:pt x="600287" y="434248"/>
                  <a:pt x="641110" y="179287"/>
                  <a:pt x="464457" y="40474"/>
                </a:cubicBezTo>
                <a:cubicBezTo>
                  <a:pt x="272107" y="-86057"/>
                  <a:pt x="191508" y="47314"/>
                  <a:pt x="0" y="54599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0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3773715" y="1289251"/>
            <a:ext cx="3882448" cy="216197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400" dirty="0"/>
              <a:t>في </a:t>
            </a:r>
            <a:r>
              <a:rPr lang="ar-SA" sz="2400" dirty="0">
                <a:solidFill>
                  <a:srgbClr val="FF0000"/>
                </a:solidFill>
              </a:rPr>
              <a:t>الشتاء</a:t>
            </a:r>
            <a:r>
              <a:rPr lang="ar-SA" sz="2400" dirty="0"/>
              <a:t> يشتد البرد فنرتدي الملابس الثقيلة</a:t>
            </a:r>
            <a:br>
              <a:rPr lang="en-US" sz="2400" dirty="0"/>
            </a:br>
            <a:r>
              <a:rPr lang="ar-SA" sz="2400" dirty="0"/>
              <a:t>في </a:t>
            </a:r>
            <a:r>
              <a:rPr lang="ar-SA" sz="2400" dirty="0">
                <a:solidFill>
                  <a:srgbClr val="FF0000"/>
                </a:solidFill>
              </a:rPr>
              <a:t>الصيف</a:t>
            </a:r>
            <a:r>
              <a:rPr lang="ar-SA" sz="2400" dirty="0"/>
              <a:t> يشتد الحرّ فنرتدي الملابس الخفيفة</a:t>
            </a:r>
            <a:endParaRPr lang="ar-SY" sz="2400" dirty="0"/>
          </a:p>
        </p:txBody>
      </p:sp>
      <p:pic>
        <p:nvPicPr>
          <p:cNvPr id="23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5206" y="3024221"/>
            <a:ext cx="211455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51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109" grpId="0" animBg="1"/>
      <p:bldP spid="1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982841" y="141057"/>
            <a:ext cx="1897889" cy="717476"/>
            <a:chOff x="1437356" y="1240018"/>
            <a:chExt cx="3949552" cy="717476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6" y="1240018"/>
              <a:ext cx="3949552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2731911" y="1495829"/>
              <a:ext cx="2654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400" dirty="0">
                  <a:solidFill>
                    <a:schemeClr val="bg1"/>
                  </a:solidFill>
                </a:rPr>
                <a:t>نشاط ١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8200728" y="824798"/>
            <a:ext cx="3488335" cy="672825"/>
            <a:chOff x="1437362" y="1240009"/>
            <a:chExt cx="6416472" cy="672825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2" y="1240009"/>
              <a:ext cx="6416472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776619" y="1512724"/>
              <a:ext cx="50377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000" dirty="0">
                  <a:solidFill>
                    <a:schemeClr val="bg1"/>
                  </a:solidFill>
                </a:rPr>
                <a:t>ميّزي ملابس الشتاء بدائرة</a:t>
              </a:r>
              <a:endPara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6328" y="3413194"/>
            <a:ext cx="1887249" cy="2486628"/>
            <a:chOff x="10083510" y="2824898"/>
            <a:chExt cx="1887249" cy="2486628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3510" y="2824898"/>
              <a:ext cx="1887249" cy="2486628"/>
              <a:chOff x="392713" y="4308237"/>
              <a:chExt cx="1887249" cy="248662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732762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ملابسي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26584" y="3687203"/>
              <a:ext cx="1234957" cy="1384348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8586337" y="2231618"/>
            <a:ext cx="1829310" cy="1812663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-8000" t="3000" r="-61000" b="-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9394100" y="2286547"/>
            <a:ext cx="190613" cy="289244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6072873" y="2234545"/>
            <a:ext cx="1829310" cy="1812663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1000" t="6000" r="1000" b="5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6919580" y="2254882"/>
            <a:ext cx="190613" cy="289244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4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3678572" y="2234544"/>
            <a:ext cx="1829309" cy="1812663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 l="2000" t="3000" r="1000" b="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48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4465068" y="2319156"/>
            <a:ext cx="190613" cy="289244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9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8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8612237" y="4598845"/>
            <a:ext cx="1829309" cy="1812663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8"/>
            <a:srcRect/>
            <a:stretch>
              <a:fillRect l="-6000" t="4000" r="1000" b="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79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9431460" y="4654452"/>
            <a:ext cx="190613" cy="289244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80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3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6137717" y="4554050"/>
            <a:ext cx="1829309" cy="1812663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9"/>
            <a:srcRect/>
            <a:stretch>
              <a:fillRect l="2000" t="3000" r="1000" b="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87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6957065" y="4622023"/>
            <a:ext cx="190613" cy="289244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88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6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3741026" y="4554049"/>
            <a:ext cx="1829309" cy="1812663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10"/>
            <a:srcRect/>
            <a:stretch>
              <a:fillRect l="2000" t="3000" r="1000" b="2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97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4527522" y="4638661"/>
            <a:ext cx="190613" cy="289244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8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1" name="Oval 37">
            <a:extLst>
              <a:ext uri="{FF2B5EF4-FFF2-40B4-BE49-F238E27FC236}">
                <a16:creationId xmlns:a16="http://schemas.microsoft.com/office/drawing/2014/main" id="{CC824278-FD7C-462B-809A-213363C4026D}"/>
              </a:ext>
            </a:extLst>
          </p:cNvPr>
          <p:cNvSpPr/>
          <p:nvPr/>
        </p:nvSpPr>
        <p:spPr>
          <a:xfrm>
            <a:off x="8367632" y="2128876"/>
            <a:ext cx="2356139" cy="208807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 dirty="0"/>
          </a:p>
        </p:txBody>
      </p:sp>
      <p:sp>
        <p:nvSpPr>
          <p:cNvPr id="102" name="Oval 38">
            <a:extLst>
              <a:ext uri="{FF2B5EF4-FFF2-40B4-BE49-F238E27FC236}">
                <a16:creationId xmlns:a16="http://schemas.microsoft.com/office/drawing/2014/main" id="{1CE0503E-4FB9-4F03-BDD8-77CFF962822A}"/>
              </a:ext>
            </a:extLst>
          </p:cNvPr>
          <p:cNvSpPr/>
          <p:nvPr/>
        </p:nvSpPr>
        <p:spPr>
          <a:xfrm>
            <a:off x="5813224" y="2109821"/>
            <a:ext cx="2307772" cy="208526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 dirty="0"/>
          </a:p>
        </p:txBody>
      </p:sp>
      <p:sp>
        <p:nvSpPr>
          <p:cNvPr id="103" name="Oval 39">
            <a:extLst>
              <a:ext uri="{FF2B5EF4-FFF2-40B4-BE49-F238E27FC236}">
                <a16:creationId xmlns:a16="http://schemas.microsoft.com/office/drawing/2014/main" id="{FEA383E1-993F-4BE5-9D5E-A626641458CB}"/>
              </a:ext>
            </a:extLst>
          </p:cNvPr>
          <p:cNvSpPr/>
          <p:nvPr/>
        </p:nvSpPr>
        <p:spPr>
          <a:xfrm>
            <a:off x="3497943" y="2109820"/>
            <a:ext cx="2206171" cy="208526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 dirty="0"/>
          </a:p>
        </p:txBody>
      </p:sp>
      <p:sp>
        <p:nvSpPr>
          <p:cNvPr id="104" name="Oval 40">
            <a:extLst>
              <a:ext uri="{FF2B5EF4-FFF2-40B4-BE49-F238E27FC236}">
                <a16:creationId xmlns:a16="http://schemas.microsoft.com/office/drawing/2014/main" id="{E2E7E56B-3517-4CC4-B491-D728B227FA04}"/>
              </a:ext>
            </a:extLst>
          </p:cNvPr>
          <p:cNvSpPr/>
          <p:nvPr/>
        </p:nvSpPr>
        <p:spPr>
          <a:xfrm>
            <a:off x="3497943" y="4501432"/>
            <a:ext cx="2315281" cy="200748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36673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7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9" dur="200" fill="hold"/>
                                        <p:tgtEl>
                                          <p:spTgt spid="3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2" dur="200" fill="hold"/>
                                        <p:tgtEl>
                                          <p:spTgt spid="4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95" dur="200" fill="hold"/>
                                        <p:tgtEl>
                                          <p:spTgt spid="7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08" dur="200" fill="hold"/>
                                        <p:tgtEl>
                                          <p:spTgt spid="8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21" dur="200" fill="hold"/>
                                        <p:tgtEl>
                                          <p:spTgt spid="9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72" grpId="0" animBg="1"/>
      <p:bldP spid="72" grpId="1" animBg="1"/>
      <p:bldP spid="37" grpId="0" animBg="1"/>
      <p:bldP spid="37" grpId="1" animBg="1"/>
      <p:bldP spid="44" grpId="0" animBg="1"/>
      <p:bldP spid="44" grpId="1" animBg="1"/>
      <p:bldP spid="78" grpId="0" animBg="1"/>
      <p:bldP spid="78" grpId="1" animBg="1"/>
      <p:bldP spid="83" grpId="0" animBg="1"/>
      <p:bldP spid="83" grpId="1" animBg="1"/>
      <p:bldP spid="96" grpId="0" animBg="1"/>
      <p:bldP spid="96" grpId="1" animBg="1"/>
      <p:bldP spid="101" grpId="0" animBg="1"/>
      <p:bldP spid="102" grpId="0" animBg="1"/>
      <p:bldP spid="103" grpId="0" animBg="1"/>
      <p:bldP spid="10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390234" y="931040"/>
            <a:ext cx="2269647" cy="717476"/>
            <a:chOff x="1437356" y="1240018"/>
            <a:chExt cx="4723189" cy="717476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6" y="1240018"/>
              <a:ext cx="461231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2945293" y="1495829"/>
              <a:ext cx="32152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1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2586" y="3413320"/>
            <a:ext cx="1884145" cy="2280239"/>
            <a:chOff x="10079768" y="2825024"/>
            <a:chExt cx="1884145" cy="2280239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79768" y="2825024"/>
              <a:ext cx="1884145" cy="2280239"/>
              <a:chOff x="395817" y="4308237"/>
              <a:chExt cx="1884145" cy="2280239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401316" y="4680261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ملابسي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26584" y="3687203"/>
              <a:ext cx="1234957" cy="1384348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6564412" y="2350065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-8000" t="5000" r="-10000" b="-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7549940" y="2453268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4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3167169" y="2408179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2000" t="3000" r="1000" b="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48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4148584" y="2524842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9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2" name="Cloud 42">
            <a:extLst>
              <a:ext uri="{FF2B5EF4-FFF2-40B4-BE49-F238E27FC236}">
                <a16:creationId xmlns:a16="http://schemas.microsoft.com/office/drawing/2014/main" id="{181969E8-ABDD-4353-8F16-5DFD2F3B60AE}"/>
              </a:ext>
            </a:extLst>
          </p:cNvPr>
          <p:cNvSpPr/>
          <p:nvPr/>
        </p:nvSpPr>
        <p:spPr>
          <a:xfrm>
            <a:off x="6096000" y="4537693"/>
            <a:ext cx="3174578" cy="202276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b="1" dirty="0"/>
              <a:t>ارتداء الملابس </a:t>
            </a:r>
            <a:r>
              <a:rPr lang="ar-SY" b="1" dirty="0"/>
              <a:t>الخفيفة </a:t>
            </a:r>
            <a:r>
              <a:rPr lang="ar-SA" b="1" dirty="0"/>
              <a:t>في فصل </a:t>
            </a:r>
            <a:r>
              <a:rPr lang="ar-SY" b="1" dirty="0"/>
              <a:t>الشتاء</a:t>
            </a:r>
            <a:br>
              <a:rPr lang="en-US" b="1" dirty="0"/>
            </a:br>
            <a:r>
              <a:rPr lang="ar-SY" b="1" dirty="0"/>
              <a:t> </a:t>
            </a:r>
            <a:r>
              <a:rPr lang="ar-SA" b="1" dirty="0"/>
              <a:t>يؤدي إلى</a:t>
            </a:r>
            <a:r>
              <a:rPr lang="ar-SY" b="1" dirty="0"/>
              <a:t> الإصابة بنزلات البرد و الإنفلونزة و الزكام</a:t>
            </a:r>
            <a:br>
              <a:rPr lang="en-US" b="1" dirty="0"/>
            </a:br>
            <a:endParaRPr lang="ar-SY" b="1" dirty="0">
              <a:solidFill>
                <a:srgbClr val="FF0000"/>
              </a:solidFill>
            </a:endParaRPr>
          </a:p>
        </p:txBody>
      </p:sp>
      <p:sp>
        <p:nvSpPr>
          <p:cNvPr id="77" name="Cloud 42">
            <a:extLst>
              <a:ext uri="{FF2B5EF4-FFF2-40B4-BE49-F238E27FC236}">
                <a16:creationId xmlns:a16="http://schemas.microsoft.com/office/drawing/2014/main" id="{181969E8-ABDD-4353-8F16-5DFD2F3B60AE}"/>
              </a:ext>
            </a:extLst>
          </p:cNvPr>
          <p:cNvSpPr/>
          <p:nvPr/>
        </p:nvSpPr>
        <p:spPr>
          <a:xfrm>
            <a:off x="2742770" y="4739096"/>
            <a:ext cx="2932316" cy="189317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b="1" dirty="0"/>
              <a:t>ارتداء الملابس الثقيلة في فصل الصيف </a:t>
            </a:r>
            <a:br>
              <a:rPr lang="en-US" b="1" dirty="0"/>
            </a:br>
            <a:r>
              <a:rPr lang="ar-SA" b="1" dirty="0"/>
              <a:t>يؤدي إلى التعرق و الشعور بالحر</a:t>
            </a:r>
            <a:br>
              <a:rPr lang="en-US" b="1" dirty="0"/>
            </a:br>
            <a:endParaRPr lang="ar-SY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008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48" dur="200" fill="hold"/>
                                        <p:tgtEl>
                                          <p:spTgt spid="7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1" dur="200" fill="hold"/>
                                        <p:tgtEl>
                                          <p:spTgt spid="4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5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5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72" grpId="0" animBg="1"/>
      <p:bldP spid="72" grpId="1" animBg="1"/>
      <p:bldP spid="44" grpId="0" animBg="1"/>
      <p:bldP spid="44" grpId="1" animBg="1"/>
      <p:bldP spid="52" grpId="0" animBg="1"/>
      <p:bldP spid="7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78C89443-501A-45F0-8C9A-A907104571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676" y="1326777"/>
            <a:ext cx="10118953" cy="5414963"/>
          </a:xfrm>
        </p:spPr>
      </p:pic>
      <p:sp>
        <p:nvSpPr>
          <p:cNvPr id="6" name="عنوان 1">
            <a:extLst>
              <a:ext uri="{FF2B5EF4-FFF2-40B4-BE49-F238E27FC236}">
                <a16:creationId xmlns:a16="http://schemas.microsoft.com/office/drawing/2014/main" id="{3B4624C5-3D51-4B81-BFD5-9D4BB29DEE6A}"/>
              </a:ext>
            </a:extLst>
          </p:cNvPr>
          <p:cNvSpPr txBox="1">
            <a:spLocks/>
          </p:cNvSpPr>
          <p:nvPr/>
        </p:nvSpPr>
        <p:spPr>
          <a:xfrm>
            <a:off x="4912363" y="1214"/>
            <a:ext cx="71472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ar-SA" sz="7200" b="1" dirty="0"/>
              <a:t>تجدنا  في جوجل</a:t>
            </a:r>
            <a:endParaRPr lang="en-US" sz="7200" b="1" dirty="0"/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39FD50A2-38F7-4395-81AF-DD99793CB3DB}"/>
              </a:ext>
            </a:extLst>
          </p:cNvPr>
          <p:cNvGrpSpPr/>
          <p:nvPr/>
        </p:nvGrpSpPr>
        <p:grpSpPr>
          <a:xfrm>
            <a:off x="1940676" y="391708"/>
            <a:ext cx="3149600" cy="858981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9091E8F4-D2A9-4FE8-89B1-96C0D0B8E53B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9A69CCEA-85C2-4E55-A8CC-F4E7691A3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456" y="238846"/>
              <a:ext cx="2932055" cy="7955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0714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836667" y="1083636"/>
            <a:ext cx="2857836" cy="701551"/>
            <a:chOff x="1437353" y="1240018"/>
            <a:chExt cx="2857836" cy="701551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8"/>
              <a:ext cx="218764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247940" y="1479904"/>
              <a:ext cx="20472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تواصل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113811" y="2262738"/>
            <a:ext cx="3930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ما رأيك في العبارة الآتية مع التعليل :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7" cy="2450747"/>
            <a:chOff x="10074723" y="2824728"/>
            <a:chExt cx="1898187" cy="2128423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7" cy="2128423"/>
              <a:chOff x="395817" y="4308237"/>
              <a:chExt cx="1898187" cy="212842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682334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ملابسي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88655" y="3622171"/>
              <a:ext cx="1323641" cy="1288615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7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3035810"/>
            <a:ext cx="1834212" cy="635091"/>
            <a:chOff x="1431941" y="2643418"/>
            <a:chExt cx="1834212" cy="635091"/>
          </a:xfrm>
        </p:grpSpPr>
        <p:sp>
          <p:nvSpPr>
            <p:cNvPr id="7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ب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139992" y="3233850"/>
            <a:ext cx="3814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تشتري أروى الملابس الجديدة كل أسبوع</a:t>
            </a:r>
            <a:r>
              <a:rPr lang="ar-SY" sz="2000" dirty="0"/>
              <a:t>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7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91218" y="3916249"/>
            <a:ext cx="1834212" cy="635091"/>
            <a:chOff x="1431941" y="2643418"/>
            <a:chExt cx="1834212" cy="635091"/>
          </a:xfrm>
        </p:grpSpPr>
        <p:sp>
          <p:nvSpPr>
            <p:cNvPr id="7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ج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81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507923" y="4161509"/>
            <a:ext cx="56385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dirty="0"/>
              <a:t>هذا التصرف خاطئ لأن فيه إسراف و إضاعة للمال من غير حاجة</a:t>
            </a:r>
            <a:r>
              <a:rPr lang="ar-SY" sz="2000" dirty="0"/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685100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77" grpId="0"/>
      <p:bldP spid="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982841" y="141057"/>
            <a:ext cx="1897889" cy="717476"/>
            <a:chOff x="1437356" y="1240018"/>
            <a:chExt cx="3949552" cy="717476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6" y="1240018"/>
              <a:ext cx="3949552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2731911" y="1495829"/>
              <a:ext cx="2654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400" dirty="0">
                  <a:solidFill>
                    <a:schemeClr val="bg1"/>
                  </a:solidFill>
                </a:rPr>
                <a:t>نشاط </a:t>
              </a:r>
              <a:r>
                <a:rPr lang="ar-SY" sz="2400" dirty="0">
                  <a:solidFill>
                    <a:schemeClr val="bg1"/>
                  </a:solidFill>
                </a:rPr>
                <a:t>2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7707086" y="824795"/>
            <a:ext cx="3981975" cy="672828"/>
            <a:chOff x="1437366" y="1240006"/>
            <a:chExt cx="7324478" cy="672828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6" y="1240006"/>
              <a:ext cx="7324478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776619" y="1512724"/>
              <a:ext cx="59852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chemeClr val="bg1"/>
                  </a:solidFill>
                </a:rPr>
                <a:t>صور لبعض من </a:t>
              </a:r>
              <a:r>
                <a:rPr lang="ar-SA" sz="2000" dirty="0">
                  <a:solidFill>
                    <a:schemeClr val="bg1"/>
                  </a:solidFill>
                </a:rPr>
                <a:t>ملابس</a:t>
              </a:r>
              <a:r>
                <a:rPr lang="ar-SY" sz="2000" dirty="0">
                  <a:solidFill>
                    <a:schemeClr val="bg1"/>
                  </a:solidFill>
                </a:rPr>
                <a:t> الشتاء :</a:t>
              </a:r>
              <a:r>
                <a:rPr lang="ar-SA" sz="2000" dirty="0">
                  <a:solidFill>
                    <a:schemeClr val="bg1"/>
                  </a:solidFill>
                </a:rPr>
                <a:t> </a:t>
              </a:r>
              <a:endPara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6328" y="3413194"/>
            <a:ext cx="1887249" cy="2486628"/>
            <a:chOff x="10083510" y="2824898"/>
            <a:chExt cx="1887249" cy="2486628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3510" y="2824898"/>
              <a:ext cx="1887249" cy="2486628"/>
              <a:chOff x="392713" y="4308237"/>
              <a:chExt cx="1887249" cy="248662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732762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ملابسي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26584" y="3687203"/>
              <a:ext cx="1234957" cy="1384348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3101558" y="51548"/>
            <a:ext cx="1829310" cy="1812663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-8000" t="3000" r="-61000" b="-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3920906" y="116294"/>
            <a:ext cx="190613" cy="289244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4164181" y="1660690"/>
            <a:ext cx="1829310" cy="1812663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1000" t="6000" r="1000" b="5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4994162" y="1724693"/>
            <a:ext cx="190613" cy="289244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4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5235298" y="3285160"/>
            <a:ext cx="1829309" cy="1812663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 l="2000" t="3000" r="1000" b="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48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6077055" y="3336682"/>
            <a:ext cx="190613" cy="289244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9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6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6183750" y="4877148"/>
            <a:ext cx="1829309" cy="1812663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8"/>
            <a:srcRect/>
            <a:stretch>
              <a:fillRect l="2000" t="3000" r="1000" b="2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97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7021980" y="4947885"/>
            <a:ext cx="190613" cy="289244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8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803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7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9" dur="200" fill="hold"/>
                                        <p:tgtEl>
                                          <p:spTgt spid="3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2" dur="200" fill="hold"/>
                                        <p:tgtEl>
                                          <p:spTgt spid="4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95" dur="200" fill="hold"/>
                                        <p:tgtEl>
                                          <p:spTgt spid="9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72" grpId="0" animBg="1"/>
      <p:bldP spid="72" grpId="1" animBg="1"/>
      <p:bldP spid="37" grpId="0" animBg="1"/>
      <p:bldP spid="37" grpId="1" animBg="1"/>
      <p:bldP spid="44" grpId="0" animBg="1"/>
      <p:bldP spid="44" grpId="1" animBg="1"/>
      <p:bldP spid="96" grpId="0" animBg="1"/>
      <p:bldP spid="9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982841" y="141057"/>
            <a:ext cx="1897889" cy="717476"/>
            <a:chOff x="1437356" y="1240018"/>
            <a:chExt cx="3949552" cy="717476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6" y="1240018"/>
              <a:ext cx="3949552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2731911" y="1495829"/>
              <a:ext cx="2654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400" dirty="0">
                  <a:solidFill>
                    <a:schemeClr val="bg1"/>
                  </a:solidFill>
                </a:rPr>
                <a:t>نشاط </a:t>
              </a:r>
              <a:r>
                <a:rPr lang="ar-SY" sz="2400" dirty="0">
                  <a:solidFill>
                    <a:schemeClr val="bg1"/>
                  </a:solidFill>
                </a:rPr>
                <a:t>2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7707086" y="824795"/>
            <a:ext cx="3981975" cy="672828"/>
            <a:chOff x="1437366" y="1240006"/>
            <a:chExt cx="7324478" cy="672828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6" y="1240006"/>
              <a:ext cx="7324478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776619" y="1512724"/>
              <a:ext cx="59852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chemeClr val="bg1"/>
                  </a:solidFill>
                </a:rPr>
                <a:t>صور لبعض من </a:t>
              </a:r>
              <a:r>
                <a:rPr lang="ar-SA" sz="2000" dirty="0">
                  <a:solidFill>
                    <a:schemeClr val="bg1"/>
                  </a:solidFill>
                </a:rPr>
                <a:t>ملابس</a:t>
              </a:r>
              <a:r>
                <a:rPr lang="ar-SY" sz="2000" dirty="0">
                  <a:solidFill>
                    <a:schemeClr val="bg1"/>
                  </a:solidFill>
                </a:rPr>
                <a:t> الصيف:</a:t>
              </a:r>
              <a:r>
                <a:rPr lang="ar-SA" sz="2000" dirty="0">
                  <a:solidFill>
                    <a:schemeClr val="bg1"/>
                  </a:solidFill>
                </a:rPr>
                <a:t> </a:t>
              </a:r>
              <a:endPara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8879" y="3413109"/>
            <a:ext cx="1887249" cy="2563572"/>
            <a:chOff x="10086061" y="2824813"/>
            <a:chExt cx="1887249" cy="256357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6061" y="2824813"/>
              <a:ext cx="1887249" cy="2563572"/>
              <a:chOff x="392713" y="4308237"/>
              <a:chExt cx="1887249" cy="2563572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655818"/>
                <a:ext cx="1871561" cy="221599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ملابسي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26584" y="3687203"/>
              <a:ext cx="1234957" cy="1384348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8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3164064" y="168160"/>
            <a:ext cx="1829309" cy="1812663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-6000" t="4000" r="1000" b="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89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3983287" y="223767"/>
            <a:ext cx="190613" cy="289244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0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2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3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4165577" y="1706633"/>
            <a:ext cx="1829309" cy="1812663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2"/>
            <a:srcRect/>
            <a:stretch>
              <a:fillRect l="2000" t="3000" r="1000" b="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94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4984925" y="1774606"/>
            <a:ext cx="190613" cy="289244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5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1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5195042" y="3279339"/>
            <a:ext cx="1829309" cy="1812663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2000" t="3000" r="1000" b="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6014390" y="3347312"/>
            <a:ext cx="190613" cy="289244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2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6224507" y="4852045"/>
            <a:ext cx="1829309" cy="1812663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 l="2000" t="3000" r="1000" b="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43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7043855" y="4920018"/>
            <a:ext cx="190613" cy="289244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4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3686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8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9" dur="200" fill="hold"/>
                                        <p:tgtEl>
                                          <p:spTgt spid="9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2" dur="200" fill="hold"/>
                                        <p:tgtEl>
                                          <p:spTgt spid="3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95" dur="200" fill="hold"/>
                                        <p:tgtEl>
                                          <p:spTgt spid="4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88" grpId="0" animBg="1"/>
      <p:bldP spid="88" grpId="1" animBg="1"/>
      <p:bldP spid="93" grpId="0" animBg="1"/>
      <p:bldP spid="93" grpId="1" animBg="1"/>
      <p:bldP spid="37" grpId="0" animBg="1"/>
      <p:bldP spid="37" grpId="1" animBg="1"/>
      <p:bldP spid="42" grpId="0" animBg="1"/>
      <p:bldP spid="4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1382386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934649" y="486441"/>
            <a:ext cx="2890483" cy="710733"/>
            <a:chOff x="1306724" y="540651"/>
            <a:chExt cx="2890483" cy="710733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306724" y="540651"/>
              <a:ext cx="274592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087240" y="789719"/>
              <a:ext cx="21099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400" dirty="0">
                  <a:solidFill>
                    <a:schemeClr val="bg1"/>
                  </a:solidFill>
                </a:rPr>
                <a:t>التفكير الإبداعي :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3918857" y="1627646"/>
            <a:ext cx="7125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نحتفظ بملابس البرد بعد ا</a:t>
            </a:r>
            <a:r>
              <a:rPr lang="ar-SY" sz="2000" dirty="0"/>
              <a:t>نت</a:t>
            </a:r>
            <a:r>
              <a:rPr lang="ar-SA" sz="2000" dirty="0"/>
              <a:t>هاء فصل الشتاء في أكياس مفرغة من الهواء ثم تضعها داخل الخزانة أو حقيبة الملابس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90416" y="3413063"/>
            <a:ext cx="1887249" cy="2609738"/>
            <a:chOff x="10087598" y="2824767"/>
            <a:chExt cx="1887249" cy="260973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7598" y="2824767"/>
              <a:ext cx="1887249" cy="2609738"/>
              <a:chOff x="392713" y="4308237"/>
              <a:chExt cx="1887249" cy="2609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2713" y="4609651"/>
                <a:ext cx="1871561" cy="230832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ملابسي</a:t>
                </a:r>
              </a:p>
              <a:p>
                <a:pPr algn="r"/>
                <a:endParaRPr lang="ar-SY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r"/>
                <a:endParaRPr lang="ar-SY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86823" y="3631484"/>
              <a:ext cx="1321292" cy="1481126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1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4095" y="2378576"/>
            <a:ext cx="1834212" cy="635091"/>
            <a:chOff x="1431941" y="2643418"/>
            <a:chExt cx="1834212" cy="635091"/>
          </a:xfrm>
        </p:grpSpPr>
        <p:sp>
          <p:nvSpPr>
            <p:cNvPr id="3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979887" y="2562940"/>
            <a:ext cx="5064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عزيزي الأب/الأم أرشد ابنتك إلى مراعاة الحشمة و الذوق العام عند اختيا</a:t>
            </a:r>
            <a:r>
              <a:rPr lang="ar-SY" sz="2000" dirty="0"/>
              <a:t>ر</a:t>
            </a:r>
            <a:r>
              <a:rPr lang="ar-SA" sz="2000" dirty="0"/>
              <a:t>ها لملابسها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6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4095" y="3297390"/>
            <a:ext cx="1834212" cy="635091"/>
            <a:chOff x="1431941" y="2643418"/>
            <a:chExt cx="1834212" cy="635091"/>
          </a:xfrm>
        </p:grpSpPr>
        <p:sp>
          <p:nvSpPr>
            <p:cNvPr id="37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9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194630" y="3542650"/>
            <a:ext cx="68537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بنيتي عند</a:t>
            </a:r>
            <a:r>
              <a:rPr lang="ar-SY" sz="2000" dirty="0"/>
              <a:t> </a:t>
            </a:r>
            <a:r>
              <a:rPr lang="ar-SA" sz="2000" dirty="0"/>
              <a:t>اختيارك لملابسك تجنبي اللباس غير المحتشم أو الألبسة التي تحمل صوراً أو رسومات أو عبارات تس</a:t>
            </a:r>
            <a:r>
              <a:rPr lang="ar-SY" sz="2000" dirty="0"/>
              <a:t>يء </a:t>
            </a:r>
            <a:r>
              <a:rPr lang="ar-SA" sz="2000" dirty="0"/>
              <a:t>إلى الذوق العام</a:t>
            </a:r>
            <a:br>
              <a:rPr lang="en-US" sz="2000" dirty="0"/>
            </a:b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58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4" grpId="0"/>
      <p:bldP spid="3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1491</TotalTime>
  <Words>279</Words>
  <Application>Microsoft Office PowerPoint</Application>
  <PresentationFormat>شاشة عريضة</PresentationFormat>
  <Paragraphs>142</Paragraphs>
  <Slides>12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Open Sans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512</cp:revision>
  <dcterms:created xsi:type="dcterms:W3CDTF">2020-10-10T04:32:51Z</dcterms:created>
  <dcterms:modified xsi:type="dcterms:W3CDTF">2021-01-17T10:34:39Z</dcterms:modified>
</cp:coreProperties>
</file>