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notesMasterIdLst>
    <p:notesMasterId r:id="rId15"/>
  </p:notesMasterIdLst>
  <p:sldIdLst>
    <p:sldId id="256" r:id="rId2"/>
    <p:sldId id="324" r:id="rId3"/>
    <p:sldId id="303" r:id="rId4"/>
    <p:sldId id="258" r:id="rId5"/>
    <p:sldId id="306" r:id="rId6"/>
    <p:sldId id="340" r:id="rId7"/>
    <p:sldId id="339" r:id="rId8"/>
    <p:sldId id="343" r:id="rId9"/>
    <p:sldId id="259" r:id="rId10"/>
    <p:sldId id="342" r:id="rId11"/>
    <p:sldId id="345" r:id="rId12"/>
    <p:sldId id="302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همس الحنين w" initials="همس" lastIdx="1" clrIdx="0">
    <p:extLst>
      <p:ext uri="{19B8F6BF-5375-455C-9EA6-DF929625EA0E}">
        <p15:presenceInfo xmlns:p15="http://schemas.microsoft.com/office/powerpoint/2012/main" userId="8ed0d79d04d27e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47" autoAdjust="0"/>
    <p:restoredTop sz="93933" autoAdjust="0"/>
  </p:normalViewPr>
  <p:slideViewPr>
    <p:cSldViewPr snapToGrid="0">
      <p:cViewPr varScale="1">
        <p:scale>
          <a:sx n="64" d="100"/>
          <a:sy n="64" d="100"/>
        </p:scale>
        <p:origin x="88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1466A41-C7EA-4B80-A6FB-C0A53CE8ABAD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6FE9B9D-8979-4C25-AA89-832C885F46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778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E9B9D-8979-4C25-AA89-832C885F461C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6710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1لبؤ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E9B9D-8979-4C25-AA89-832C885F461C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236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42DBA-FF9A-A547-BC47-534D4B2B8E91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7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528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396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475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728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04409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0442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6708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706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134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364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098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5535886-4D11-4D50-BACB-3FF608FCC18A}" type="datetimeFigureOut">
              <a:rPr lang="ar-SA" smtClean="0"/>
              <a:t>5 صفر، 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FBED8AE-19E6-4390-A592-F6412A2D5F17}" type="slidenum">
              <a:rPr lang="ar-SA" smtClean="0"/>
              <a:t>‹#›</a:t>
            </a:fld>
            <a:endParaRPr lang="ar-SA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851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://pngimg.com/download/57672" TargetMode="External"/><Relationship Id="rId18" Type="http://schemas.openxmlformats.org/officeDocument/2006/relationships/image" Target="../media/image7.png"/><Relationship Id="rId26" Type="http://schemas.microsoft.com/office/2007/relationships/hdphoto" Target="../media/hdphoto1.wdp"/><Relationship Id="rId39" Type="http://schemas.openxmlformats.org/officeDocument/2006/relationships/slide" Target="slide3.xml"/><Relationship Id="rId21" Type="http://schemas.openxmlformats.org/officeDocument/2006/relationships/slide" Target="slide5.xml"/><Relationship Id="rId34" Type="http://schemas.openxmlformats.org/officeDocument/2006/relationships/slide" Target="slide7.xml"/><Relationship Id="rId7" Type="http://schemas.openxmlformats.org/officeDocument/2006/relationships/hyperlink" Target="https://www.publicdomainpictures.net/en/view-image.php?image=111350&amp;picture=room-interior-empty" TargetMode="External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slide" Target="slide13.xml"/><Relationship Id="rId29" Type="http://schemas.openxmlformats.org/officeDocument/2006/relationships/image" Target="../media/image10.png"/><Relationship Id="rId41" Type="http://schemas.openxmlformats.org/officeDocument/2006/relationships/image" Target="../media/image14.jpe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hyperlink" Target="http://www.pngall.com/television-png" TargetMode="External"/><Relationship Id="rId24" Type="http://schemas.openxmlformats.org/officeDocument/2006/relationships/slide" Target="slide12.xml"/><Relationship Id="rId32" Type="http://schemas.openxmlformats.org/officeDocument/2006/relationships/slide" Target="slide2.xml"/><Relationship Id="rId37" Type="http://schemas.openxmlformats.org/officeDocument/2006/relationships/slide" Target="slide10.xml"/><Relationship Id="rId40" Type="http://schemas.openxmlformats.org/officeDocument/2006/relationships/slide" Target="slide11.xml"/><Relationship Id="rId5" Type="http://schemas.openxmlformats.org/officeDocument/2006/relationships/notesSlide" Target="../notesSlides/notesSlide1.xml"/><Relationship Id="rId15" Type="http://schemas.openxmlformats.org/officeDocument/2006/relationships/hyperlink" Target="https://pngimg.com/download/6616" TargetMode="External"/><Relationship Id="rId23" Type="http://schemas.openxmlformats.org/officeDocument/2006/relationships/slide" Target="slide6.xml"/><Relationship Id="rId28" Type="http://schemas.openxmlformats.org/officeDocument/2006/relationships/hyperlink" Target="https://en.wikipedia.org/wiki/File:Flag_map_of_Saudi_Arabia.svg" TargetMode="External"/><Relationship Id="rId36" Type="http://schemas.openxmlformats.org/officeDocument/2006/relationships/slide" Target="slide9.xml"/><Relationship Id="rId10" Type="http://schemas.openxmlformats.org/officeDocument/2006/relationships/image" Target="../media/image3.png"/><Relationship Id="rId19" Type="http://schemas.openxmlformats.org/officeDocument/2006/relationships/hyperlink" Target="https://pixabay.com/en/hanging-sign-red-board-161395/" TargetMode="External"/><Relationship Id="rId31" Type="http://schemas.openxmlformats.org/officeDocument/2006/relationships/hyperlink" Target="https://pixabay.com/en/light-lamp-lighting-ceiling-575854/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pixabay.com/en/chalkboard-blackboard-learning-152414/" TargetMode="External"/><Relationship Id="rId14" Type="http://schemas.openxmlformats.org/officeDocument/2006/relationships/image" Target="../media/image5.png"/><Relationship Id="rId22" Type="http://schemas.openxmlformats.org/officeDocument/2006/relationships/slide" Target="slide4.xml"/><Relationship Id="rId27" Type="http://schemas.openxmlformats.org/officeDocument/2006/relationships/image" Target="../media/image9.png"/><Relationship Id="rId30" Type="http://schemas.openxmlformats.org/officeDocument/2006/relationships/image" Target="../media/image11.png"/><Relationship Id="rId35" Type="http://schemas.openxmlformats.org/officeDocument/2006/relationships/slide" Target="slide8.xml"/><Relationship Id="rId8" Type="http://schemas.openxmlformats.org/officeDocument/2006/relationships/image" Target="../media/image2.png"/><Relationship Id="rId3" Type="http://schemas.openxmlformats.org/officeDocument/2006/relationships/video" Target="https://www.youtube.com/embed/fJZavxx10LQ?feature=oembed" TargetMode="External"/><Relationship Id="rId12" Type="http://schemas.openxmlformats.org/officeDocument/2006/relationships/image" Target="../media/image4.png"/><Relationship Id="rId17" Type="http://schemas.openxmlformats.org/officeDocument/2006/relationships/hyperlink" Target="https://makiskan.deviantart.com/art/Hanging-pot-665872392" TargetMode="External"/><Relationship Id="rId25" Type="http://schemas.openxmlformats.org/officeDocument/2006/relationships/image" Target="../media/image8.png"/><Relationship Id="rId33" Type="http://schemas.openxmlformats.org/officeDocument/2006/relationships/image" Target="../media/image12.png"/><Relationship Id="rId38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heelofnames.com/ar/jxu-ax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amheen-jeddah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13" Type="http://schemas.openxmlformats.org/officeDocument/2006/relationships/image" Target="../media/image8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hyperlink" Target="https://www.publicdomainpictures.net/en/view-image.php?image=111350&amp;picture=room-interior-empty" TargetMode="External"/><Relationship Id="rId21" Type="http://schemas.openxmlformats.org/officeDocument/2006/relationships/image" Target="../media/image17.png"/><Relationship Id="rId7" Type="http://schemas.openxmlformats.org/officeDocument/2006/relationships/hyperlink" Target="http://pngimg.com/download/57672" TargetMode="External"/><Relationship Id="rId12" Type="http://schemas.openxmlformats.org/officeDocument/2006/relationships/hyperlink" Target="https://makiskan.deviantart.com/art/Hanging-pot-665872392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hyperlink" Target="https://en.wikipedia.org/wiki/File:Flag_map_of_Saudi_Arabia.svg" TargetMode="External"/><Relationship Id="rId20" Type="http://schemas.openxmlformats.org/officeDocument/2006/relationships/hyperlink" Target="https://svgsilh.com/ar/image/145841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hyperlink" Target="https://pixabay.com/en/chalkboard-blackboard-learning-152414/" TargetMode="External"/><Relationship Id="rId15" Type="http://schemas.openxmlformats.org/officeDocument/2006/relationships/image" Target="../media/image9.png"/><Relationship Id="rId23" Type="http://schemas.openxmlformats.org/officeDocument/2006/relationships/slide" Target="slide1.xml"/><Relationship Id="rId10" Type="http://schemas.openxmlformats.org/officeDocument/2006/relationships/hyperlink" Target="https://pngimg.com/download/6616" TargetMode="External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1.wdp"/><Relationship Id="rId22" Type="http://schemas.openxmlformats.org/officeDocument/2006/relationships/hyperlink" Target="https://ar.wikipedia.org/wiki/%D9%85%D9%84%D9%81:P_Cinema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JZavxx10LQ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ommons.wikimedia.org/wiki/File:Kaaba_in_macca.jpg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g"/><Relationship Id="rId5" Type="http://schemas.openxmlformats.org/officeDocument/2006/relationships/slide" Target="slide1.xml"/><Relationship Id="rId10" Type="http://schemas.openxmlformats.org/officeDocument/2006/relationships/image" Target="../media/image10.png"/><Relationship Id="rId4" Type="http://schemas.openxmlformats.org/officeDocument/2006/relationships/image" Target="../media/image24.emf"/><Relationship Id="rId9" Type="http://schemas.openxmlformats.org/officeDocument/2006/relationships/hyperlink" Target="https://dane.ac-besancon.fr/pret-materiel-audiovisue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FF53B8-C08A-4B90-BA50-784CC16E85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C82AF6A-EAE8-46E6-837B-1905005C0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874510" y="371054"/>
            <a:ext cx="6054879" cy="415011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3E6C93A-4412-41AF-B648-8A34181A7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610069" y="307242"/>
            <a:ext cx="4496971" cy="33727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5DE0A0A-70CA-4B13-BF89-8D4415591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469532" y="4896199"/>
            <a:ext cx="6054880" cy="216802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BFB07827-4758-46E8-81A1-D7AAB26E50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57425" y="680656"/>
            <a:ext cx="1017085" cy="101995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9CC5F72-DC7A-4942-9458-404A656576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146709" y="0"/>
            <a:ext cx="1272879" cy="174756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951D722-A3FF-4658-BCE0-80C0640AC9A5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926048" y="3830535"/>
            <a:ext cx="1385617" cy="112018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1742040-8627-44CC-999C-A555C57926AA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3522048" y="3830535"/>
            <a:ext cx="1615506" cy="1120183"/>
          </a:xfrm>
          <a:prstGeom prst="rect">
            <a:avLst/>
          </a:prstGeom>
        </p:spPr>
      </p:pic>
      <p:sp>
        <p:nvSpPr>
          <p:cNvPr id="29" name="مربع نص 28">
            <a:hlinkClick r:id="rId20" action="ppaction://hlinksldjump"/>
            <a:extLst>
              <a:ext uri="{FF2B5EF4-FFF2-40B4-BE49-F238E27FC236}">
                <a16:creationId xmlns:a16="http://schemas.microsoft.com/office/drawing/2014/main" id="{5B793867-A6E2-436C-890E-82F7860CE2B9}"/>
              </a:ext>
            </a:extLst>
          </p:cNvPr>
          <p:cNvSpPr txBox="1"/>
          <p:nvPr/>
        </p:nvSpPr>
        <p:spPr>
          <a:xfrm rot="21117598">
            <a:off x="3206457" y="4372954"/>
            <a:ext cx="17075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bg1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الواجب المنزلي</a:t>
            </a:r>
          </a:p>
        </p:txBody>
      </p:sp>
      <p:sp>
        <p:nvSpPr>
          <p:cNvPr id="33" name="مربع نص 32">
            <a:hlinkClick r:id="rId21" action="ppaction://hlinksldjump"/>
            <a:extLst>
              <a:ext uri="{FF2B5EF4-FFF2-40B4-BE49-F238E27FC236}">
                <a16:creationId xmlns:a16="http://schemas.microsoft.com/office/drawing/2014/main" id="{EB9F7611-F5AB-44D0-A198-3C847A1CF4E7}"/>
              </a:ext>
            </a:extLst>
          </p:cNvPr>
          <p:cNvSpPr txBox="1"/>
          <p:nvPr/>
        </p:nvSpPr>
        <p:spPr>
          <a:xfrm>
            <a:off x="5884197" y="3023786"/>
            <a:ext cx="13222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accent4">
                    <a:lumMod val="60000"/>
                    <a:lumOff val="40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أهداف الدرس</a:t>
            </a:r>
          </a:p>
        </p:txBody>
      </p:sp>
      <p:sp>
        <p:nvSpPr>
          <p:cNvPr id="34" name="مربع نص 33">
            <a:hlinkClick r:id="rId22" action="ppaction://hlinksldjump"/>
            <a:extLst>
              <a:ext uri="{FF2B5EF4-FFF2-40B4-BE49-F238E27FC236}">
                <a16:creationId xmlns:a16="http://schemas.microsoft.com/office/drawing/2014/main" id="{B91E6E95-D5D2-44BF-9EFF-31856DD05CFE}"/>
              </a:ext>
            </a:extLst>
          </p:cNvPr>
          <p:cNvSpPr txBox="1"/>
          <p:nvPr/>
        </p:nvSpPr>
        <p:spPr>
          <a:xfrm>
            <a:off x="6070028" y="2408753"/>
            <a:ext cx="9505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accent3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تمهيد</a:t>
            </a:r>
          </a:p>
        </p:txBody>
      </p:sp>
      <p:sp>
        <p:nvSpPr>
          <p:cNvPr id="35" name="مربع نص 34">
            <a:hlinkClick r:id="rId23" action="ppaction://hlinksldjump"/>
            <a:extLst>
              <a:ext uri="{FF2B5EF4-FFF2-40B4-BE49-F238E27FC236}">
                <a16:creationId xmlns:a16="http://schemas.microsoft.com/office/drawing/2014/main" id="{D0FD0EE7-D5A5-4F4E-9FBD-D3ACB5E533B0}"/>
              </a:ext>
            </a:extLst>
          </p:cNvPr>
          <p:cNvSpPr txBox="1"/>
          <p:nvPr/>
        </p:nvSpPr>
        <p:spPr>
          <a:xfrm>
            <a:off x="3529968" y="1795536"/>
            <a:ext cx="22048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B0F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الحكمة من مشروعيته</a:t>
            </a:r>
          </a:p>
        </p:txBody>
      </p:sp>
      <p:sp>
        <p:nvSpPr>
          <p:cNvPr id="43" name="مربع نص 42">
            <a:hlinkClick r:id="rId24" action="ppaction://hlinksldjump"/>
            <a:extLst>
              <a:ext uri="{FF2B5EF4-FFF2-40B4-BE49-F238E27FC236}">
                <a16:creationId xmlns:a16="http://schemas.microsoft.com/office/drawing/2014/main" id="{A9E0B26D-345A-49D0-9D99-AAA627F3C4BC}"/>
              </a:ext>
            </a:extLst>
          </p:cNvPr>
          <p:cNvSpPr txBox="1"/>
          <p:nvPr/>
        </p:nvSpPr>
        <p:spPr>
          <a:xfrm rot="20991263">
            <a:off x="4322504" y="4456492"/>
            <a:ext cx="17075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solidFill>
                  <a:schemeClr val="bg1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مسابقة</a:t>
            </a: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58BDB731-6765-4709-8BBF-00FDE58452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500" b="90000" l="10000" r="90000">
                        <a14:backgroundMark x1="83750" y1="14688" x2="83750" y2="1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80" y="1465579"/>
            <a:ext cx="2204852" cy="2635966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4E0650F-5923-4B3B-98A7-6E7A1EA9D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259675" y="2293775"/>
            <a:ext cx="1300622" cy="1074929"/>
          </a:xfrm>
          <a:prstGeom prst="rect">
            <a:avLst/>
          </a:prstGeom>
        </p:spPr>
      </p:pic>
      <p:pic>
        <p:nvPicPr>
          <p:cNvPr id="49" name="4_5798412330152773287">
            <a:hlinkClick r:id="" action="ppaction://media"/>
            <a:extLst>
              <a:ext uri="{FF2B5EF4-FFF2-40B4-BE49-F238E27FC236}">
                <a16:creationId xmlns:a16="http://schemas.microsoft.com/office/drawing/2014/main" id="{79474901-A24F-4103-B492-41127E379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26762" y="2628219"/>
            <a:ext cx="592673" cy="592673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6C1F7958-732B-4D45-B71F-A86736374157}"/>
              </a:ext>
            </a:extLst>
          </p:cNvPr>
          <p:cNvSpPr txBox="1"/>
          <p:nvPr/>
        </p:nvSpPr>
        <p:spPr>
          <a:xfrm>
            <a:off x="3238780" y="785438"/>
            <a:ext cx="41113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rgbClr val="FFFF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الموضوع:  </a:t>
            </a:r>
            <a:r>
              <a:rPr lang="ar-SA" sz="2000" dirty="0">
                <a:latin typeface="Afsaneh Font" panose="02000700000000000000" pitchFamily="2" charset="-78"/>
                <a:cs typeface="Afsaneh Font" panose="02000700000000000000" pitchFamily="2" charset="-78"/>
              </a:rPr>
              <a:t> العيد والحكمة من مشروعيته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4D09A5E3-EF0B-40BA-B7B8-557319B35987}"/>
              </a:ext>
            </a:extLst>
          </p:cNvPr>
          <p:cNvSpPr txBox="1"/>
          <p:nvPr/>
        </p:nvSpPr>
        <p:spPr>
          <a:xfrm>
            <a:off x="2037915" y="804574"/>
            <a:ext cx="1793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rgbClr val="FFFF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المادة:  </a:t>
            </a:r>
            <a:r>
              <a:rPr lang="ar-SA" sz="2000" dirty="0">
                <a:latin typeface="Afsaneh Font" panose="02000700000000000000" pitchFamily="2" charset="-78"/>
                <a:cs typeface="Afsaneh Font" panose="02000700000000000000" pitchFamily="2" charset="-78"/>
              </a:rPr>
              <a:t>الفقه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8AFB889C-F9BA-4389-A526-77CF5EE8AE3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1489236" y="36620"/>
            <a:ext cx="1221842" cy="244368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55F86FB5-C646-4EA7-A1F7-68E0FE6397B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6784986" y="0"/>
            <a:ext cx="1221842" cy="2443683"/>
          </a:xfrm>
          <a:prstGeom prst="rect">
            <a:avLst/>
          </a:prstGeom>
        </p:spPr>
      </p:pic>
      <p:pic>
        <p:nvPicPr>
          <p:cNvPr id="53" name="صورة 52">
            <a:hlinkClick r:id="rId32" action="ppaction://hlinksldjump"/>
            <a:extLst>
              <a:ext uri="{FF2B5EF4-FFF2-40B4-BE49-F238E27FC236}">
                <a16:creationId xmlns:a16="http://schemas.microsoft.com/office/drawing/2014/main" id="{66B18833-7EE5-4C69-83EF-72A04F6F61FF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9" r="30384" b="70319"/>
          <a:stretch/>
        </p:blipFill>
        <p:spPr>
          <a:xfrm rot="20863270">
            <a:off x="6216777" y="3730296"/>
            <a:ext cx="1406296" cy="1048807"/>
          </a:xfrm>
          <a:prstGeom prst="rect">
            <a:avLst/>
          </a:prstGeom>
        </p:spPr>
      </p:pic>
      <p:sp>
        <p:nvSpPr>
          <p:cNvPr id="30" name="مربع نص 29">
            <a:hlinkClick r:id="rId34" action="ppaction://hlinksldjump"/>
            <a:extLst>
              <a:ext uri="{FF2B5EF4-FFF2-40B4-BE49-F238E27FC236}">
                <a16:creationId xmlns:a16="http://schemas.microsoft.com/office/drawing/2014/main" id="{FCFDDE49-FCE4-44DA-A05F-B5A76B0A3FB1}"/>
              </a:ext>
            </a:extLst>
          </p:cNvPr>
          <p:cNvSpPr txBox="1"/>
          <p:nvPr/>
        </p:nvSpPr>
        <p:spPr>
          <a:xfrm>
            <a:off x="3794130" y="2414230"/>
            <a:ext cx="18085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bg2">
                    <a:lumMod val="90000"/>
                  </a:schemeClr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مظاهر العيد</a:t>
            </a:r>
          </a:p>
        </p:txBody>
      </p:sp>
      <p:sp>
        <p:nvSpPr>
          <p:cNvPr id="31" name="مربع نص 30">
            <a:hlinkClick r:id="rId35" action="ppaction://hlinksldjump"/>
            <a:extLst>
              <a:ext uri="{FF2B5EF4-FFF2-40B4-BE49-F238E27FC236}">
                <a16:creationId xmlns:a16="http://schemas.microsoft.com/office/drawing/2014/main" id="{043F27F6-F822-4605-A819-E6A6DFC79C10}"/>
              </a:ext>
            </a:extLst>
          </p:cNvPr>
          <p:cNvSpPr txBox="1"/>
          <p:nvPr/>
        </p:nvSpPr>
        <p:spPr>
          <a:xfrm>
            <a:off x="3601979" y="3024014"/>
            <a:ext cx="23788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FFFF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اظهار الفرح والسرور يوم العيد</a:t>
            </a:r>
          </a:p>
        </p:txBody>
      </p:sp>
      <p:sp>
        <p:nvSpPr>
          <p:cNvPr id="32" name="مربع نص 31">
            <a:hlinkClick r:id="rId36" action="ppaction://hlinksldjump"/>
            <a:extLst>
              <a:ext uri="{FF2B5EF4-FFF2-40B4-BE49-F238E27FC236}">
                <a16:creationId xmlns:a16="http://schemas.microsoft.com/office/drawing/2014/main" id="{68A6FBDF-0CF1-4F52-AFCB-3A2D3F9E9D6E}"/>
              </a:ext>
            </a:extLst>
          </p:cNvPr>
          <p:cNvSpPr txBox="1"/>
          <p:nvPr/>
        </p:nvSpPr>
        <p:spPr>
          <a:xfrm>
            <a:off x="1918881" y="1757231"/>
            <a:ext cx="18085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FFFF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نشاط 1</a:t>
            </a:r>
          </a:p>
        </p:txBody>
      </p:sp>
      <p:sp>
        <p:nvSpPr>
          <p:cNvPr id="38" name="مربع نص 37">
            <a:hlinkClick r:id="rId37" action="ppaction://hlinksldjump"/>
            <a:extLst>
              <a:ext uri="{FF2B5EF4-FFF2-40B4-BE49-F238E27FC236}">
                <a16:creationId xmlns:a16="http://schemas.microsoft.com/office/drawing/2014/main" id="{E4624CB4-654B-4826-AF28-6C832B10A3F6}"/>
              </a:ext>
            </a:extLst>
          </p:cNvPr>
          <p:cNvSpPr txBox="1"/>
          <p:nvPr/>
        </p:nvSpPr>
        <p:spPr>
          <a:xfrm>
            <a:off x="1948793" y="2420759"/>
            <a:ext cx="18085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bg1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نشاط 2</a:t>
            </a:r>
          </a:p>
        </p:txBody>
      </p:sp>
      <p:pic>
        <p:nvPicPr>
          <p:cNvPr id="36" name="Google Shape;124;p17">
            <a:extLst>
              <a:ext uri="{FF2B5EF4-FFF2-40B4-BE49-F238E27FC236}">
                <a16:creationId xmlns:a16="http://schemas.microsoft.com/office/drawing/2014/main" id="{7F1D38CE-7FBA-45C3-A742-5AD46F368DF4}"/>
              </a:ext>
            </a:extLst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888519" y="2770462"/>
            <a:ext cx="3619049" cy="452495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مربع نص 41">
            <a:hlinkClick r:id="rId39" action="ppaction://hlinksldjump"/>
            <a:extLst>
              <a:ext uri="{FF2B5EF4-FFF2-40B4-BE49-F238E27FC236}">
                <a16:creationId xmlns:a16="http://schemas.microsoft.com/office/drawing/2014/main" id="{3163BBB5-D44F-42A4-B7D5-425583ABBF54}"/>
              </a:ext>
            </a:extLst>
          </p:cNvPr>
          <p:cNvSpPr txBox="1"/>
          <p:nvPr/>
        </p:nvSpPr>
        <p:spPr>
          <a:xfrm>
            <a:off x="5309948" y="1833417"/>
            <a:ext cx="235640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مراجعة الدرس السابق</a:t>
            </a:r>
          </a:p>
        </p:txBody>
      </p:sp>
      <p:sp>
        <p:nvSpPr>
          <p:cNvPr id="37" name="مربع نص 36">
            <a:hlinkClick r:id="rId40" action="ppaction://hlinksldjump"/>
            <a:extLst>
              <a:ext uri="{FF2B5EF4-FFF2-40B4-BE49-F238E27FC236}">
                <a16:creationId xmlns:a16="http://schemas.microsoft.com/office/drawing/2014/main" id="{408E1950-D144-4515-B37D-FB4EA2D21C56}"/>
              </a:ext>
            </a:extLst>
          </p:cNvPr>
          <p:cNvSpPr txBox="1"/>
          <p:nvPr/>
        </p:nvSpPr>
        <p:spPr>
          <a:xfrm>
            <a:off x="1948792" y="3088202"/>
            <a:ext cx="18085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FF0000"/>
                </a:solidFill>
                <a:latin typeface="Afsaneh Font" panose="02000700000000000000" pitchFamily="2" charset="-78"/>
                <a:cs typeface="Afsaneh Font" panose="02000700000000000000" pitchFamily="2" charset="-78"/>
              </a:rPr>
              <a:t>هدف وطني</a:t>
            </a:r>
          </a:p>
        </p:txBody>
      </p:sp>
      <p:pic>
        <p:nvPicPr>
          <p:cNvPr id="41" name="وسائط عبر الإنترنت 10" title="648- ما الحكمة من مشروعية العيد/سؤال على الهاتف 📞 /ابن عثيمين">
            <a:hlinkClick r:id="" action="ppaction://media"/>
            <a:extLst>
              <a:ext uri="{FF2B5EF4-FFF2-40B4-BE49-F238E27FC236}">
                <a16:creationId xmlns:a16="http://schemas.microsoft.com/office/drawing/2014/main" id="{54C7F025-2DE7-43E5-A01C-1110F6C94B36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41"/>
          <a:stretch>
            <a:fillRect/>
          </a:stretch>
        </p:blipFill>
        <p:spPr>
          <a:xfrm>
            <a:off x="7937120" y="716889"/>
            <a:ext cx="3848898" cy="2255071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337861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زر الإجراء: الانتقال للصفحة الرئيسية 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DBCDE72-CB99-43A1-B459-D3E62641226A}"/>
              </a:ext>
            </a:extLst>
          </p:cNvPr>
          <p:cNvSpPr/>
          <p:nvPr/>
        </p:nvSpPr>
        <p:spPr>
          <a:xfrm>
            <a:off x="944767" y="6027671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3E9720-D2B4-4BA1-BDE8-66F95F1E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2835411" y="2569491"/>
            <a:ext cx="7979369" cy="420025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89BFE83-E156-4873-9537-46223AF07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60091" r="53205" b="14749"/>
          <a:stretch/>
        </p:blipFill>
        <p:spPr>
          <a:xfrm>
            <a:off x="6593652" y="867080"/>
            <a:ext cx="2192448" cy="132130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EA08E4F-A49A-4296-AC0D-AA5C0265E9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66" t="60509" r="6685" b="14330"/>
          <a:stretch/>
        </p:blipFill>
        <p:spPr>
          <a:xfrm>
            <a:off x="4162206" y="391983"/>
            <a:ext cx="2192448" cy="132130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09BB15D-9FB8-4392-9484-BAF52AC859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0" t="26157" r="52841" b="48488"/>
          <a:stretch/>
        </p:blipFill>
        <p:spPr>
          <a:xfrm>
            <a:off x="1747614" y="947553"/>
            <a:ext cx="2175594" cy="132130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522127-A0BF-4552-9995-2B8703D46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2" t="25902" r="6081" b="48962"/>
          <a:stretch/>
        </p:blipFill>
        <p:spPr>
          <a:xfrm>
            <a:off x="9008244" y="367374"/>
            <a:ext cx="1948316" cy="116035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A8116D8-278C-4D7B-9B37-36800E3CD6AD}"/>
              </a:ext>
            </a:extLst>
          </p:cNvPr>
          <p:cNvSpPr/>
          <p:nvPr/>
        </p:nvSpPr>
        <p:spPr>
          <a:xfrm>
            <a:off x="7586678" y="5389212"/>
            <a:ext cx="1731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عيد الأم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A67B4D4-30FE-4FBE-B3EA-DB33CD4B95A1}"/>
              </a:ext>
            </a:extLst>
          </p:cNvPr>
          <p:cNvSpPr/>
          <p:nvPr/>
        </p:nvSpPr>
        <p:spPr>
          <a:xfrm>
            <a:off x="4104410" y="5389212"/>
            <a:ext cx="2153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عيد الحب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3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زر الإجراء: الانتقال للصفحة الرئيسية 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DBCDE72-CB99-43A1-B459-D3E62641226A}"/>
              </a:ext>
            </a:extLst>
          </p:cNvPr>
          <p:cNvSpPr/>
          <p:nvPr/>
        </p:nvSpPr>
        <p:spPr>
          <a:xfrm>
            <a:off x="944767" y="6027671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6E33BE0-DCD9-4466-8E59-82D8FE66E7B6}"/>
              </a:ext>
            </a:extLst>
          </p:cNvPr>
          <p:cNvSpPr txBox="1"/>
          <p:nvPr/>
        </p:nvSpPr>
        <p:spPr>
          <a:xfrm>
            <a:off x="6724526" y="502649"/>
            <a:ext cx="3829986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i="0" dirty="0">
                <a:solidFill>
                  <a:schemeClr val="accent1"/>
                </a:solidFill>
                <a:effectLst/>
                <a:latin typeface="Tahoma" panose="020B0604030504040204" pitchFamily="34" charset="0"/>
              </a:rPr>
              <a:t>جهود المملكة في الاهتمام بإقامة صلاة العيد:</a:t>
            </a:r>
            <a:endParaRPr lang="ar-SA" sz="3600" dirty="0">
              <a:solidFill>
                <a:schemeClr val="accent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E06C7B3-7483-4EA9-AA62-2A37ED0D8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64" y="770958"/>
            <a:ext cx="3496943" cy="55958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5F70A42-A594-456C-BE1C-65120DC03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73" l="28282" r="75537">
                        <a14:backgroundMark x1="72554" y1="14103" x2="72554" y2="14103"/>
                      </a14:backgroundRemoval>
                    </a14:imgEffect>
                  </a14:imgLayer>
                </a14:imgProps>
              </a:ext>
            </a:extLst>
          </a:blip>
          <a:srcRect l="27714" r="24302"/>
          <a:stretch/>
        </p:blipFill>
        <p:spPr>
          <a:xfrm>
            <a:off x="6940118" y="2410986"/>
            <a:ext cx="3398802" cy="39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1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veal 1"/>
          <p:cNvSpPr>
            <a:spLocks/>
          </p:cNvSpPr>
          <p:nvPr/>
        </p:nvSpPr>
        <p:spPr>
          <a:xfrm>
            <a:off x="2077503" y="1794467"/>
            <a:ext cx="2160000" cy="5036820"/>
          </a:xfrm>
          <a:custGeom>
            <a:avLst/>
            <a:gdLst>
              <a:gd name="connsiteX0" fmla="*/ 1620000 w 3240000"/>
              <a:gd name="connsiteY0" fmla="*/ 0 h 5185566"/>
              <a:gd name="connsiteX1" fmla="*/ 3231636 w 3240000"/>
              <a:gd name="connsiteY1" fmla="*/ 1454364 h 5185566"/>
              <a:gd name="connsiteX2" fmla="*/ 3238261 w 3240000"/>
              <a:gd name="connsiteY2" fmla="*/ 1585566 h 5185566"/>
              <a:gd name="connsiteX3" fmla="*/ 3240000 w 3240000"/>
              <a:gd name="connsiteY3" fmla="*/ 1585566 h 5185566"/>
              <a:gd name="connsiteX4" fmla="*/ 3240000 w 3240000"/>
              <a:gd name="connsiteY4" fmla="*/ 1620000 h 5185566"/>
              <a:gd name="connsiteX5" fmla="*/ 3240000 w 3240000"/>
              <a:gd name="connsiteY5" fmla="*/ 5185566 h 5185566"/>
              <a:gd name="connsiteX6" fmla="*/ 0 w 3240000"/>
              <a:gd name="connsiteY6" fmla="*/ 5185566 h 5185566"/>
              <a:gd name="connsiteX7" fmla="*/ 0 w 3240000"/>
              <a:gd name="connsiteY7" fmla="*/ 1620000 h 5185566"/>
              <a:gd name="connsiteX8" fmla="*/ 0 w 3240000"/>
              <a:gd name="connsiteY8" fmla="*/ 1585566 h 5185566"/>
              <a:gd name="connsiteX9" fmla="*/ 1739 w 3240000"/>
              <a:gd name="connsiteY9" fmla="*/ 1585566 h 5185566"/>
              <a:gd name="connsiteX10" fmla="*/ 8364 w 3240000"/>
              <a:gd name="connsiteY10" fmla="*/ 1454364 h 5185566"/>
              <a:gd name="connsiteX11" fmla="*/ 1620000 w 3240000"/>
              <a:gd name="connsiteY11" fmla="*/ 0 h 518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0000" h="5185566">
                <a:moveTo>
                  <a:pt x="1620000" y="0"/>
                </a:moveTo>
                <a:cubicBezTo>
                  <a:pt x="2458782" y="0"/>
                  <a:pt x="3148676" y="637470"/>
                  <a:pt x="3231636" y="1454364"/>
                </a:cubicBezTo>
                <a:lnTo>
                  <a:pt x="3238261" y="1585566"/>
                </a:lnTo>
                <a:lnTo>
                  <a:pt x="3240000" y="1585566"/>
                </a:lnTo>
                <a:lnTo>
                  <a:pt x="3240000" y="1620000"/>
                </a:lnTo>
                <a:lnTo>
                  <a:pt x="3240000" y="5185566"/>
                </a:lnTo>
                <a:lnTo>
                  <a:pt x="0" y="5185566"/>
                </a:lnTo>
                <a:lnTo>
                  <a:pt x="0" y="1620000"/>
                </a:lnTo>
                <a:lnTo>
                  <a:pt x="0" y="1585566"/>
                </a:lnTo>
                <a:lnTo>
                  <a:pt x="1739" y="1585566"/>
                </a:lnTo>
                <a:lnTo>
                  <a:pt x="8364" y="1454364"/>
                </a:lnTo>
                <a:cubicBezTo>
                  <a:pt x="91324" y="637470"/>
                  <a:pt x="781218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 defTabSz="914400">
              <a:defRPr/>
            </a:pPr>
            <a:endParaRPr lang="ar-SA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endParaRPr lang="ar-SA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endParaRPr lang="ar-SA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صواب أم خطأ:</a:t>
            </a:r>
          </a:p>
          <a:p>
            <a:pPr algn="ctr" defTabSz="914400">
              <a:defRPr/>
            </a:pPr>
            <a:r>
              <a:rPr lang="ar-SA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حكمة مشروعية العيد شكر الله تعالى على إتمام عبادتي الصوم، والحج.</a:t>
            </a:r>
          </a:p>
        </p:txBody>
      </p:sp>
      <p:pic>
        <p:nvPicPr>
          <p:cNvPr id="8" name="Doorway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23" y="1504013"/>
            <a:ext cx="2835000" cy="5353987"/>
          </a:xfrm>
          <a:prstGeom prst="rect">
            <a:avLst/>
          </a:prstGeom>
        </p:spPr>
      </p:pic>
      <p:pic>
        <p:nvPicPr>
          <p:cNvPr id="224" name="Door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41" y="1855139"/>
            <a:ext cx="2241000" cy="5016218"/>
          </a:xfrm>
          <a:prstGeom prst="rect">
            <a:avLst/>
          </a:prstGeom>
        </p:spPr>
      </p:pic>
      <p:sp>
        <p:nvSpPr>
          <p:cNvPr id="336" name="Number 1"/>
          <p:cNvSpPr/>
          <p:nvPr/>
        </p:nvSpPr>
        <p:spPr>
          <a:xfrm>
            <a:off x="2777431" y="2663704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ar-SA" sz="8000" b="1" dirty="0">
                <a:ln/>
                <a:solidFill>
                  <a:prstClr val="white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  <a:cs typeface="Arial" panose="020B0604020202020204" pitchFamily="34" charset="0"/>
              </a:rPr>
              <a:t>٣</a:t>
            </a:r>
            <a:endParaRPr lang="en-US" sz="8000" b="1" dirty="0">
              <a:ln/>
              <a:solidFill>
                <a:prstClr val="white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sp>
        <p:nvSpPr>
          <p:cNvPr id="263" name="Reveal 2"/>
          <p:cNvSpPr>
            <a:spLocks/>
          </p:cNvSpPr>
          <p:nvPr/>
        </p:nvSpPr>
        <p:spPr>
          <a:xfrm>
            <a:off x="5013551" y="1821180"/>
            <a:ext cx="2160000" cy="5036820"/>
          </a:xfrm>
          <a:custGeom>
            <a:avLst/>
            <a:gdLst>
              <a:gd name="connsiteX0" fmla="*/ 1620000 w 3240000"/>
              <a:gd name="connsiteY0" fmla="*/ 0 h 5185566"/>
              <a:gd name="connsiteX1" fmla="*/ 3231636 w 3240000"/>
              <a:gd name="connsiteY1" fmla="*/ 1454364 h 5185566"/>
              <a:gd name="connsiteX2" fmla="*/ 3238261 w 3240000"/>
              <a:gd name="connsiteY2" fmla="*/ 1585566 h 5185566"/>
              <a:gd name="connsiteX3" fmla="*/ 3240000 w 3240000"/>
              <a:gd name="connsiteY3" fmla="*/ 1585566 h 5185566"/>
              <a:gd name="connsiteX4" fmla="*/ 3240000 w 3240000"/>
              <a:gd name="connsiteY4" fmla="*/ 1620000 h 5185566"/>
              <a:gd name="connsiteX5" fmla="*/ 3240000 w 3240000"/>
              <a:gd name="connsiteY5" fmla="*/ 5185566 h 5185566"/>
              <a:gd name="connsiteX6" fmla="*/ 0 w 3240000"/>
              <a:gd name="connsiteY6" fmla="*/ 5185566 h 5185566"/>
              <a:gd name="connsiteX7" fmla="*/ 0 w 3240000"/>
              <a:gd name="connsiteY7" fmla="*/ 1620000 h 5185566"/>
              <a:gd name="connsiteX8" fmla="*/ 0 w 3240000"/>
              <a:gd name="connsiteY8" fmla="*/ 1585566 h 5185566"/>
              <a:gd name="connsiteX9" fmla="*/ 1739 w 3240000"/>
              <a:gd name="connsiteY9" fmla="*/ 1585566 h 5185566"/>
              <a:gd name="connsiteX10" fmla="*/ 8364 w 3240000"/>
              <a:gd name="connsiteY10" fmla="*/ 1454364 h 5185566"/>
              <a:gd name="connsiteX11" fmla="*/ 1620000 w 3240000"/>
              <a:gd name="connsiteY11" fmla="*/ 0 h 518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0000" h="5185566">
                <a:moveTo>
                  <a:pt x="1620000" y="0"/>
                </a:moveTo>
                <a:cubicBezTo>
                  <a:pt x="2458782" y="0"/>
                  <a:pt x="3148676" y="637470"/>
                  <a:pt x="3231636" y="1454364"/>
                </a:cubicBezTo>
                <a:lnTo>
                  <a:pt x="3238261" y="1585566"/>
                </a:lnTo>
                <a:lnTo>
                  <a:pt x="3240000" y="1585566"/>
                </a:lnTo>
                <a:lnTo>
                  <a:pt x="3240000" y="1620000"/>
                </a:lnTo>
                <a:lnTo>
                  <a:pt x="3240000" y="5185566"/>
                </a:lnTo>
                <a:lnTo>
                  <a:pt x="0" y="5185566"/>
                </a:lnTo>
                <a:lnTo>
                  <a:pt x="0" y="1620000"/>
                </a:lnTo>
                <a:lnTo>
                  <a:pt x="0" y="1585566"/>
                </a:lnTo>
                <a:lnTo>
                  <a:pt x="1739" y="1585566"/>
                </a:lnTo>
                <a:lnTo>
                  <a:pt x="8364" y="1454364"/>
                </a:lnTo>
                <a:cubicBezTo>
                  <a:pt x="91324" y="637470"/>
                  <a:pt x="781218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 defTabSz="914400">
              <a:defRPr/>
            </a:pPr>
            <a:endParaRPr lang="ar-SA" sz="2400" dirty="0">
              <a:solidFill>
                <a:schemeClr val="bg1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400">
              <a:defRPr/>
            </a:pPr>
            <a:endParaRPr lang="ar-SA" sz="2400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400">
              <a:defRPr/>
            </a:pPr>
            <a:endParaRPr lang="ar-SA" sz="2400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ar-SA" sz="2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أكملي الفراغ:</a:t>
            </a:r>
          </a:p>
          <a:p>
            <a:pPr algn="ctr" defTabSz="914400">
              <a:defRPr/>
            </a:pPr>
            <a:r>
              <a:rPr lang="ar-SA" sz="24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الأعياد المشروعة</a:t>
            </a:r>
          </a:p>
          <a:p>
            <a:pPr algn="ctr" defTabSz="914400">
              <a:defRPr/>
            </a:pPr>
            <a:r>
              <a:rPr lang="ar-SA" sz="24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 في الإسلام.......</a:t>
            </a:r>
          </a:p>
          <a:p>
            <a:pPr algn="ctr" defTabSz="914400">
              <a:defRPr/>
            </a:pPr>
            <a:r>
              <a:rPr lang="ar-SA" sz="2400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و ............ </a:t>
            </a:r>
          </a:p>
        </p:txBody>
      </p:sp>
      <p:pic>
        <p:nvPicPr>
          <p:cNvPr id="264" name="Doorway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51" y="1504013"/>
            <a:ext cx="2835000" cy="5353987"/>
          </a:xfrm>
          <a:prstGeom prst="rect">
            <a:avLst/>
          </a:prstGeom>
        </p:spPr>
      </p:pic>
      <p:pic>
        <p:nvPicPr>
          <p:cNvPr id="265" name="Doo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51" y="1831481"/>
            <a:ext cx="2241000" cy="5016218"/>
          </a:xfrm>
          <a:prstGeom prst="rect">
            <a:avLst/>
          </a:prstGeom>
        </p:spPr>
      </p:pic>
      <p:sp>
        <p:nvSpPr>
          <p:cNvPr id="266" name="Number 2"/>
          <p:cNvSpPr/>
          <p:nvPr/>
        </p:nvSpPr>
        <p:spPr>
          <a:xfrm>
            <a:off x="5714827" y="2726275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ar-SA" sz="8000" b="1" dirty="0">
                <a:ln/>
                <a:solidFill>
                  <a:prstClr val="white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  <a:cs typeface="Arial" panose="020B0604020202020204" pitchFamily="34" charset="0"/>
              </a:rPr>
              <a:t>٢</a:t>
            </a:r>
            <a:endParaRPr lang="en-US" sz="8000" b="1" dirty="0">
              <a:ln/>
              <a:solidFill>
                <a:prstClr val="white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sp>
        <p:nvSpPr>
          <p:cNvPr id="267" name="Reveal 3"/>
          <p:cNvSpPr>
            <a:spLocks/>
          </p:cNvSpPr>
          <p:nvPr/>
        </p:nvSpPr>
        <p:spPr>
          <a:xfrm>
            <a:off x="7997352" y="1821180"/>
            <a:ext cx="2160000" cy="5036820"/>
          </a:xfrm>
          <a:custGeom>
            <a:avLst/>
            <a:gdLst>
              <a:gd name="connsiteX0" fmla="*/ 1620000 w 3240000"/>
              <a:gd name="connsiteY0" fmla="*/ 0 h 5185566"/>
              <a:gd name="connsiteX1" fmla="*/ 3231636 w 3240000"/>
              <a:gd name="connsiteY1" fmla="*/ 1454364 h 5185566"/>
              <a:gd name="connsiteX2" fmla="*/ 3238261 w 3240000"/>
              <a:gd name="connsiteY2" fmla="*/ 1585566 h 5185566"/>
              <a:gd name="connsiteX3" fmla="*/ 3240000 w 3240000"/>
              <a:gd name="connsiteY3" fmla="*/ 1585566 h 5185566"/>
              <a:gd name="connsiteX4" fmla="*/ 3240000 w 3240000"/>
              <a:gd name="connsiteY4" fmla="*/ 1620000 h 5185566"/>
              <a:gd name="connsiteX5" fmla="*/ 3240000 w 3240000"/>
              <a:gd name="connsiteY5" fmla="*/ 5185566 h 5185566"/>
              <a:gd name="connsiteX6" fmla="*/ 0 w 3240000"/>
              <a:gd name="connsiteY6" fmla="*/ 5185566 h 5185566"/>
              <a:gd name="connsiteX7" fmla="*/ 0 w 3240000"/>
              <a:gd name="connsiteY7" fmla="*/ 1620000 h 5185566"/>
              <a:gd name="connsiteX8" fmla="*/ 0 w 3240000"/>
              <a:gd name="connsiteY8" fmla="*/ 1585566 h 5185566"/>
              <a:gd name="connsiteX9" fmla="*/ 1739 w 3240000"/>
              <a:gd name="connsiteY9" fmla="*/ 1585566 h 5185566"/>
              <a:gd name="connsiteX10" fmla="*/ 8364 w 3240000"/>
              <a:gd name="connsiteY10" fmla="*/ 1454364 h 5185566"/>
              <a:gd name="connsiteX11" fmla="*/ 1620000 w 3240000"/>
              <a:gd name="connsiteY11" fmla="*/ 0 h 518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0000" h="5185566">
                <a:moveTo>
                  <a:pt x="1620000" y="0"/>
                </a:moveTo>
                <a:cubicBezTo>
                  <a:pt x="2458782" y="0"/>
                  <a:pt x="3148676" y="637470"/>
                  <a:pt x="3231636" y="1454364"/>
                </a:cubicBezTo>
                <a:lnTo>
                  <a:pt x="3238261" y="1585566"/>
                </a:lnTo>
                <a:lnTo>
                  <a:pt x="3240000" y="1585566"/>
                </a:lnTo>
                <a:lnTo>
                  <a:pt x="3240000" y="1620000"/>
                </a:lnTo>
                <a:lnTo>
                  <a:pt x="3240000" y="5185566"/>
                </a:lnTo>
                <a:lnTo>
                  <a:pt x="0" y="5185566"/>
                </a:lnTo>
                <a:lnTo>
                  <a:pt x="0" y="1620000"/>
                </a:lnTo>
                <a:lnTo>
                  <a:pt x="0" y="1585566"/>
                </a:lnTo>
                <a:lnTo>
                  <a:pt x="1739" y="1585566"/>
                </a:lnTo>
                <a:lnTo>
                  <a:pt x="8364" y="1454364"/>
                </a:lnTo>
                <a:cubicBezTo>
                  <a:pt x="91324" y="637470"/>
                  <a:pt x="781218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algn="ctr" defTabSz="914400">
              <a:defRPr/>
            </a:pPr>
            <a:endParaRPr lang="ar-SA" sz="2400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400">
              <a:defRPr/>
            </a:pPr>
            <a:endParaRPr lang="ar-SA" sz="2400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400">
              <a:defRPr/>
            </a:pPr>
            <a:endParaRPr lang="ar-SA" sz="2400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400">
              <a:defRPr/>
            </a:pPr>
            <a:endParaRPr lang="ar-SA" sz="2400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ar-SA" sz="24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صواب أم خطأ:</a:t>
            </a:r>
          </a:p>
          <a:p>
            <a:pPr algn="ctr" defTabSz="914400">
              <a:defRPr/>
            </a:pPr>
            <a:r>
              <a:rPr lang="ar-SA" sz="24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من إظهار الفرح، والسرور يوم العيد زيارة الأقارب، والجيران.</a:t>
            </a:r>
          </a:p>
        </p:txBody>
      </p:sp>
      <p:pic>
        <p:nvPicPr>
          <p:cNvPr id="268" name="Doorway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52" y="1504013"/>
            <a:ext cx="2835000" cy="5353987"/>
          </a:xfrm>
          <a:prstGeom prst="rect">
            <a:avLst/>
          </a:prstGeom>
        </p:spPr>
      </p:pic>
      <p:pic>
        <p:nvPicPr>
          <p:cNvPr id="269" name="Doo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08" y="1841782"/>
            <a:ext cx="2241000" cy="5016218"/>
          </a:xfrm>
          <a:prstGeom prst="rect">
            <a:avLst/>
          </a:prstGeom>
        </p:spPr>
      </p:pic>
      <p:sp>
        <p:nvSpPr>
          <p:cNvPr id="270" name="Number 3"/>
          <p:cNvSpPr/>
          <p:nvPr/>
        </p:nvSpPr>
        <p:spPr>
          <a:xfrm>
            <a:off x="8697280" y="2702328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ar-SA" sz="8000" b="1" dirty="0">
                <a:ln/>
                <a:solidFill>
                  <a:prstClr val="white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  <a:cs typeface="Arial" panose="020B0604020202020204" pitchFamily="34" charset="0"/>
              </a:rPr>
              <a:t>١</a:t>
            </a:r>
            <a:endParaRPr lang="en-US" sz="8000" b="1" dirty="0">
              <a:ln/>
              <a:solidFill>
                <a:prstClr val="white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54FAC9D-D1CA-4CD6-9D0D-B559E98D6AC5}"/>
              </a:ext>
            </a:extLst>
          </p:cNvPr>
          <p:cNvSpPr txBox="1"/>
          <p:nvPr/>
        </p:nvSpPr>
        <p:spPr>
          <a:xfrm>
            <a:off x="1505243" y="422031"/>
            <a:ext cx="96945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dirty="0"/>
          </a:p>
        </p:txBody>
      </p:sp>
      <p:sp>
        <p:nvSpPr>
          <p:cNvPr id="15" name="زر الإجراء: الانتقال للصفحة الرئيسية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658D089-F3E9-4C1D-88C7-C7DB510EC46D}"/>
              </a:ext>
            </a:extLst>
          </p:cNvPr>
          <p:cNvSpPr/>
          <p:nvPr/>
        </p:nvSpPr>
        <p:spPr>
          <a:xfrm>
            <a:off x="948326" y="5866227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8A5B0A-C26A-4FD8-8D09-FF2EB8ED2AD2}"/>
              </a:ext>
            </a:extLst>
          </p:cNvPr>
          <p:cNvSpPr txBox="1"/>
          <p:nvPr/>
        </p:nvSpPr>
        <p:spPr>
          <a:xfrm>
            <a:off x="3103105" y="550468"/>
            <a:ext cx="64731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hlinkClick r:id="rId7"/>
              </a:rPr>
              <a:t>https://wheelofnames.com/ar/jxu-axu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134452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</p:childTnLst>
        </p:cTn>
      </p:par>
    </p:tnLst>
    <p:bldLst>
      <p:bldP spid="336" grpId="0"/>
      <p:bldP spid="336" grpId="1"/>
      <p:bldP spid="266" grpId="0"/>
      <p:bldP spid="266" grpId="1"/>
      <p:bldP spid="270" grpId="0"/>
      <p:bldP spid="27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4BB02D-1D4C-46E4-AA04-9274A8B36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48" y="875084"/>
            <a:ext cx="10178322" cy="3593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sz="6600" dirty="0">
                <a:solidFill>
                  <a:schemeClr val="accent1"/>
                </a:solidFill>
              </a:rPr>
              <a:t>الواجب:</a:t>
            </a:r>
          </a:p>
          <a:p>
            <a:pPr marL="0" indent="0" algn="ctr">
              <a:buNone/>
            </a:pPr>
            <a:r>
              <a:rPr lang="ar-SA" sz="6000" dirty="0"/>
              <a:t>أسئلة التقويم ص130</a:t>
            </a:r>
          </a:p>
          <a:p>
            <a:pPr marL="0" indent="0" algn="ctr">
              <a:buNone/>
            </a:pPr>
            <a:r>
              <a:rPr lang="ar-SA" sz="6000" dirty="0"/>
              <a:t>ولا تنسي واجب المنصة</a:t>
            </a:r>
          </a:p>
        </p:txBody>
      </p:sp>
      <p:sp>
        <p:nvSpPr>
          <p:cNvPr id="6" name="زر الإجراء: الانتقال للصفحة الرئيسية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12231E4-FF8B-4F5F-AD49-02F4E9A536D0}"/>
              </a:ext>
            </a:extLst>
          </p:cNvPr>
          <p:cNvSpPr/>
          <p:nvPr/>
        </p:nvSpPr>
        <p:spPr>
          <a:xfrm>
            <a:off x="1111348" y="5879592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75C30-C76D-480E-82F8-1099A5D02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48858" y="4241295"/>
            <a:ext cx="2303302" cy="9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2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1E8793E-97A3-4EBB-8489-63425508A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39" y="130539"/>
            <a:ext cx="6596921" cy="6596921"/>
          </a:xfrm>
          <a:prstGeom prst="rect">
            <a:avLst/>
          </a:prstGeom>
        </p:spPr>
      </p:pic>
      <p:sp>
        <p:nvSpPr>
          <p:cNvPr id="3" name="زر الإجراء: الانتقال للصفحة الرئيسية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794A1D6-4C5C-4573-9140-12FD5BE68C0C}"/>
              </a:ext>
            </a:extLst>
          </p:cNvPr>
          <p:cNvSpPr/>
          <p:nvPr/>
        </p:nvSpPr>
        <p:spPr>
          <a:xfrm>
            <a:off x="1243838" y="5883823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4874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FF53B8-C08A-4B90-BA50-784CC16E8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C82AF6A-EAE8-46E6-837B-1905005C0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239" b="6985"/>
          <a:stretch/>
        </p:blipFill>
        <p:spPr>
          <a:xfrm>
            <a:off x="1874509" y="254834"/>
            <a:ext cx="9690729" cy="431716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5DE0A0A-70CA-4B13-BF89-8D4415591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0750" y="4915937"/>
            <a:ext cx="6054880" cy="2168029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3FFFCE1-3655-4C4A-A14F-A20A2B83F276}"/>
              </a:ext>
            </a:extLst>
          </p:cNvPr>
          <p:cNvSpPr txBox="1"/>
          <p:nvPr/>
        </p:nvSpPr>
        <p:spPr>
          <a:xfrm>
            <a:off x="1139483" y="8715326"/>
            <a:ext cx="658079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7" tooltip="http://pngimg.com/download/57672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8" tooltip="https://creativecommons.org/licenses/by-nc/3.0/"/>
              </a:rPr>
              <a:t>CC BY-NC</a:t>
            </a:r>
            <a:endParaRPr lang="ar-SA" sz="90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FB07827-4758-46E8-81A1-D7AAB26E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7425" y="680656"/>
            <a:ext cx="1017085" cy="101995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9CC5F72-DC7A-4942-9458-404A656576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146709" y="0"/>
            <a:ext cx="1272879" cy="1747567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58BDB731-6765-4709-8BBF-00FDE58452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0" b="90000" l="10000" r="90000">
                        <a14:backgroundMark x1="83750" y1="14688" x2="83750" y2="1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80" y="1465579"/>
            <a:ext cx="2204852" cy="2635966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4E0650F-5923-4B3B-98A7-6E7A1EA9D8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59675" y="2293775"/>
            <a:ext cx="1300622" cy="107492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55F86FB5-C646-4EA7-A1F7-68E0FE6397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317491" y="-30266"/>
            <a:ext cx="1221842" cy="244368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AFB889C-F9BA-4389-A526-77CF5EE8AE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637643" y="0"/>
            <a:ext cx="1221842" cy="2443683"/>
          </a:xfrm>
          <a:prstGeom prst="rect">
            <a:avLst/>
          </a:prstGeom>
        </p:spPr>
      </p:pic>
      <p:pic>
        <p:nvPicPr>
          <p:cNvPr id="19" name="عنصر نائب للمحتوى 4">
            <a:extLst>
              <a:ext uri="{FF2B5EF4-FFF2-40B4-BE49-F238E27FC236}">
                <a16:creationId xmlns:a16="http://schemas.microsoft.com/office/drawing/2014/main" id="{F1128549-0613-4743-ADA5-B4860B056D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2455769" y="1966180"/>
            <a:ext cx="8295849" cy="191675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32A781F-28CB-4BB7-9C3A-477566EE4EAE}"/>
              </a:ext>
            </a:extLst>
          </p:cNvPr>
          <p:cNvSpPr txBox="1"/>
          <p:nvPr/>
        </p:nvSpPr>
        <p:spPr>
          <a:xfrm>
            <a:off x="7928497" y="2505670"/>
            <a:ext cx="283631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أ</a:t>
            </a:r>
            <a:r>
              <a:rPr lang="ar-SA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كملي الفراغ: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latin typeface="Calibri" panose="020F0502020204030204"/>
                <a:cs typeface="Arial" panose="020B0604020202020204" pitchFamily="34" charset="0"/>
              </a:rPr>
              <a:t>من مستحبات يوم الجمعة قراءة سورة ............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عنوان 1">
            <a:extLst>
              <a:ext uri="{FF2B5EF4-FFF2-40B4-BE49-F238E27FC236}">
                <a16:creationId xmlns:a16="http://schemas.microsoft.com/office/drawing/2014/main" id="{B1AE31F6-74E2-4617-BFAF-6D05360138D0}"/>
              </a:ext>
            </a:extLst>
          </p:cNvPr>
          <p:cNvSpPr txBox="1">
            <a:spLocks/>
          </p:cNvSpPr>
          <p:nvPr/>
        </p:nvSpPr>
        <p:spPr>
          <a:xfrm>
            <a:off x="5219045" y="818788"/>
            <a:ext cx="2733241" cy="793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280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fsaneh Font" panose="02000700000000000000" pitchFamily="2" charset="-78"/>
                <a:cs typeface="Afsaneh Font" panose="02000700000000000000" pitchFamily="2" charset="-78"/>
              </a:rPr>
              <a:t>مراجعة الدرس السابق: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8BFEC9AA-8B99-4CAA-967F-35CF5F8423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9081157" y="586697"/>
            <a:ext cx="1473200" cy="132588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F952A7B8-DF14-410D-886D-38202FE9CC2C}"/>
              </a:ext>
            </a:extLst>
          </p:cNvPr>
          <p:cNvSpPr txBox="1"/>
          <p:nvPr/>
        </p:nvSpPr>
        <p:spPr>
          <a:xfrm>
            <a:off x="9291825" y="1162792"/>
            <a:ext cx="10691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</a:rPr>
              <a:t>شريط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</a:rPr>
              <a:t>الذكريات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6DB0C72-38B1-4D6C-BED4-919160782954}"/>
              </a:ext>
            </a:extLst>
          </p:cNvPr>
          <p:cNvSpPr txBox="1"/>
          <p:nvPr/>
        </p:nvSpPr>
        <p:spPr>
          <a:xfrm>
            <a:off x="5105375" y="2443683"/>
            <a:ext cx="283631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ما ينهى عنه من حضر الجمعة: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ar-SA" b="1" dirty="0">
                <a:latin typeface="Calibri" panose="020F0502020204030204"/>
                <a:cs typeface="Arial" panose="020B0604020202020204" pitchFamily="34" charset="0"/>
              </a:rPr>
              <a:t>الدعاء.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ar-SA" b="1" dirty="0">
                <a:latin typeface="Calibri" panose="020F0502020204030204"/>
                <a:cs typeface="Arial" panose="020B0604020202020204" pitchFamily="34" charset="0"/>
              </a:rPr>
              <a:t>تخطي رقاب الناس.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85B4EEA-0B08-4651-8EFC-D5A8FB4296ED}"/>
              </a:ext>
            </a:extLst>
          </p:cNvPr>
          <p:cNvSpPr txBox="1"/>
          <p:nvPr/>
        </p:nvSpPr>
        <p:spPr>
          <a:xfrm>
            <a:off x="2452988" y="2421748"/>
            <a:ext cx="283631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صواب أم خطأ: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latin typeface="Calibri" panose="020F0502020204030204"/>
                <a:cs typeface="Arial" panose="020B0604020202020204" pitchFamily="34" charset="0"/>
              </a:rPr>
              <a:t>يسن لخطيب الجمعة أن يسلم على الناس إذا صعد المنبر.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زر الإجراء: الانتقال للصفحة الرئيسية 20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8C9021B5-5B6B-401A-B368-530E99737CE9}"/>
              </a:ext>
            </a:extLst>
          </p:cNvPr>
          <p:cNvSpPr/>
          <p:nvPr/>
        </p:nvSpPr>
        <p:spPr>
          <a:xfrm>
            <a:off x="245655" y="6028263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76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زر الإجراء: الانتقال للصفحة الرئيسية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D23706C-AD55-4B14-A396-AAD338C2FA77}"/>
              </a:ext>
            </a:extLst>
          </p:cNvPr>
          <p:cNvSpPr/>
          <p:nvPr/>
        </p:nvSpPr>
        <p:spPr>
          <a:xfrm>
            <a:off x="1111348" y="5991620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288BA4-3E25-4055-B791-519086E85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4" t="2751" r="1542" b="4659"/>
          <a:stretch/>
        </p:blipFill>
        <p:spPr>
          <a:xfrm>
            <a:off x="3136175" y="89027"/>
            <a:ext cx="4324661" cy="241152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96BD7B0-140B-4141-ABE3-9A4D37D0C5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2766237" y="1871434"/>
            <a:ext cx="7749915" cy="468992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AA7F21E-5B7E-4538-9541-286C5B79F377}"/>
              </a:ext>
            </a:extLst>
          </p:cNvPr>
          <p:cNvSpPr txBox="1"/>
          <p:nvPr/>
        </p:nvSpPr>
        <p:spPr>
          <a:xfrm>
            <a:off x="6333102" y="5922548"/>
            <a:ext cx="35668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عيد الفطر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D6BF4C2-91CF-442D-8FB0-3E7982ACB6AE}"/>
              </a:ext>
            </a:extLst>
          </p:cNvPr>
          <p:cNvSpPr txBox="1"/>
          <p:nvPr/>
        </p:nvSpPr>
        <p:spPr>
          <a:xfrm>
            <a:off x="2766237" y="5888012"/>
            <a:ext cx="35668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عيد </a:t>
            </a:r>
            <a:r>
              <a:rPr lang="ar-SA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الأضحى</a:t>
            </a:r>
            <a:endParaRPr lang="ar-SA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2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زر الإجراء: الانتقال للصفحة الرئيسية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05CC49B-B1EF-4A94-A0C4-FB3BF652FB23}"/>
              </a:ext>
            </a:extLst>
          </p:cNvPr>
          <p:cNvSpPr/>
          <p:nvPr/>
        </p:nvSpPr>
        <p:spPr>
          <a:xfrm>
            <a:off x="858129" y="5894363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199B660-4A6A-4016-AACE-591F72E0108C}"/>
              </a:ext>
            </a:extLst>
          </p:cNvPr>
          <p:cNvSpPr/>
          <p:nvPr/>
        </p:nvSpPr>
        <p:spPr>
          <a:xfrm>
            <a:off x="1385732" y="525212"/>
            <a:ext cx="84644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مبدعاتي نفتح الكتاب صفحة 128ونسجل التاريخ ونضع أهدافًا للدرس.</a:t>
            </a:r>
          </a:p>
        </p:txBody>
      </p:sp>
      <p:pic>
        <p:nvPicPr>
          <p:cNvPr id="2050" name="Picture 2" descr="استراتيجية الظهر بالظهر – تقنيات التعليم للجميع">
            <a:extLst>
              <a:ext uri="{FF2B5EF4-FFF2-40B4-BE49-F238E27FC236}">
                <a16:creationId xmlns:a16="http://schemas.microsoft.com/office/drawing/2014/main" id="{BAF6CF60-1ECD-436A-9A76-A5288CE55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8" t="25142" r="17621" b="24068"/>
          <a:stretch/>
        </p:blipFill>
        <p:spPr bwMode="auto">
          <a:xfrm>
            <a:off x="9941216" y="14656"/>
            <a:ext cx="1776103" cy="1704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جداول الجمع والطرح: aidh, alfaifi | Glogster EDU - Interactive multimedia  posters">
            <a:extLst>
              <a:ext uri="{FF2B5EF4-FFF2-40B4-BE49-F238E27FC236}">
                <a16:creationId xmlns:a16="http://schemas.microsoft.com/office/drawing/2014/main" id="{D22DED9B-E09C-46DB-9D93-DB001936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981" y="1272278"/>
            <a:ext cx="798361" cy="7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3CDC5FB-508B-4D90-B943-116A0AB85B9C}"/>
              </a:ext>
            </a:extLst>
          </p:cNvPr>
          <p:cNvSpPr/>
          <p:nvPr/>
        </p:nvSpPr>
        <p:spPr>
          <a:xfrm>
            <a:off x="6552352" y="1433307"/>
            <a:ext cx="32978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600" b="1" cap="none" spc="0" dirty="0">
                <a:ln/>
                <a:solidFill>
                  <a:schemeClr val="accent4"/>
                </a:solidFill>
                <a:effectLst/>
              </a:rPr>
              <a:t>أهداف الدرس: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8E9F611-B9CC-4118-86CF-88DF45F69360}"/>
              </a:ext>
            </a:extLst>
          </p:cNvPr>
          <p:cNvSpPr txBox="1"/>
          <p:nvPr/>
        </p:nvSpPr>
        <p:spPr>
          <a:xfrm>
            <a:off x="2150805" y="2341230"/>
            <a:ext cx="779041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Font typeface="Arial" panose="020B0604020202020204" pitchFamily="34" charset="0"/>
              <a:buChar char="•"/>
            </a:pPr>
            <a:r>
              <a:rPr lang="ar-SA" sz="3200" dirty="0">
                <a:latin typeface="STC-Regular"/>
              </a:rPr>
              <a:t>أن يتعرف الطالب على الأعياد المشروعة في الإسلام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3200" dirty="0">
                <a:latin typeface="STC-Regular"/>
              </a:rPr>
              <a:t>أن يستنتج الطالب الحكمة من مشروعية صلاة العيدين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3200" dirty="0">
                <a:latin typeface="STC-Regular"/>
              </a:rPr>
              <a:t>أن يبين الطالب أبرز مظاهر الفرح يوم العيد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3200" dirty="0">
                <a:latin typeface="STC-Regular"/>
              </a:rPr>
              <a:t>أن يقارن الطالب بين المظاهر الحسنة والمظاهر السيئة يوم العيد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3200" dirty="0">
                <a:latin typeface="STC-Regular"/>
              </a:rPr>
              <a:t>أن يقترح الطالب علاجاً للمظاهر السيئة يوم العيد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3200" dirty="0">
                <a:latin typeface="STC-Regular"/>
              </a:rPr>
              <a:t>أن يميز الطالب بين أعياد المسلمين المشروعة والأعياد غير المشروعة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ar-SA" sz="3200" dirty="0">
                <a:latin typeface="STC-Regular"/>
              </a:rPr>
              <a:t>أن يوضح الطالب واجب كل مسلم تجاه الأعياد غير المشروعة</a:t>
            </a:r>
          </a:p>
        </p:txBody>
      </p:sp>
    </p:spTree>
    <p:extLst>
      <p:ext uri="{BB962C8B-B14F-4D97-AF65-F5344CB8AC3E}">
        <p14:creationId xmlns:p14="http://schemas.microsoft.com/office/powerpoint/2010/main" val="81449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زر الإجراء: الانتقال للصفحة الرئيسية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23706C-AD55-4B14-A396-AAD338C2FA77}"/>
              </a:ext>
            </a:extLst>
          </p:cNvPr>
          <p:cNvSpPr/>
          <p:nvPr/>
        </p:nvSpPr>
        <p:spPr>
          <a:xfrm>
            <a:off x="1111348" y="5991620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90FACBD-B6B7-448A-83F1-6BB79EFF93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5284696" y="3776476"/>
            <a:ext cx="6385810" cy="308152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9C1FE6-E579-4E99-A17E-4E7835C997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b="16419"/>
          <a:stretch/>
        </p:blipFill>
        <p:spPr>
          <a:xfrm>
            <a:off x="1244184" y="296638"/>
            <a:ext cx="5340011" cy="3642610"/>
          </a:xfrm>
          <a:prstGeom prst="rect">
            <a:avLst/>
          </a:prstGeom>
        </p:spPr>
      </p:pic>
      <p:pic>
        <p:nvPicPr>
          <p:cNvPr id="11" name="وسائط عبر الإنترنت 10" title="648- ما الحكمة من مشروعية العيد/سؤال على الهاتف 📞 /ابن عثيمين">
            <a:hlinkClick r:id="" action="ppaction://media"/>
            <a:extLst>
              <a:ext uri="{FF2B5EF4-FFF2-40B4-BE49-F238E27FC236}">
                <a16:creationId xmlns:a16="http://schemas.microsoft.com/office/drawing/2014/main" id="{42904208-BCFA-45B4-9025-986640FC8A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417233" y="386621"/>
            <a:ext cx="4107305" cy="3462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2F518C8-1E48-43F3-A6A8-3778E0F4F579}"/>
              </a:ext>
            </a:extLst>
          </p:cNvPr>
          <p:cNvSpPr/>
          <p:nvPr/>
        </p:nvSpPr>
        <p:spPr>
          <a:xfrm>
            <a:off x="7011723" y="1477799"/>
            <a:ext cx="44710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افتحي التلفاز وشاهدي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فتوى الشيخ ثم اذكري الحكمة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مشروعية العيد.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F958FD0-0B5F-4EE9-9125-54F12B6EB258}"/>
              </a:ext>
            </a:extLst>
          </p:cNvPr>
          <p:cNvSpPr/>
          <p:nvPr/>
        </p:nvSpPr>
        <p:spPr>
          <a:xfrm>
            <a:off x="8252448" y="764171"/>
            <a:ext cx="19896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ابنتي الرائعة:</a:t>
            </a:r>
          </a:p>
        </p:txBody>
      </p:sp>
    </p:spTree>
    <p:extLst>
      <p:ext uri="{BB962C8B-B14F-4D97-AF65-F5344CB8AC3E}">
        <p14:creationId xmlns:p14="http://schemas.microsoft.com/office/powerpoint/2010/main" val="21020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577E5AE6-FA82-40D5-B45B-4E257E1DEF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999" y="3319548"/>
            <a:ext cx="8967388" cy="2751358"/>
          </a:xfrm>
          <a:prstGeom prst="rect">
            <a:avLst/>
          </a:prstGeom>
        </p:spPr>
      </p:pic>
      <p:sp>
        <p:nvSpPr>
          <p:cNvPr id="6" name="زر الإجراء: الانتقال للصفحة الرئيسية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D23706C-AD55-4B14-A396-AAD338C2FA77}"/>
              </a:ext>
            </a:extLst>
          </p:cNvPr>
          <p:cNvSpPr/>
          <p:nvPr/>
        </p:nvSpPr>
        <p:spPr>
          <a:xfrm>
            <a:off x="1111348" y="5991620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050B544-FDD7-499C-B16F-8CB5F520E674}"/>
              </a:ext>
            </a:extLst>
          </p:cNvPr>
          <p:cNvSpPr txBox="1"/>
          <p:nvPr/>
        </p:nvSpPr>
        <p:spPr>
          <a:xfrm>
            <a:off x="6336098" y="4214716"/>
            <a:ext cx="481758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سماع تكبيرات العيد. </a:t>
            </a:r>
          </a:p>
          <a:p>
            <a:r>
              <a:rPr lang="ar-SA" sz="4400" dirty="0"/>
              <a:t>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8E23C0E-E371-4B34-A0DD-5D08664D1245}"/>
              </a:ext>
            </a:extLst>
          </p:cNvPr>
          <p:cNvSpPr txBox="1"/>
          <p:nvPr/>
        </p:nvSpPr>
        <p:spPr>
          <a:xfrm>
            <a:off x="4272197" y="5257930"/>
            <a:ext cx="652357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أداء صلاة العيد وسماع خطبة العيد.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587518B-519F-4920-8D96-AEA49824C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35610" y="406541"/>
            <a:ext cx="3610431" cy="270782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F728D9A-B4B7-4EDC-8BFB-D79CA4588DD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233662" y="406541"/>
            <a:ext cx="3022459" cy="3022459"/>
          </a:xfrm>
          <a:prstGeom prst="rect">
            <a:avLst/>
          </a:prstGeom>
        </p:spPr>
      </p:pic>
      <p:pic>
        <p:nvPicPr>
          <p:cNvPr id="25" name="تكبيرات_عيد_الاضحى_وتكبيرات_عشر_ذي_الحجة_وتلبية_الحج_بصوت_يش">
            <a:hlinkClick r:id="" action="ppaction://media"/>
            <a:extLst>
              <a:ext uri="{FF2B5EF4-FFF2-40B4-BE49-F238E27FC236}">
                <a16:creationId xmlns:a16="http://schemas.microsoft.com/office/drawing/2014/main" id="{66FBBED6-B1E0-40B3-ADEB-740C56882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5461" y="161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1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23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زر الإجراء: الانتقال للصفحة الرئيسية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D23706C-AD55-4B14-A396-AAD338C2FA77}"/>
              </a:ext>
            </a:extLst>
          </p:cNvPr>
          <p:cNvSpPr/>
          <p:nvPr/>
        </p:nvSpPr>
        <p:spPr>
          <a:xfrm>
            <a:off x="1111348" y="5991620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86C5FB6-9A16-4B64-8B23-E51690DA7F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1292022" y="2023672"/>
            <a:ext cx="10234678" cy="25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14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زر الإجراء: الانتقال للصفحة الرئيسية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DBCDE72-CB99-43A1-B459-D3E62641226A}"/>
              </a:ext>
            </a:extLst>
          </p:cNvPr>
          <p:cNvSpPr/>
          <p:nvPr/>
        </p:nvSpPr>
        <p:spPr>
          <a:xfrm>
            <a:off x="944767" y="6027671"/>
            <a:ext cx="611770" cy="569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326A685-755F-4553-AFC5-674BB5CFA9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1385382" y="539646"/>
            <a:ext cx="10562973" cy="54880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652F2A6-3E3D-438A-B6DC-CC5401C7EC85}"/>
              </a:ext>
            </a:extLst>
          </p:cNvPr>
          <p:cNvSpPr/>
          <p:nvPr/>
        </p:nvSpPr>
        <p:spPr>
          <a:xfrm>
            <a:off x="8068339" y="3746823"/>
            <a:ext cx="30107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تبادل الزيارات والهدايا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08FEEED-0159-469C-B0D3-22078F14C48F}"/>
              </a:ext>
            </a:extLst>
          </p:cNvPr>
          <p:cNvSpPr/>
          <p:nvPr/>
        </p:nvSpPr>
        <p:spPr>
          <a:xfrm>
            <a:off x="8171733" y="4354860"/>
            <a:ext cx="28039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ارتداء ملابس جديدة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2AD7C12-43AD-461F-92C7-792264D6EAE6}"/>
              </a:ext>
            </a:extLst>
          </p:cNvPr>
          <p:cNvSpPr/>
          <p:nvPr/>
        </p:nvSpPr>
        <p:spPr>
          <a:xfrm>
            <a:off x="8453059" y="4962897"/>
            <a:ext cx="22413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الخروج للحديقة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F6B0FF6-9979-4A57-B3BA-96745AA7300F}"/>
              </a:ext>
            </a:extLst>
          </p:cNvPr>
          <p:cNvSpPr/>
          <p:nvPr/>
        </p:nvSpPr>
        <p:spPr>
          <a:xfrm>
            <a:off x="5366959" y="3728712"/>
            <a:ext cx="23920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الإسراف والتبذير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44BD335-1619-4296-8EBE-3DF8CCABD893}"/>
              </a:ext>
            </a:extLst>
          </p:cNvPr>
          <p:cNvSpPr/>
          <p:nvPr/>
        </p:nvSpPr>
        <p:spPr>
          <a:xfrm>
            <a:off x="5615939" y="4349336"/>
            <a:ext cx="21018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الألعاب النارية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299165-8CA2-4B4A-B154-07C4DE1989A9}"/>
              </a:ext>
            </a:extLst>
          </p:cNvPr>
          <p:cNvSpPr/>
          <p:nvPr/>
        </p:nvSpPr>
        <p:spPr>
          <a:xfrm>
            <a:off x="5686357" y="4963964"/>
            <a:ext cx="18565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رمي المخلفات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0E371A7-A429-4FC0-8B30-47CC12D8F799}"/>
              </a:ext>
            </a:extLst>
          </p:cNvPr>
          <p:cNvSpPr/>
          <p:nvPr/>
        </p:nvSpPr>
        <p:spPr>
          <a:xfrm>
            <a:off x="2202870" y="3728712"/>
            <a:ext cx="25955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الإعتدال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الإنفاق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417EB5F-3BE1-430B-9913-99A6A11135E0}"/>
              </a:ext>
            </a:extLst>
          </p:cNvPr>
          <p:cNvSpPr/>
          <p:nvPr/>
        </p:nvSpPr>
        <p:spPr>
          <a:xfrm>
            <a:off x="2055397" y="4349335"/>
            <a:ext cx="28905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مراقبة الأهل للأطفال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045150D-2DBD-42FE-8015-9A49E4434EC5}"/>
              </a:ext>
            </a:extLst>
          </p:cNvPr>
          <p:cNvSpPr/>
          <p:nvPr/>
        </p:nvSpPr>
        <p:spPr>
          <a:xfrm>
            <a:off x="1922350" y="4944816"/>
            <a:ext cx="30364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الاهتمام بنظافة المكان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3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الشارة">
  <a:themeElements>
    <a:clrScheme name="الشارة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الشارة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لشارة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4449</TotalTime>
  <Words>301</Words>
  <Application>Microsoft Office PowerPoint</Application>
  <PresentationFormat>شاشة عريضة</PresentationFormat>
  <Paragraphs>84</Paragraphs>
  <Slides>13</Slides>
  <Notes>3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4" baseType="lpstr">
      <vt:lpstr>الشارة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همس الحنين w</dc:creator>
  <cp:lastModifiedBy>bdoor alarabi</cp:lastModifiedBy>
  <cp:revision>303</cp:revision>
  <dcterms:created xsi:type="dcterms:W3CDTF">2021-02-06T18:32:13Z</dcterms:created>
  <dcterms:modified xsi:type="dcterms:W3CDTF">2021-09-12T06:24:50Z</dcterms:modified>
</cp:coreProperties>
</file>