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5" r:id="rId18"/>
    <p:sldId id="273" r:id="rId19"/>
    <p:sldId id="274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7" r:id="rId3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A50021"/>
    <a:srgbClr val="FF00FF"/>
    <a:srgbClr val="0000FF"/>
    <a:srgbClr val="CC6600"/>
    <a:srgbClr val="FF0066"/>
    <a:srgbClr val="FF99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0.wmf"/><Relationship Id="rId1" Type="http://schemas.openxmlformats.org/officeDocument/2006/relationships/image" Target="../media/image35.jpeg"/><Relationship Id="rId6" Type="http://schemas.openxmlformats.org/officeDocument/2006/relationships/image" Target="../media/image42.wmf"/><Relationship Id="rId5" Type="http://schemas.openxmlformats.org/officeDocument/2006/relationships/image" Target="../media/image14.jpeg"/><Relationship Id="rId4" Type="http://schemas.openxmlformats.org/officeDocument/2006/relationships/image" Target="../media/image41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image" Target="../media/image21.jpeg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4.wmf"/><Relationship Id="rId1" Type="http://schemas.openxmlformats.org/officeDocument/2006/relationships/image" Target="../media/image12.jpeg"/><Relationship Id="rId4" Type="http://schemas.openxmlformats.org/officeDocument/2006/relationships/image" Target="../media/image45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46.wmf"/><Relationship Id="rId1" Type="http://schemas.openxmlformats.org/officeDocument/2006/relationships/image" Target="../media/image38.jpeg"/><Relationship Id="rId6" Type="http://schemas.openxmlformats.org/officeDocument/2006/relationships/image" Target="../media/image48.wmf"/><Relationship Id="rId5" Type="http://schemas.openxmlformats.org/officeDocument/2006/relationships/image" Target="../media/image29.jpeg"/><Relationship Id="rId4" Type="http://schemas.openxmlformats.org/officeDocument/2006/relationships/image" Target="../media/image47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7.wmf"/><Relationship Id="rId1" Type="http://schemas.openxmlformats.org/officeDocument/2006/relationships/image" Target="../media/image18.jpeg"/><Relationship Id="rId6" Type="http://schemas.openxmlformats.org/officeDocument/2006/relationships/image" Target="../media/image50.wmf"/><Relationship Id="rId5" Type="http://schemas.openxmlformats.org/officeDocument/2006/relationships/image" Target="../media/image29.jpeg"/><Relationship Id="rId4" Type="http://schemas.openxmlformats.org/officeDocument/2006/relationships/image" Target="../media/image4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wmf"/><Relationship Id="rId1" Type="http://schemas.openxmlformats.org/officeDocument/2006/relationships/image" Target="../media/image8.jpeg"/><Relationship Id="rId4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wmf"/><Relationship Id="rId1" Type="http://schemas.openxmlformats.org/officeDocument/2006/relationships/image" Target="../media/image12.jpeg"/><Relationship Id="rId4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image" Target="../media/image18.jpeg"/><Relationship Id="rId7" Type="http://schemas.openxmlformats.org/officeDocument/2006/relationships/image" Target="../media/image21.jpeg"/><Relationship Id="rId12" Type="http://schemas.openxmlformats.org/officeDocument/2006/relationships/image" Target="../media/image26.wmf"/><Relationship Id="rId2" Type="http://schemas.openxmlformats.org/officeDocument/2006/relationships/image" Target="../media/image17.wmf"/><Relationship Id="rId1" Type="http://schemas.openxmlformats.org/officeDocument/2006/relationships/image" Target="../media/image16.jpeg"/><Relationship Id="rId6" Type="http://schemas.openxmlformats.org/officeDocument/2006/relationships/image" Target="../media/image20.wmf"/><Relationship Id="rId11" Type="http://schemas.openxmlformats.org/officeDocument/2006/relationships/image" Target="../media/image25.jpeg"/><Relationship Id="rId5" Type="http://schemas.openxmlformats.org/officeDocument/2006/relationships/image" Target="../media/image14.jpeg"/><Relationship Id="rId10" Type="http://schemas.openxmlformats.org/officeDocument/2006/relationships/image" Target="../media/image24.wmf"/><Relationship Id="rId4" Type="http://schemas.openxmlformats.org/officeDocument/2006/relationships/image" Target="../media/image19.wmf"/><Relationship Id="rId9" Type="http://schemas.openxmlformats.org/officeDocument/2006/relationships/image" Target="../media/image23.jpeg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7.wmf"/><Relationship Id="rId1" Type="http://schemas.openxmlformats.org/officeDocument/2006/relationships/image" Target="../media/image8.jpeg"/><Relationship Id="rId6" Type="http://schemas.openxmlformats.org/officeDocument/2006/relationships/image" Target="../media/image30.wmf"/><Relationship Id="rId5" Type="http://schemas.openxmlformats.org/officeDocument/2006/relationships/image" Target="../media/image29.jpeg"/><Relationship Id="rId4" Type="http://schemas.openxmlformats.org/officeDocument/2006/relationships/image" Target="../media/image28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3" Type="http://schemas.openxmlformats.org/officeDocument/2006/relationships/image" Target="../media/image35.jpeg"/><Relationship Id="rId7" Type="http://schemas.openxmlformats.org/officeDocument/2006/relationships/image" Target="../media/image38.jpeg"/><Relationship Id="rId2" Type="http://schemas.openxmlformats.org/officeDocument/2006/relationships/image" Target="../media/image34.wmf"/><Relationship Id="rId1" Type="http://schemas.openxmlformats.org/officeDocument/2006/relationships/image" Target="../media/image14.jpeg"/><Relationship Id="rId6" Type="http://schemas.openxmlformats.org/officeDocument/2006/relationships/image" Target="../media/image37.wmf"/><Relationship Id="rId5" Type="http://schemas.openxmlformats.org/officeDocument/2006/relationships/image" Target="../media/image21.jpeg"/><Relationship Id="rId4" Type="http://schemas.openxmlformats.org/officeDocument/2006/relationships/image" Target="../media/image3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7D3E4C73-94BA-437D-811F-373DE49FC7CD}" type="datetimeFigureOut">
              <a:rPr lang="ar-SA" smtClean="0"/>
              <a:pPr/>
              <a:t>30/01/35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6925813C-80CB-4260-A43A-535C5AB762C2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40101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عنصر نائب للتاريخ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34070-5156-4676-B21E-83B94D06499D}" type="datetime1">
              <a:rPr lang="ar-SA" smtClean="0"/>
              <a:t>30/01/35</a:t>
            </a:fld>
            <a:endParaRPr lang="ar-SA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CEE08-7766-4359-B32F-2651C44B00B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02A11-0DF4-49DD-87DE-A49761D4B9D4}" type="datetime1">
              <a:rPr lang="ar-SA" smtClean="0"/>
              <a:t>30/01/35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CEE08-7766-4359-B32F-2651C44B00B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5F657-4919-490F-8277-4C1AFED818CD}" type="datetime1">
              <a:rPr lang="ar-SA" smtClean="0"/>
              <a:t>30/01/35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CEE08-7766-4359-B32F-2651C44B00B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52E3E-C4F8-4883-A536-0B32AA094B6E}" type="datetime1">
              <a:rPr lang="ar-SA" smtClean="0"/>
              <a:t>30/01/35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CEE08-7766-4359-B32F-2651C44B00B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1B78C-F942-456A-ABA5-DFD5C311EBD2}" type="datetime1">
              <a:rPr lang="ar-SA" smtClean="0"/>
              <a:t>30/01/35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CEE08-7766-4359-B32F-2651C44B00B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5252C-5D00-4558-920A-68A22A881062}" type="datetime1">
              <a:rPr lang="ar-SA" smtClean="0"/>
              <a:t>30/01/35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CEE08-7766-4359-B32F-2651C44B00B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3C3E-A131-422A-81D1-B3B6A804DEC4}" type="datetime1">
              <a:rPr lang="ar-SA" smtClean="0"/>
              <a:t>30/01/35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CEE08-7766-4359-B32F-2651C44B00B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57FA3-7F06-4D98-AF13-1DB92D880643}" type="datetime1">
              <a:rPr lang="ar-SA" smtClean="0"/>
              <a:t>30/01/35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CEE08-7766-4359-B32F-2651C44B00B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57AFE-85CE-402A-A939-6FAC1E10001F}" type="datetime1">
              <a:rPr lang="ar-SA" smtClean="0"/>
              <a:t>30/01/35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CEE08-7766-4359-B32F-2651C44B00B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36444-923F-4979-AC8E-2159FF2D4E53}" type="datetime1">
              <a:rPr lang="ar-SA" smtClean="0"/>
              <a:t>30/01/35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CEE08-7766-4359-B32F-2651C44B00B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ذو زاوية واحدة مخدوشة ودائرية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مثلث قائم الزاوية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91E64-723E-41A7-8125-59E7DC8E1E2F}" type="datetime1">
              <a:rPr lang="ar-SA" smtClean="0"/>
              <a:t>30/01/35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19CEE08-7766-4359-B32F-2651C44B00BA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10" name="شكل حر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شكل حر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عنصر نائب للعنوان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عنصر نائب للنص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4785272-C763-4755-89D9-FE29C411F42B}" type="datetime1">
              <a:rPr lang="ar-SA" smtClean="0"/>
              <a:t>30/01/35</a:t>
            </a:fld>
            <a:endParaRPr lang="ar-SA"/>
          </a:p>
        </p:txBody>
      </p:sp>
      <p:sp>
        <p:nvSpPr>
          <p:cNvPr id="22" name="عنصر نائب للتذييل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19CEE08-7766-4359-B32F-2651C44B00BA}" type="slidenum">
              <a:rPr lang="ar-SA" smtClean="0"/>
              <a:pPr/>
              <a:t>‹#›</a:t>
            </a:fld>
            <a:endParaRPr lang="ar-SA"/>
          </a:p>
        </p:txBody>
      </p:sp>
      <p:grpSp>
        <p:nvGrpSpPr>
          <p:cNvPr id="2" name="مجموعة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شكل حر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شكل حر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5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oleObject" Target="../embeddings/oleObject7.bin"/><Relationship Id="rId7" Type="http://schemas.openxmlformats.org/officeDocument/2006/relationships/image" Target="../media/image1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8.jpeg"/><Relationship Id="rId4" Type="http://schemas.openxmlformats.org/officeDocument/2006/relationships/image" Target="../media/image9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oleObject" Target="../embeddings/oleObject9.bin"/><Relationship Id="rId7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2.jpeg"/><Relationship Id="rId4" Type="http://schemas.openxmlformats.org/officeDocument/2006/relationships/image" Target="../media/image13.w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22.wmf"/><Relationship Id="rId18" Type="http://schemas.openxmlformats.org/officeDocument/2006/relationships/oleObject" Target="../embeddings/oleObject16.bin"/><Relationship Id="rId3" Type="http://schemas.openxmlformats.org/officeDocument/2006/relationships/oleObject" Target="../embeddings/oleObject11.bin"/><Relationship Id="rId7" Type="http://schemas.openxmlformats.org/officeDocument/2006/relationships/image" Target="../media/image19.wmf"/><Relationship Id="rId12" Type="http://schemas.openxmlformats.org/officeDocument/2006/relationships/oleObject" Target="../embeddings/oleObject14.bin"/><Relationship Id="rId17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4.wmf"/><Relationship Id="rId20" Type="http://schemas.openxmlformats.org/officeDocument/2006/relationships/image" Target="../media/image25.jpeg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14.jpeg"/><Relationship Id="rId5" Type="http://schemas.openxmlformats.org/officeDocument/2006/relationships/image" Target="../media/image16.jpeg"/><Relationship Id="rId15" Type="http://schemas.openxmlformats.org/officeDocument/2006/relationships/oleObject" Target="../embeddings/oleObject15.bin"/><Relationship Id="rId10" Type="http://schemas.openxmlformats.org/officeDocument/2006/relationships/image" Target="../media/image20.wmf"/><Relationship Id="rId19" Type="http://schemas.openxmlformats.org/officeDocument/2006/relationships/image" Target="../media/image26.wmf"/><Relationship Id="rId4" Type="http://schemas.openxmlformats.org/officeDocument/2006/relationships/image" Target="../media/image17.wmf"/><Relationship Id="rId9" Type="http://schemas.openxmlformats.org/officeDocument/2006/relationships/oleObject" Target="../embeddings/oleObject13.bin"/><Relationship Id="rId1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oleObject" Target="../embeddings/oleObject17.bin"/><Relationship Id="rId7" Type="http://schemas.openxmlformats.org/officeDocument/2006/relationships/image" Target="../media/image2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29.jpeg"/><Relationship Id="rId5" Type="http://schemas.openxmlformats.org/officeDocument/2006/relationships/image" Target="../media/image8.jpeg"/><Relationship Id="rId10" Type="http://schemas.openxmlformats.org/officeDocument/2006/relationships/image" Target="../media/image30.wmf"/><Relationship Id="rId4" Type="http://schemas.openxmlformats.org/officeDocument/2006/relationships/image" Target="../media/image27.wmf"/><Relationship Id="rId9" Type="http://schemas.openxmlformats.org/officeDocument/2006/relationships/oleObject" Target="../embeddings/oleObject19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2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31.w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13" Type="http://schemas.openxmlformats.org/officeDocument/2006/relationships/image" Target="../media/image39.wmf"/><Relationship Id="rId3" Type="http://schemas.openxmlformats.org/officeDocument/2006/relationships/oleObject" Target="../embeddings/oleObject23.bin"/><Relationship Id="rId7" Type="http://schemas.openxmlformats.org/officeDocument/2006/relationships/image" Target="../media/image36.wmf"/><Relationship Id="rId12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21.jpeg"/><Relationship Id="rId5" Type="http://schemas.openxmlformats.org/officeDocument/2006/relationships/image" Target="../media/image14.jpeg"/><Relationship Id="rId10" Type="http://schemas.openxmlformats.org/officeDocument/2006/relationships/image" Target="../media/image37.wmf"/><Relationship Id="rId4" Type="http://schemas.openxmlformats.org/officeDocument/2006/relationships/image" Target="../media/image34.wmf"/><Relationship Id="rId9" Type="http://schemas.openxmlformats.org/officeDocument/2006/relationships/oleObject" Target="../embeddings/oleObject25.bin"/><Relationship Id="rId14" Type="http://schemas.openxmlformats.org/officeDocument/2006/relationships/image" Target="../media/image38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oleObject" Target="../embeddings/oleObject27.bin"/><Relationship Id="rId7" Type="http://schemas.openxmlformats.org/officeDocument/2006/relationships/image" Target="../media/image4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8.bin"/><Relationship Id="rId11" Type="http://schemas.openxmlformats.org/officeDocument/2006/relationships/image" Target="../media/image14.jpeg"/><Relationship Id="rId5" Type="http://schemas.openxmlformats.org/officeDocument/2006/relationships/image" Target="../media/image35.jpeg"/><Relationship Id="rId10" Type="http://schemas.openxmlformats.org/officeDocument/2006/relationships/image" Target="../media/image42.wmf"/><Relationship Id="rId4" Type="http://schemas.openxmlformats.org/officeDocument/2006/relationships/image" Target="../media/image40.wmf"/><Relationship Id="rId9" Type="http://schemas.openxmlformats.org/officeDocument/2006/relationships/oleObject" Target="../embeddings/oleObject29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21.jpeg"/><Relationship Id="rId4" Type="http://schemas.openxmlformats.org/officeDocument/2006/relationships/image" Target="../media/image43.w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oleObject" Target="../embeddings/oleObject31.bin"/><Relationship Id="rId7" Type="http://schemas.openxmlformats.org/officeDocument/2006/relationships/image" Target="../media/image4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32.bin"/><Relationship Id="rId5" Type="http://schemas.openxmlformats.org/officeDocument/2006/relationships/image" Target="../media/image12.jpeg"/><Relationship Id="rId4" Type="http://schemas.openxmlformats.org/officeDocument/2006/relationships/image" Target="../media/image44.w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oleObject" Target="../embeddings/oleObject33.bin"/><Relationship Id="rId7" Type="http://schemas.openxmlformats.org/officeDocument/2006/relationships/image" Target="../media/image4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34.bin"/><Relationship Id="rId11" Type="http://schemas.openxmlformats.org/officeDocument/2006/relationships/image" Target="../media/image29.jpeg"/><Relationship Id="rId5" Type="http://schemas.openxmlformats.org/officeDocument/2006/relationships/image" Target="../media/image38.jpeg"/><Relationship Id="rId10" Type="http://schemas.openxmlformats.org/officeDocument/2006/relationships/image" Target="../media/image48.wmf"/><Relationship Id="rId4" Type="http://schemas.openxmlformats.org/officeDocument/2006/relationships/image" Target="../media/image46.wmf"/><Relationship Id="rId9" Type="http://schemas.openxmlformats.org/officeDocument/2006/relationships/oleObject" Target="../embeddings/oleObject35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oleObject" Target="../embeddings/oleObject36.bin"/><Relationship Id="rId7" Type="http://schemas.openxmlformats.org/officeDocument/2006/relationships/image" Target="../media/image4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37.bin"/><Relationship Id="rId11" Type="http://schemas.openxmlformats.org/officeDocument/2006/relationships/image" Target="../media/image29.jpeg"/><Relationship Id="rId5" Type="http://schemas.openxmlformats.org/officeDocument/2006/relationships/image" Target="../media/image18.jpeg"/><Relationship Id="rId10" Type="http://schemas.openxmlformats.org/officeDocument/2006/relationships/image" Target="../media/image50.wmf"/><Relationship Id="rId4" Type="http://schemas.openxmlformats.org/officeDocument/2006/relationships/image" Target="../media/image47.wmf"/><Relationship Id="rId9" Type="http://schemas.openxmlformats.org/officeDocument/2006/relationships/oleObject" Target="../embeddings/oleObject38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428596" y="3571876"/>
            <a:ext cx="7851648" cy="1828800"/>
          </a:xfrm>
        </p:spPr>
        <p:txBody>
          <a:bodyPr>
            <a:noAutofit/>
          </a:bodyPr>
          <a:lstStyle/>
          <a:p>
            <a:pPr algn="ctr"/>
            <a:r>
              <a:rPr lang="ar-SA" sz="28700" dirty="0" smtClean="0">
                <a:cs typeface="DecoType Thuluth" pitchFamily="2" charset="-78"/>
              </a:rPr>
              <a:t>الطاقة</a:t>
            </a:r>
            <a:endParaRPr lang="ar-SA" sz="28700" dirty="0">
              <a:cs typeface="DecoType Thuluth" pitchFamily="2" charset="-78"/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14282" y="214290"/>
            <a:ext cx="8715436" cy="618630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المسعر</a:t>
            </a:r>
          </a:p>
          <a:p>
            <a:r>
              <a:rPr lang="ar-SA" sz="3600" dirty="0" smtClean="0">
                <a:solidFill>
                  <a:srgbClr val="FF00FF"/>
                </a:solidFill>
                <a:cs typeface="AL-Mohanad" pitchFamily="2" charset="-78"/>
              </a:rPr>
              <a:t>هو جهاز معزول حرارياً يستخدم لقياس كمية الحرارة الممتصة أو المنطلقة خلال عملية فيزيائية أو كيميائية .</a:t>
            </a:r>
          </a:p>
          <a:p>
            <a:r>
              <a:rPr lang="ar-SA" sz="3600" dirty="0" smtClean="0">
                <a:solidFill>
                  <a:srgbClr val="009900"/>
                </a:solidFill>
                <a:cs typeface="AL-Mohanad" pitchFamily="2" charset="-78"/>
              </a:rPr>
              <a:t>فكرة عمل المسعر</a:t>
            </a:r>
          </a:p>
          <a:p>
            <a:r>
              <a:rPr lang="ar-SA" sz="3600" dirty="0" smtClean="0">
                <a:solidFill>
                  <a:srgbClr val="FF9900"/>
                </a:solidFill>
                <a:cs typeface="AL-Mohanad" pitchFamily="2" charset="-78"/>
              </a:rPr>
              <a:t>توضع كمية من الماء في غرفة معزولة تمتص الحرارة الناتجة أو تعطي الحرارة اللازمة للتفاعل </a:t>
            </a:r>
            <a:r>
              <a:rPr lang="ar-SA" sz="3600" dirty="0" err="1" smtClean="0">
                <a:solidFill>
                  <a:srgbClr val="FF9900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FF9900"/>
                </a:solidFill>
                <a:cs typeface="AL-Mohanad" pitchFamily="2" charset="-78"/>
              </a:rPr>
              <a:t> عن طريق قياس تغير درجة الحرارة يمكن معرفة كمية الحرارة الممتصة أو المنطلقة</a:t>
            </a:r>
          </a:p>
          <a:p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من أنواع المسعر ( مسعر التفجير أو القنبلة ) صفحة </a:t>
            </a:r>
            <a:r>
              <a:rPr lang="en-US" sz="3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57</a:t>
            </a:r>
            <a:endParaRPr lang="ar-SA" sz="36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r>
              <a:rPr lang="ar-SA" sz="3600" dirty="0" smtClean="0">
                <a:solidFill>
                  <a:srgbClr val="A50021"/>
                </a:solidFill>
                <a:latin typeface="Arial" pitchFamily="34" charset="0"/>
                <a:cs typeface="AL-Mohanad" pitchFamily="2" charset="-78"/>
              </a:rPr>
              <a:t>يمكن استخدام مسعر عبارة عن كأس من البوليستيرين مفتوح على الجو لقياس الحرارة النوعية لفلز ما .</a:t>
            </a:r>
          </a:p>
          <a:p>
            <a:endParaRPr lang="ar-SA" sz="3600" dirty="0">
              <a:cs typeface="AL-Mohana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14282" y="142852"/>
            <a:ext cx="8786874" cy="34163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smtClean="0">
                <a:solidFill>
                  <a:srgbClr val="FF0000"/>
                </a:solidFill>
                <a:cs typeface="AL-Mohanad" pitchFamily="2" charset="-78"/>
              </a:rPr>
              <a:t>مثال</a:t>
            </a:r>
            <a:endParaRPr lang="ar-SA" sz="3600" dirty="0" smtClean="0">
              <a:solidFill>
                <a:srgbClr val="FF0000"/>
              </a:solidFill>
              <a:cs typeface="AL-Mohanad" pitchFamily="2" charset="-78"/>
            </a:endParaRPr>
          </a:p>
          <a:p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وضعت</a:t>
            </a:r>
            <a:r>
              <a:rPr lang="ar-SA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125g</a:t>
            </a: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من الماء في مسعر عند درجة حرارة</a:t>
            </a:r>
            <a:r>
              <a:rPr lang="ar-SA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25.6</a:t>
            </a:r>
            <a:r>
              <a:rPr lang="en-US" sz="3600" baseline="300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ثم سخنت عينة من فلز كتلتها 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50g</a:t>
            </a: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حتى 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115</a:t>
            </a:r>
            <a:r>
              <a:rPr lang="en-US" sz="3600" baseline="300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و </a:t>
            </a:r>
            <a:r>
              <a:rPr lang="ar-SA" sz="3600" dirty="0" err="1" smtClean="0">
                <a:solidFill>
                  <a:srgbClr val="006600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ضعت في الماء داخل المسعر فارتفعت درجة حرارة الماء إلى  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29.3</a:t>
            </a:r>
            <a:r>
              <a:rPr lang="en-US" sz="3600" baseline="300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 احسب الحرارة النوعية للفلز علماً بأن الحرارة النوعية للماء 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4.184</a:t>
            </a:r>
            <a:r>
              <a:rPr lang="en-US" sz="3600" dirty="0" smtClean="0">
                <a:solidFill>
                  <a:srgbClr val="006600"/>
                </a:solidFill>
                <a:cs typeface="AL-Mohanad" pitchFamily="2" charset="-78"/>
              </a:rPr>
              <a:t>J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3600" dirty="0" err="1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g</a:t>
            </a:r>
            <a:r>
              <a:rPr lang="en-US" sz="3600" baseline="30000" dirty="0" err="1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en-US" sz="3600" dirty="0" err="1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C</a:t>
            </a:r>
            <a:endParaRPr lang="ar-SA" sz="3600" dirty="0" smtClean="0">
              <a:solidFill>
                <a:srgbClr val="0066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2714612" y="5857892"/>
            <a:ext cx="264320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714348" y="4857760"/>
          <a:ext cx="4857784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1" name="Equation" r:id="rId3" imgW="1752480" imgH="419040" progId="Equation.3">
                  <p:embed/>
                </p:oleObj>
              </mc:Choice>
              <mc:Fallback>
                <p:oleObj name="Equation" r:id="rId3" imgW="1752480" imgH="419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48" y="4857760"/>
                        <a:ext cx="4857784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مربع نص 4"/>
          <p:cNvSpPr txBox="1"/>
          <p:nvPr/>
        </p:nvSpPr>
        <p:spPr>
          <a:xfrm>
            <a:off x="5000628" y="5072074"/>
            <a:ext cx="314327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3600" dirty="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=0.453</a:t>
            </a:r>
            <a:r>
              <a:rPr lang="en-US" sz="3600" dirty="0" smtClean="0">
                <a:solidFill>
                  <a:srgbClr val="009900"/>
                </a:solidFill>
                <a:cs typeface="Arial" pitchFamily="34" charset="0"/>
              </a:rPr>
              <a:t>J</a:t>
            </a:r>
            <a:r>
              <a:rPr lang="en-US" sz="3600" dirty="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3600" dirty="0" err="1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g</a:t>
            </a:r>
            <a:r>
              <a:rPr lang="en-US" sz="3600" baseline="30000" dirty="0" err="1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en-US" sz="3600" dirty="0" err="1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C</a:t>
            </a:r>
            <a:endParaRPr lang="ar-SA" sz="3600" dirty="0">
              <a:solidFill>
                <a:srgbClr val="0099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14282" y="5000636"/>
            <a:ext cx="57150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3600" dirty="0" smtClean="0">
                <a:solidFill>
                  <a:srgbClr val="009900"/>
                </a:solidFill>
              </a:rPr>
              <a:t>c</a:t>
            </a:r>
            <a:endParaRPr lang="ar-SA" sz="3600" dirty="0">
              <a:solidFill>
                <a:srgbClr val="0099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357158" y="285728"/>
            <a:ext cx="8572560" cy="39703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009900"/>
                </a:solidFill>
                <a:latin typeface="Arial" pitchFamily="34" charset="0"/>
                <a:cs typeface="AL-Mohanad" pitchFamily="2" charset="-78"/>
              </a:rPr>
              <a:t>الحل</a:t>
            </a:r>
          </a:p>
          <a:p>
            <a:r>
              <a:rPr lang="ar-SA" sz="3600" dirty="0" smtClean="0">
                <a:solidFill>
                  <a:srgbClr val="FF00FF"/>
                </a:solidFill>
                <a:latin typeface="Arial" pitchFamily="34" charset="0"/>
                <a:cs typeface="AL-Mohanad" pitchFamily="2" charset="-78"/>
              </a:rPr>
              <a:t>كمية الحرارة المكتسبة للماء = كمية الحرارة المفقودة من                                            الفلز</a:t>
            </a:r>
          </a:p>
          <a:p>
            <a:r>
              <a:rPr lang="en-US" sz="3600" dirty="0" smtClean="0">
                <a:solidFill>
                  <a:srgbClr val="0000FF"/>
                </a:solidFill>
                <a:latin typeface="Arial" pitchFamily="34" charset="0"/>
                <a:cs typeface="AL-Mohanad" pitchFamily="2" charset="-78"/>
              </a:rPr>
              <a:t>c ×m ×</a:t>
            </a:r>
            <a:r>
              <a:rPr lang="el-GR" sz="3600" dirty="0" smtClean="0">
                <a:solidFill>
                  <a:srgbClr val="0000FF"/>
                </a:solidFill>
                <a:latin typeface="Arial" pitchFamily="34" charset="0"/>
                <a:cs typeface="AL-Mohanad" pitchFamily="2" charset="-78"/>
              </a:rPr>
              <a:t>Δ</a:t>
            </a:r>
            <a:r>
              <a:rPr lang="en-US" sz="3600" dirty="0" smtClean="0">
                <a:solidFill>
                  <a:srgbClr val="0000FF"/>
                </a:solidFill>
                <a:latin typeface="Arial" pitchFamily="34" charset="0"/>
                <a:cs typeface="AL-Mohanad" pitchFamily="2" charset="-78"/>
              </a:rPr>
              <a:t>T </a:t>
            </a:r>
            <a:r>
              <a:rPr lang="ar-SA" sz="3600" dirty="0" smtClean="0">
                <a:solidFill>
                  <a:srgbClr val="0000FF"/>
                </a:solidFill>
                <a:latin typeface="Arial" pitchFamily="34" charset="0"/>
                <a:cs typeface="AL-Mohanad" pitchFamily="2" charset="-78"/>
              </a:rPr>
              <a:t>(للفلز)</a:t>
            </a:r>
            <a:r>
              <a:rPr lang="en-US" sz="3600" dirty="0" smtClean="0">
                <a:solidFill>
                  <a:srgbClr val="0000FF"/>
                </a:solidFill>
                <a:latin typeface="Arial" pitchFamily="34" charset="0"/>
                <a:cs typeface="AL-Mohanad" pitchFamily="2" charset="-78"/>
              </a:rPr>
              <a:t> c ×m ×</a:t>
            </a:r>
            <a:r>
              <a:rPr lang="el-GR" sz="3600" dirty="0" smtClean="0">
                <a:solidFill>
                  <a:srgbClr val="0000FF"/>
                </a:solidFill>
                <a:latin typeface="Arial" pitchFamily="34" charset="0"/>
                <a:cs typeface="AL-Mohanad" pitchFamily="2" charset="-78"/>
              </a:rPr>
              <a:t>Δ</a:t>
            </a:r>
            <a:r>
              <a:rPr lang="en-US" sz="3600" dirty="0" smtClean="0">
                <a:solidFill>
                  <a:srgbClr val="0000FF"/>
                </a:solidFill>
                <a:latin typeface="Arial" pitchFamily="34" charset="0"/>
                <a:cs typeface="AL-Mohanad" pitchFamily="2" charset="-78"/>
              </a:rPr>
              <a:t>T = </a:t>
            </a:r>
            <a:r>
              <a:rPr lang="ar-SA" sz="3600" dirty="0" smtClean="0">
                <a:solidFill>
                  <a:srgbClr val="0000FF"/>
                </a:solidFill>
                <a:latin typeface="Arial" pitchFamily="34" charset="0"/>
                <a:cs typeface="AL-Mohanad" pitchFamily="2" charset="-78"/>
              </a:rPr>
              <a:t>(للماء)</a:t>
            </a:r>
          </a:p>
          <a:p>
            <a:endParaRPr lang="ar-SA" sz="3600" dirty="0" smtClean="0">
              <a:latin typeface="Arial" pitchFamily="34" charset="0"/>
              <a:cs typeface="AL-Mohanad" pitchFamily="2" charset="-78"/>
            </a:endParaRPr>
          </a:p>
          <a:p>
            <a:r>
              <a:rPr lang="en-US" sz="3600" dirty="0" smtClean="0">
                <a:solidFill>
                  <a:srgbClr val="CC6600"/>
                </a:solidFill>
                <a:latin typeface="Arial" pitchFamily="34" charset="0"/>
                <a:cs typeface="AL-Mohanad" pitchFamily="2" charset="-78"/>
              </a:rPr>
              <a:t>c=                                                  </a:t>
            </a:r>
            <a:r>
              <a:rPr lang="ar-SA" sz="3600" dirty="0" smtClean="0">
                <a:solidFill>
                  <a:srgbClr val="CC6600"/>
                </a:solidFill>
                <a:latin typeface="Arial" pitchFamily="34" charset="0"/>
                <a:cs typeface="AL-Mohanad" pitchFamily="2" charset="-78"/>
              </a:rPr>
              <a:t> (للفلز)</a:t>
            </a:r>
          </a:p>
          <a:p>
            <a:endParaRPr lang="ar-SA" sz="3600" dirty="0">
              <a:cs typeface="AL-Mohanad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500166" y="3000372"/>
            <a:ext cx="328614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800" dirty="0" smtClean="0">
                <a:solidFill>
                  <a:srgbClr val="CC6600"/>
                </a:solidFill>
                <a:latin typeface="Arial" pitchFamily="34" charset="0"/>
                <a:cs typeface="AL-Mohanad" pitchFamily="2" charset="-78"/>
              </a:rPr>
              <a:t> </a:t>
            </a:r>
            <a:endParaRPr lang="ar-SA" sz="2800" dirty="0" smtClean="0">
              <a:solidFill>
                <a:srgbClr val="CC6600"/>
              </a:solidFill>
              <a:latin typeface="Arial" pitchFamily="34" charset="0"/>
              <a:cs typeface="AL-Mohanad" pitchFamily="2" charset="-78"/>
            </a:endParaRPr>
          </a:p>
          <a:p>
            <a:r>
              <a:rPr lang="en-US" sz="2800" dirty="0" smtClean="0">
                <a:solidFill>
                  <a:srgbClr val="CC6600"/>
                </a:solidFill>
                <a:latin typeface="Arial" pitchFamily="34" charset="0"/>
                <a:cs typeface="AL-Mohanad" pitchFamily="2" charset="-78"/>
              </a:rPr>
              <a:t>m ×</a:t>
            </a:r>
            <a:r>
              <a:rPr lang="el-GR" sz="2800" dirty="0" smtClean="0">
                <a:solidFill>
                  <a:srgbClr val="CC6600"/>
                </a:solidFill>
                <a:latin typeface="Arial" pitchFamily="34" charset="0"/>
                <a:cs typeface="AL-Mohanad" pitchFamily="2" charset="-78"/>
              </a:rPr>
              <a:t>Δ</a:t>
            </a:r>
            <a:r>
              <a:rPr lang="en-US" sz="2800" dirty="0" smtClean="0">
                <a:solidFill>
                  <a:srgbClr val="CC6600"/>
                </a:solidFill>
                <a:latin typeface="Arial" pitchFamily="34" charset="0"/>
                <a:cs typeface="AL-Mohanad" pitchFamily="2" charset="-78"/>
              </a:rPr>
              <a:t>T</a:t>
            </a:r>
            <a:r>
              <a:rPr lang="ar-SA" sz="2800" dirty="0" smtClean="0">
                <a:solidFill>
                  <a:srgbClr val="CC6600"/>
                </a:solidFill>
                <a:latin typeface="Arial" pitchFamily="34" charset="0"/>
                <a:cs typeface="AL-Mohanad" pitchFamily="2" charset="-78"/>
              </a:rPr>
              <a:t> (للفلز )</a:t>
            </a:r>
            <a:endParaRPr lang="ar-SA" sz="2800" dirty="0">
              <a:solidFill>
                <a:srgbClr val="CC6600"/>
              </a:solidFill>
            </a:endParaRPr>
          </a:p>
        </p:txBody>
      </p:sp>
      <p:cxnSp>
        <p:nvCxnSpPr>
          <p:cNvPr id="9" name="رابط مستقيم 8"/>
          <p:cNvCxnSpPr/>
          <p:nvPr/>
        </p:nvCxnSpPr>
        <p:spPr>
          <a:xfrm>
            <a:off x="2786050" y="3286124"/>
            <a:ext cx="2643206" cy="1588"/>
          </a:xfrm>
          <a:prstGeom prst="line">
            <a:avLst/>
          </a:prstGeom>
          <a:ln>
            <a:solidFill>
              <a:srgbClr val="FF99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مربع نص 9"/>
          <p:cNvSpPr txBox="1"/>
          <p:nvPr/>
        </p:nvSpPr>
        <p:spPr>
          <a:xfrm>
            <a:off x="2714612" y="2643182"/>
            <a:ext cx="25003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800" dirty="0" smtClean="0">
                <a:solidFill>
                  <a:srgbClr val="CC6600"/>
                </a:solidFill>
                <a:latin typeface="Arial" pitchFamily="34" charset="0"/>
                <a:cs typeface="AL-Mohanad" pitchFamily="2" charset="-78"/>
              </a:rPr>
              <a:t>c ×m ×</a:t>
            </a:r>
            <a:r>
              <a:rPr lang="el-GR" sz="2800" dirty="0" smtClean="0">
                <a:solidFill>
                  <a:srgbClr val="CC6600"/>
                </a:solidFill>
                <a:latin typeface="Arial" pitchFamily="34" charset="0"/>
                <a:cs typeface="AL-Mohanad" pitchFamily="2" charset="-78"/>
              </a:rPr>
              <a:t>Δ</a:t>
            </a:r>
            <a:r>
              <a:rPr lang="en-US" sz="2800" dirty="0" smtClean="0">
                <a:solidFill>
                  <a:srgbClr val="CC6600"/>
                </a:solidFill>
                <a:latin typeface="Arial" pitchFamily="34" charset="0"/>
                <a:cs typeface="AL-Mohanad" pitchFamily="2" charset="-78"/>
              </a:rPr>
              <a:t>T </a:t>
            </a:r>
            <a:r>
              <a:rPr lang="ar-SA" sz="2800" dirty="0" smtClean="0">
                <a:solidFill>
                  <a:srgbClr val="CC6600"/>
                </a:solidFill>
                <a:latin typeface="Arial" pitchFamily="34" charset="0"/>
                <a:cs typeface="AL-Mohanad" pitchFamily="2" charset="-78"/>
              </a:rPr>
              <a:t>(للماء)</a:t>
            </a:r>
            <a:endParaRPr lang="ar-SA" sz="2800" dirty="0">
              <a:solidFill>
                <a:srgbClr val="CC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70" decel="100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770" decel="100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85720" y="285728"/>
            <a:ext cx="8643998" cy="563231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00"/>
                </a:solidFill>
                <a:latin typeface="AL-Mohanad"/>
                <a:cs typeface="AL-Mohanad"/>
              </a:rPr>
              <a:t>مثال</a:t>
            </a:r>
          </a:p>
          <a:p>
            <a:r>
              <a:rPr lang="ar-SA" sz="3600" dirty="0" smtClean="0">
                <a:solidFill>
                  <a:srgbClr val="006600"/>
                </a:solidFill>
                <a:latin typeface="AL-Mohanad"/>
                <a:cs typeface="AL-Mohanad"/>
              </a:rPr>
              <a:t>تمتص قطعة فلز كتلته 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4.68g</a:t>
            </a:r>
            <a:r>
              <a:rPr lang="ar-SA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SA" sz="3600" dirty="0" smtClean="0">
                <a:solidFill>
                  <a:srgbClr val="006600"/>
                </a:solidFill>
                <a:latin typeface="Arial" pitchFamily="34" charset="0"/>
                <a:cs typeface="AL-Mohanad" pitchFamily="2" charset="-78"/>
              </a:rPr>
              <a:t>طاقة مقدارها  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L-Mohanad" pitchFamily="2" charset="-78"/>
              </a:rPr>
              <a:t>256</a:t>
            </a:r>
            <a:r>
              <a:rPr lang="en-US" sz="3600" dirty="0" smtClean="0">
                <a:solidFill>
                  <a:srgbClr val="006600"/>
                </a:solidFill>
                <a:cs typeface="AL-Mohanad" pitchFamily="2" charset="-78"/>
              </a:rPr>
              <a:t>J</a:t>
            </a:r>
            <a:r>
              <a:rPr lang="ar-SA" sz="3600" dirty="0" smtClean="0">
                <a:solidFill>
                  <a:srgbClr val="006600"/>
                </a:solidFill>
                <a:latin typeface="Arial" pitchFamily="34" charset="0"/>
                <a:cs typeface="AL-Mohanad" pitchFamily="2" charset="-78"/>
              </a:rPr>
              <a:t> فترتفع درجة حرارتها بمقدار 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L-Mohanad" pitchFamily="2" charset="-78"/>
              </a:rPr>
              <a:t>182</a:t>
            </a:r>
            <a:r>
              <a:rPr lang="en-US" sz="3600" baseline="30000" dirty="0" smtClean="0">
                <a:solidFill>
                  <a:srgbClr val="006600"/>
                </a:solidFill>
                <a:latin typeface="Arial" pitchFamily="34" charset="0"/>
                <a:cs typeface="AL-Mohanad" pitchFamily="2" charset="-78"/>
              </a:rPr>
              <a:t>o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L-Mohanad" pitchFamily="2" charset="-78"/>
              </a:rPr>
              <a:t>C </a:t>
            </a:r>
            <a:r>
              <a:rPr lang="ar-SA" sz="3600" dirty="0" smtClean="0">
                <a:solidFill>
                  <a:srgbClr val="006600"/>
                </a:solidFill>
                <a:latin typeface="Arial" pitchFamily="34" charset="0"/>
                <a:cs typeface="AL-Mohanad" pitchFamily="2" charset="-78"/>
              </a:rPr>
              <a:t>. احسب الحرارة النوعية للفلز .</a:t>
            </a:r>
          </a:p>
          <a:p>
            <a:r>
              <a:rPr lang="ar-SA" sz="3600" dirty="0" smtClean="0">
                <a:solidFill>
                  <a:srgbClr val="FF9900"/>
                </a:solidFill>
                <a:latin typeface="Arial" pitchFamily="34" charset="0"/>
                <a:cs typeface="AL-Mohanad" pitchFamily="2" charset="-78"/>
              </a:rPr>
              <a:t>المعطيات</a:t>
            </a:r>
          </a:p>
          <a:p>
            <a:r>
              <a:rPr lang="en-US" sz="3600" dirty="0" smtClean="0">
                <a:solidFill>
                  <a:srgbClr val="FF00FF"/>
                </a:solidFill>
                <a:latin typeface="Arial" pitchFamily="34" charset="0"/>
                <a:cs typeface="AL-Mohanad" pitchFamily="2" charset="-78"/>
              </a:rPr>
              <a:t>m=4.68    ,      </a:t>
            </a:r>
            <a:r>
              <a:rPr lang="el-GR" sz="3600" dirty="0" smtClean="0">
                <a:solidFill>
                  <a:srgbClr val="FF00FF"/>
                </a:solidFill>
                <a:latin typeface="Arial" pitchFamily="34" charset="0"/>
                <a:cs typeface="AL-Mohanad" pitchFamily="2" charset="-78"/>
              </a:rPr>
              <a:t>Δ</a:t>
            </a:r>
            <a:r>
              <a:rPr lang="en-US" sz="3600" dirty="0" smtClean="0">
                <a:solidFill>
                  <a:srgbClr val="FF00FF"/>
                </a:solidFill>
                <a:latin typeface="Arial" pitchFamily="34" charset="0"/>
                <a:cs typeface="AL-Mohanad" pitchFamily="2" charset="-78"/>
              </a:rPr>
              <a:t>T=182      ,      q=256   </a:t>
            </a:r>
          </a:p>
          <a:p>
            <a:r>
              <a:rPr lang="ar-SA" sz="3600" dirty="0" smtClean="0">
                <a:solidFill>
                  <a:srgbClr val="0000FF"/>
                </a:solidFill>
                <a:latin typeface="Arial" pitchFamily="34" charset="0"/>
                <a:cs typeface="AL-Mohanad" pitchFamily="2" charset="-78"/>
              </a:rPr>
              <a:t>المطلوب </a:t>
            </a:r>
            <a:r>
              <a:rPr lang="en-US" sz="3600" dirty="0" smtClean="0">
                <a:solidFill>
                  <a:srgbClr val="0000FF"/>
                </a:solidFill>
                <a:latin typeface="Arial" pitchFamily="34" charset="0"/>
                <a:cs typeface="AL-Mohanad" pitchFamily="2" charset="-78"/>
              </a:rPr>
              <a:t>c=? </a:t>
            </a:r>
          </a:p>
          <a:p>
            <a:r>
              <a:rPr lang="ar-SA" sz="3600" dirty="0" smtClean="0">
                <a:solidFill>
                  <a:srgbClr val="CC6600"/>
                </a:solidFill>
                <a:latin typeface="Arial" pitchFamily="34" charset="0"/>
                <a:cs typeface="AL-Mohanad" pitchFamily="2" charset="-78"/>
              </a:rPr>
              <a:t>حساب المطلوب                    </a:t>
            </a:r>
            <a:r>
              <a:rPr lang="en-US" sz="3600" dirty="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q=c ×m × </a:t>
            </a:r>
            <a:r>
              <a:rPr lang="el-GR" sz="3600" dirty="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Δ</a:t>
            </a:r>
            <a:r>
              <a:rPr lang="en-US" sz="3600" dirty="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T</a:t>
            </a:r>
          </a:p>
          <a:p>
            <a:endParaRPr lang="ar-SA" sz="3600" dirty="0" smtClean="0">
              <a:latin typeface="Arial" pitchFamily="34" charset="0"/>
              <a:cs typeface="AL-Mohanad" pitchFamily="2" charset="-78"/>
            </a:endParaRPr>
          </a:p>
          <a:p>
            <a:r>
              <a:rPr lang="en-US" sz="3600" dirty="0" smtClean="0">
                <a:latin typeface="Arial" pitchFamily="34" charset="0"/>
                <a:cs typeface="AL-Mohanad" pitchFamily="2" charset="-78"/>
              </a:rPr>
              <a:t>c=                                                           </a:t>
            </a:r>
            <a:endParaRPr lang="ar-SA" sz="3600" dirty="0" smtClean="0">
              <a:latin typeface="Arial" pitchFamily="34" charset="0"/>
              <a:cs typeface="AL-Mohanad" pitchFamily="2" charset="-78"/>
            </a:endParaRPr>
          </a:p>
        </p:txBody>
      </p:sp>
      <p:graphicFrame>
        <p:nvGraphicFramePr>
          <p:cNvPr id="6" name="كائن 5"/>
          <p:cNvGraphicFramePr>
            <a:graphicFrameLocks noChangeAspect="1"/>
          </p:cNvGraphicFramePr>
          <p:nvPr/>
        </p:nvGraphicFramePr>
        <p:xfrm>
          <a:off x="1428728" y="5072074"/>
          <a:ext cx="1214446" cy="857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4" name="Equation" r:id="rId3" imgW="495000" imgH="393480" progId="Equation.3">
                  <p:embed/>
                </p:oleObj>
              </mc:Choice>
              <mc:Fallback>
                <p:oleObj name="Equation" r:id="rId3" imgW="49500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28" y="5072074"/>
                        <a:ext cx="1214446" cy="8572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كائن 6"/>
          <p:cNvGraphicFramePr>
            <a:graphicFrameLocks noChangeAspect="1"/>
          </p:cNvGraphicFramePr>
          <p:nvPr/>
        </p:nvGraphicFramePr>
        <p:xfrm>
          <a:off x="2714612" y="5143512"/>
          <a:ext cx="1714512" cy="7858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5" name="Equation" r:id="rId5" imgW="787320" imgH="393480" progId="Equation.3">
                  <p:embed/>
                </p:oleObj>
              </mc:Choice>
              <mc:Fallback>
                <p:oleObj name="Equation" r:id="rId5" imgW="78732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4612" y="5143512"/>
                        <a:ext cx="1714512" cy="78581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كائن 7"/>
          <p:cNvGraphicFramePr>
            <a:graphicFrameLocks noChangeAspect="1"/>
          </p:cNvGraphicFramePr>
          <p:nvPr/>
        </p:nvGraphicFramePr>
        <p:xfrm>
          <a:off x="4667250" y="5286375"/>
          <a:ext cx="2119328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6" name="Equation" r:id="rId7" imgW="825480" imgH="228600" progId="Equation.3">
                  <p:embed/>
                </p:oleObj>
              </mc:Choice>
              <mc:Fallback>
                <p:oleObj name="Equation" r:id="rId7" imgW="825480" imgH="2286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67250" y="5286375"/>
                        <a:ext cx="2119328" cy="500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142844" y="214290"/>
            <a:ext cx="8858312" cy="618630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الطاقة الكيميائية </a:t>
            </a:r>
            <a:r>
              <a:rPr lang="ar-SA" sz="3600" dirty="0" err="1" smtClean="0">
                <a:solidFill>
                  <a:srgbClr val="FF0000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 الكون</a:t>
            </a:r>
          </a:p>
          <a:p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الكيمياء الحرارية</a:t>
            </a:r>
          </a:p>
          <a:p>
            <a:r>
              <a:rPr lang="ar-SA" sz="3600" dirty="0" smtClean="0">
                <a:solidFill>
                  <a:srgbClr val="FF00FF"/>
                </a:solidFill>
                <a:cs typeface="AL-Mohanad" pitchFamily="2" charset="-78"/>
              </a:rPr>
              <a:t>تدرس تغيرات الحرارة التي ترافق التفاعلات الكيميائية </a:t>
            </a:r>
            <a:r>
              <a:rPr lang="ar-SA" sz="3600" dirty="0" err="1" smtClean="0">
                <a:solidFill>
                  <a:srgbClr val="FF00FF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FF00FF"/>
                </a:solidFill>
                <a:cs typeface="AL-Mohanad" pitchFamily="2" charset="-78"/>
              </a:rPr>
              <a:t> تغيرات الحالة الفيزيائية </a:t>
            </a:r>
          </a:p>
          <a:p>
            <a:r>
              <a:rPr lang="ar-SA" sz="3600" dirty="0" smtClean="0">
                <a:solidFill>
                  <a:srgbClr val="A50021"/>
                </a:solidFill>
                <a:cs typeface="AL-Mohanad" pitchFamily="2" charset="-78"/>
              </a:rPr>
              <a:t>الكمادة الدافئة تنتج الحرارة بسبب تفاعل كيميائي مثل</a:t>
            </a:r>
          </a:p>
          <a:p>
            <a:r>
              <a:rPr lang="en-GB" sz="3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4Fe </a:t>
            </a:r>
            <a:r>
              <a:rPr lang="en-GB" sz="3600" baseline="-25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(s) </a:t>
            </a:r>
            <a:r>
              <a:rPr lang="en-GB" sz="3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+3O</a:t>
            </a:r>
            <a:r>
              <a:rPr lang="en-GB" sz="3600" baseline="-25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2(</a:t>
            </a:r>
            <a:r>
              <a:rPr lang="en-GB" sz="2800" baseline="-25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g</a:t>
            </a:r>
            <a:r>
              <a:rPr lang="en-GB" sz="3600" baseline="-25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)                     </a:t>
            </a:r>
            <a:r>
              <a:rPr lang="en-GB" sz="3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2Fe</a:t>
            </a:r>
            <a:r>
              <a:rPr lang="en-GB" sz="3600" baseline="-25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GB" sz="3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en-GB" sz="3600" baseline="-25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3(s) </a:t>
            </a:r>
            <a:r>
              <a:rPr lang="en-GB" sz="3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+ energy</a:t>
            </a:r>
            <a:endParaRPr lang="ar-SA" sz="36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r>
              <a:rPr lang="ar-SA" sz="3600" dirty="0" smtClean="0">
                <a:solidFill>
                  <a:srgbClr val="CC6600"/>
                </a:solidFill>
                <a:latin typeface="Arial" pitchFamily="34" charset="0"/>
                <a:cs typeface="AL-Mohanad" pitchFamily="2" charset="-78"/>
              </a:rPr>
              <a:t>الكمادة و محتوياتها تعتبر نظاماً</a:t>
            </a:r>
          </a:p>
          <a:p>
            <a:r>
              <a:rPr lang="ar-SA" sz="3600" dirty="0" smtClean="0">
                <a:solidFill>
                  <a:srgbClr val="009900"/>
                </a:solidFill>
                <a:latin typeface="Arial" pitchFamily="34" charset="0"/>
                <a:cs typeface="AL-Mohanad" pitchFamily="2" charset="-78"/>
              </a:rPr>
              <a:t>النظام في الكيمياء الحرارية</a:t>
            </a:r>
          </a:p>
          <a:p>
            <a:r>
              <a:rPr lang="ar-SA" sz="36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هو جزء من الكون يحتوي على التفاعل أو العملية التي نريد دراستها </a:t>
            </a:r>
          </a:p>
          <a:p>
            <a:r>
              <a:rPr lang="ar-SA" sz="3600" dirty="0" smtClean="0">
                <a:solidFill>
                  <a:srgbClr val="FF9900"/>
                </a:solidFill>
                <a:latin typeface="Arial" pitchFamily="34" charset="0"/>
                <a:cs typeface="AL-Mohanad" pitchFamily="2" charset="-78"/>
              </a:rPr>
              <a:t>باقي الكون يسمى المحيط    </a:t>
            </a:r>
            <a:r>
              <a:rPr lang="ar-SA" sz="3600" dirty="0" smtClean="0">
                <a:solidFill>
                  <a:srgbClr val="006600"/>
                </a:solidFill>
                <a:latin typeface="Arial" pitchFamily="34" charset="0"/>
                <a:cs typeface="AL-Mohanad" pitchFamily="2" charset="-78"/>
              </a:rPr>
              <a:t>( الكون = النظام + المحيط )</a:t>
            </a:r>
            <a:endParaRPr lang="ar-SA" sz="3600" dirty="0">
              <a:solidFill>
                <a:srgbClr val="006600"/>
              </a:solidFill>
              <a:latin typeface="Arial" pitchFamily="34" charset="0"/>
              <a:cs typeface="AL-Mohanad" pitchFamily="2" charset="-78"/>
            </a:endParaRPr>
          </a:p>
        </p:txBody>
      </p:sp>
      <p:cxnSp>
        <p:nvCxnSpPr>
          <p:cNvPr id="5" name="رابط كسهم مستقيم 4"/>
          <p:cNvCxnSpPr/>
          <p:nvPr/>
        </p:nvCxnSpPr>
        <p:spPr>
          <a:xfrm>
            <a:off x="3500430" y="3214686"/>
            <a:ext cx="1428760" cy="1588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85720" y="285728"/>
            <a:ext cx="864399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sz="3600" dirty="0">
              <a:cs typeface="AL-Mohanad" pitchFamily="2" charset="-78"/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214282" y="214290"/>
            <a:ext cx="8715436" cy="563231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600" dirty="0" smtClean="0">
                <a:solidFill>
                  <a:srgbClr val="CC6600"/>
                </a:solidFill>
                <a:cs typeface="AL-Mohanad" pitchFamily="2" charset="-78"/>
              </a:rPr>
              <a:t>في التفاعل الطارد للحرارة تنتقل الحرارة من النظام إلى المحيط</a:t>
            </a:r>
          </a:p>
          <a:p>
            <a:r>
              <a:rPr lang="ar-EG" sz="3600" dirty="0" smtClean="0">
                <a:solidFill>
                  <a:srgbClr val="006600"/>
                </a:solidFill>
                <a:cs typeface="AL-Mohanad" pitchFamily="2" charset="-78"/>
              </a:rPr>
              <a:t>في التفاعل الماص للحرارة تنتقل الحرارة من المحيط إلى النظام</a:t>
            </a:r>
          </a:p>
          <a:p>
            <a:r>
              <a:rPr lang="ar-EG" sz="3600" dirty="0" smtClean="0">
                <a:solidFill>
                  <a:srgbClr val="FF00FF"/>
                </a:solidFill>
                <a:cs typeface="AL-Mohanad" pitchFamily="2" charset="-78"/>
              </a:rPr>
              <a:t>من المستحيل حساب الطاقة المختزنة الكلية في مادة</a:t>
            </a:r>
          </a:p>
          <a:p>
            <a:r>
              <a:rPr lang="ar-EG" sz="3600" dirty="0" smtClean="0">
                <a:solidFill>
                  <a:srgbClr val="0000FF"/>
                </a:solidFill>
                <a:cs typeface="AL-Mohanad" pitchFamily="2" charset="-78"/>
              </a:rPr>
              <a:t>لذلك ندرس تغيرات الطاقة أثناء التفاعل </a:t>
            </a:r>
          </a:p>
          <a:p>
            <a:r>
              <a:rPr lang="ar-EG" sz="3600" dirty="0" smtClean="0">
                <a:solidFill>
                  <a:srgbClr val="FF0000"/>
                </a:solidFill>
                <a:cs typeface="AL-Mohanad" pitchFamily="2" charset="-78"/>
              </a:rPr>
              <a:t>التغير في المحتوى الحراري </a:t>
            </a:r>
            <a:r>
              <a:rPr lang="el-GR" sz="3600" dirty="0" smtClean="0">
                <a:solidFill>
                  <a:srgbClr val="FF0000"/>
                </a:solidFill>
                <a:cs typeface="AL-Mohanad" pitchFamily="2" charset="-78"/>
              </a:rPr>
              <a:t>Δ</a:t>
            </a:r>
            <a:r>
              <a:rPr lang="en-GB" sz="3600" dirty="0" smtClean="0">
                <a:solidFill>
                  <a:srgbClr val="FF0000"/>
                </a:solidFill>
                <a:cs typeface="AL-Mohanad" pitchFamily="2" charset="-78"/>
              </a:rPr>
              <a:t>H</a:t>
            </a:r>
            <a:endParaRPr lang="ar-SA" sz="3600" dirty="0" smtClean="0">
              <a:solidFill>
                <a:srgbClr val="FF0000"/>
              </a:solidFill>
              <a:cs typeface="AL-Mohanad" pitchFamily="2" charset="-78"/>
            </a:endParaRPr>
          </a:p>
          <a:p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هو كمية الحرارة الممتصة أو المنطلقة خلال التفاعل الكيميائي                                                  أو</a:t>
            </a:r>
            <a:endParaRPr lang="ar-EG" sz="3600" dirty="0" smtClean="0">
              <a:solidFill>
                <a:srgbClr val="006600"/>
              </a:solidFill>
              <a:cs typeface="AL-Mohanad" pitchFamily="2" charset="-78"/>
            </a:endParaRPr>
          </a:p>
          <a:p>
            <a:endParaRPr lang="ar-SA" sz="3600" dirty="0">
              <a:cs typeface="AL-Mohanad" pitchFamily="2" charset="-78"/>
            </a:endParaRPr>
          </a:p>
        </p:txBody>
      </p:sp>
      <p:graphicFrame>
        <p:nvGraphicFramePr>
          <p:cNvPr id="5" name="كائن 4"/>
          <p:cNvGraphicFramePr>
            <a:graphicFrameLocks noChangeAspect="1"/>
          </p:cNvGraphicFramePr>
          <p:nvPr/>
        </p:nvGraphicFramePr>
        <p:xfrm>
          <a:off x="2214546" y="4786322"/>
          <a:ext cx="4643470" cy="7413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6" name="Equation" r:id="rId3" imgW="1536480" imgH="241200" progId="Equation.3">
                  <p:embed/>
                </p:oleObj>
              </mc:Choice>
              <mc:Fallback>
                <p:oleObj name="Equation" r:id="rId3" imgW="1536480" imgH="241200" progId="Equation.3">
                  <p:embed/>
                  <p:pic>
                    <p:nvPicPr>
                      <p:cNvPr id="0" name="Picture 2" descr="فلين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4546" y="4786322"/>
                        <a:ext cx="4643470" cy="741366"/>
                      </a:xfrm>
                      <a:prstGeom prst="rect">
                        <a:avLst/>
                      </a:prstGeom>
                      <a:blipFill dpi="0" rotWithShape="0">
                        <a:blip r:embed="rId5"/>
                        <a:srcRect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كائن 5"/>
          <p:cNvGraphicFramePr>
            <a:graphicFrameLocks noChangeAspect="1"/>
          </p:cNvGraphicFramePr>
          <p:nvPr/>
        </p:nvGraphicFramePr>
        <p:xfrm>
          <a:off x="1714480" y="5715016"/>
          <a:ext cx="5429288" cy="714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7" name="Equation" r:id="rId6" imgW="1815840" imgH="241200" progId="Equation.3">
                  <p:embed/>
                </p:oleObj>
              </mc:Choice>
              <mc:Fallback>
                <p:oleObj name="Equation" r:id="rId6" imgW="1815840" imgH="241200" progId="Equation.3">
                  <p:embed/>
                  <p:pic>
                    <p:nvPicPr>
                      <p:cNvPr id="0" name="Picture 3" descr="قماش قطني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480" y="5715016"/>
                        <a:ext cx="5429288" cy="714380"/>
                      </a:xfrm>
                      <a:prstGeom prst="rect">
                        <a:avLst/>
                      </a:prstGeom>
                      <a:blipFill dpi="0" rotWithShape="0">
                        <a:blip r:embed="rId8"/>
                        <a:srcRect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14282" y="214290"/>
            <a:ext cx="8786874" cy="67403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600" dirty="0" smtClean="0">
                <a:solidFill>
                  <a:srgbClr val="FF0000"/>
                </a:solidFill>
                <a:cs typeface="AL-Mohanad" pitchFamily="2" charset="-78"/>
              </a:rPr>
              <a:t>إشارة </a:t>
            </a:r>
            <a:r>
              <a:rPr lang="el-GR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Δ</a:t>
            </a:r>
            <a:r>
              <a:rPr lang="en-GB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</a:t>
            </a:r>
            <a:endParaRPr lang="ar-EG" sz="36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ar-EG" sz="3600" dirty="0" smtClean="0">
                <a:solidFill>
                  <a:srgbClr val="0000FF"/>
                </a:solidFill>
                <a:cs typeface="AL-Mohanad" pitchFamily="2" charset="-78"/>
              </a:rPr>
              <a:t>في التفاعل الطارد للحرارة سالبة (  -)</a:t>
            </a:r>
          </a:p>
          <a:p>
            <a:pPr>
              <a:buFont typeface="Wingdings" pitchFamily="2" charset="2"/>
              <a:buChar char="Ø"/>
            </a:pPr>
            <a:r>
              <a:rPr lang="ar-EG" sz="3600" dirty="0" smtClean="0">
                <a:solidFill>
                  <a:srgbClr val="FF00FF"/>
                </a:solidFill>
                <a:cs typeface="AL-Mohanad" pitchFamily="2" charset="-78"/>
              </a:rPr>
              <a:t>في التفاعل الماص للحرارة موجبة (  +  )</a:t>
            </a:r>
          </a:p>
          <a:p>
            <a:r>
              <a:rPr lang="ar-EG" sz="3600" dirty="0" smtClean="0">
                <a:cs typeface="AL-Mohanad" pitchFamily="2" charset="-78"/>
              </a:rPr>
              <a:t> </a:t>
            </a:r>
            <a:r>
              <a:rPr lang="ar-EG" sz="3600" dirty="0" smtClean="0">
                <a:solidFill>
                  <a:srgbClr val="006600"/>
                </a:solidFill>
                <a:cs typeface="AL-Mohanad" pitchFamily="2" charset="-78"/>
              </a:rPr>
              <a:t>يرمز لطاقة التفاعل </a:t>
            </a:r>
            <a:r>
              <a:rPr lang="ar-EG" sz="3600" dirty="0" err="1" smtClean="0">
                <a:solidFill>
                  <a:srgbClr val="006600"/>
                </a:solidFill>
                <a:cs typeface="AL-Mohanad" pitchFamily="2" charset="-78"/>
              </a:rPr>
              <a:t>بـ</a:t>
            </a:r>
            <a:r>
              <a:rPr lang="ar-EG" sz="3600" dirty="0" smtClean="0">
                <a:solidFill>
                  <a:srgbClr val="006600"/>
                </a:solidFill>
                <a:cs typeface="AL-Mohanad" pitchFamily="2" charset="-78"/>
              </a:rPr>
              <a:t> 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q</a:t>
            </a:r>
            <a:r>
              <a:rPr lang="ar-EG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EG" sz="3600" dirty="0" smtClean="0">
                <a:solidFill>
                  <a:srgbClr val="006600"/>
                </a:solidFill>
                <a:cs typeface="AL-Mohanad" pitchFamily="2" charset="-78"/>
              </a:rPr>
              <a:t>حيث </a:t>
            </a:r>
            <a:r>
              <a:rPr lang="en-GB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q=</a:t>
            </a:r>
            <a:r>
              <a:rPr lang="el-GR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Δ</a:t>
            </a:r>
            <a:r>
              <a:rPr lang="en-GB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H</a:t>
            </a:r>
          </a:p>
          <a:p>
            <a:r>
              <a:rPr lang="ar-EG" sz="3600" dirty="0" smtClean="0">
                <a:solidFill>
                  <a:srgbClr val="FF0000"/>
                </a:solidFill>
                <a:latin typeface="Arial" pitchFamily="34" charset="0"/>
                <a:cs typeface="AL-Mohanad" pitchFamily="2" charset="-78"/>
              </a:rPr>
              <a:t>أمثلة</a:t>
            </a:r>
          </a:p>
          <a:p>
            <a:r>
              <a:rPr lang="en-GB" sz="3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4Fe </a:t>
            </a:r>
            <a:r>
              <a:rPr lang="en-GB" sz="3600" baseline="-25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(s) </a:t>
            </a:r>
            <a:r>
              <a:rPr lang="en-GB" sz="3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+3O</a:t>
            </a:r>
            <a:r>
              <a:rPr lang="en-GB" sz="3600" baseline="-25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2(</a:t>
            </a:r>
            <a:r>
              <a:rPr lang="en-GB" sz="2800" baseline="-25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g</a:t>
            </a:r>
            <a:r>
              <a:rPr lang="en-GB" sz="3600" baseline="-25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)                     </a:t>
            </a:r>
            <a:r>
              <a:rPr lang="en-GB" sz="3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2Fe</a:t>
            </a:r>
            <a:r>
              <a:rPr lang="en-GB" sz="3600" baseline="-25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GB" sz="3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en-GB" sz="3600" baseline="-25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3(s) </a:t>
            </a:r>
            <a:r>
              <a:rPr lang="en-GB" sz="3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+ 1625kJ</a:t>
            </a:r>
          </a:p>
          <a:p>
            <a:r>
              <a:rPr lang="ar-EG" sz="36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تفاعل طارد للحرارة </a:t>
            </a:r>
            <a:r>
              <a:rPr lang="ar-EG" sz="3600" dirty="0" err="1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و</a:t>
            </a:r>
            <a:r>
              <a:rPr lang="ar-EG" sz="36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 فيه </a:t>
            </a:r>
            <a:r>
              <a:rPr lang="el-GR" sz="36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Δ</a:t>
            </a:r>
            <a:r>
              <a:rPr lang="en-GB" sz="36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H= -1625 kJ </a:t>
            </a:r>
          </a:p>
          <a:p>
            <a:r>
              <a:rPr lang="en-GB" sz="3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27kJ+NH</a:t>
            </a:r>
            <a:r>
              <a:rPr lang="en-GB" sz="3600" baseline="-25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GB" sz="3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NO</a:t>
            </a:r>
            <a:r>
              <a:rPr lang="en-GB" sz="3600" baseline="-25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3(s)</a:t>
            </a:r>
            <a:r>
              <a:rPr lang="en-GB" sz="3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             NH</a:t>
            </a:r>
            <a:r>
              <a:rPr lang="en-GB" sz="3600" baseline="-25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GB" sz="3600" baseline="30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+</a:t>
            </a:r>
            <a:r>
              <a:rPr lang="en-GB" sz="3600" baseline="-25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GB" sz="3600" baseline="-25000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aq</a:t>
            </a:r>
            <a:r>
              <a:rPr lang="en-GB" sz="3600" baseline="-25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en-GB" sz="3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+NO</a:t>
            </a:r>
            <a:r>
              <a:rPr lang="en-GB" sz="3600" baseline="-25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n-GB" sz="3600" baseline="30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GB" sz="3600" baseline="-25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GB" sz="3600" baseline="-25000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aq</a:t>
            </a:r>
            <a:r>
              <a:rPr lang="en-GB" sz="3600" baseline="-25000" dirty="0" smtClean="0">
                <a:latin typeface="Arial" pitchFamily="34" charset="0"/>
                <a:cs typeface="Arial" pitchFamily="34" charset="0"/>
              </a:rPr>
              <a:t>)</a:t>
            </a:r>
            <a:endParaRPr lang="ar-EG" sz="3600" baseline="-25000" dirty="0" smtClean="0">
              <a:latin typeface="Arial" pitchFamily="34" charset="0"/>
              <a:cs typeface="AL-Mohanad" pitchFamily="2" charset="-78"/>
            </a:endParaRPr>
          </a:p>
          <a:p>
            <a:r>
              <a:rPr lang="ar-EG" sz="3600" dirty="0" smtClean="0">
                <a:solidFill>
                  <a:srgbClr val="CC6600"/>
                </a:solidFill>
                <a:latin typeface="Arial" pitchFamily="34" charset="0"/>
                <a:cs typeface="AL-Mohanad" pitchFamily="2" charset="-78"/>
              </a:rPr>
              <a:t>تفاعل ماص للحرارة </a:t>
            </a:r>
            <a:r>
              <a:rPr lang="ar-EG" sz="3600" dirty="0" err="1" smtClean="0">
                <a:solidFill>
                  <a:srgbClr val="CC6600"/>
                </a:solidFill>
                <a:latin typeface="Arial" pitchFamily="34" charset="0"/>
                <a:cs typeface="AL-Mohanad" pitchFamily="2" charset="-78"/>
              </a:rPr>
              <a:t>و</a:t>
            </a:r>
            <a:r>
              <a:rPr lang="ar-EG" sz="3600" dirty="0" smtClean="0">
                <a:solidFill>
                  <a:srgbClr val="CC6600"/>
                </a:solidFill>
                <a:latin typeface="Arial" pitchFamily="34" charset="0"/>
                <a:cs typeface="AL-Mohanad" pitchFamily="2" charset="-78"/>
              </a:rPr>
              <a:t> فيه </a:t>
            </a:r>
            <a:r>
              <a:rPr lang="el-GR" sz="3600" dirty="0" smtClean="0">
                <a:solidFill>
                  <a:srgbClr val="CC6600"/>
                </a:solidFill>
                <a:latin typeface="Arial" pitchFamily="34" charset="0"/>
                <a:cs typeface="Arial" pitchFamily="34" charset="0"/>
              </a:rPr>
              <a:t>Δ</a:t>
            </a:r>
            <a:r>
              <a:rPr lang="en-GB" sz="3600" dirty="0" smtClean="0">
                <a:solidFill>
                  <a:srgbClr val="CC6600"/>
                </a:solidFill>
                <a:latin typeface="Arial" pitchFamily="34" charset="0"/>
                <a:cs typeface="Arial" pitchFamily="34" charset="0"/>
              </a:rPr>
              <a:t>H= 27kJ </a:t>
            </a:r>
          </a:p>
          <a:p>
            <a:endParaRPr lang="ar-EG" sz="36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endParaRPr lang="ar-SA" sz="36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endParaRPr lang="en-GB" sz="3600" dirty="0" smtClean="0">
              <a:latin typeface="Arial" pitchFamily="34" charset="0"/>
              <a:cs typeface="AL-Mohanad" pitchFamily="2" charset="-78"/>
            </a:endParaRPr>
          </a:p>
        </p:txBody>
      </p:sp>
      <p:graphicFrame>
        <p:nvGraphicFramePr>
          <p:cNvPr id="4" name="كائن 3"/>
          <p:cNvGraphicFramePr>
            <a:graphicFrameLocks noChangeAspect="1"/>
          </p:cNvGraphicFramePr>
          <p:nvPr/>
        </p:nvGraphicFramePr>
        <p:xfrm>
          <a:off x="214282" y="642938"/>
          <a:ext cx="2714644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0" name="Equation" r:id="rId3" imgW="761760" imgH="241200" progId="Equation.3">
                  <p:embed/>
                </p:oleObj>
              </mc:Choice>
              <mc:Fallback>
                <p:oleObj name="Equation" r:id="rId3" imgW="761760" imgH="241200" progId="Equation.3">
                  <p:embed/>
                  <p:pic>
                    <p:nvPicPr>
                      <p:cNvPr id="0" name="Picture 2" descr="لوحة قماشية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282" y="642938"/>
                        <a:ext cx="2714644" cy="571500"/>
                      </a:xfrm>
                      <a:prstGeom prst="rect">
                        <a:avLst/>
                      </a:prstGeom>
                      <a:blipFill dpi="0" rotWithShape="0">
                        <a:blip r:embed="rId5"/>
                        <a:srcRect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699" name="Object 3"/>
          <p:cNvGraphicFramePr>
            <a:graphicFrameLocks noChangeAspect="1"/>
          </p:cNvGraphicFramePr>
          <p:nvPr/>
        </p:nvGraphicFramePr>
        <p:xfrm>
          <a:off x="214282" y="1285875"/>
          <a:ext cx="2719418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1" name="Equation" r:id="rId6" imgW="761760" imgH="241200" progId="Equation.3">
                  <p:embed/>
                </p:oleObj>
              </mc:Choice>
              <mc:Fallback>
                <p:oleObj name="Equation" r:id="rId6" imgW="761760" imgH="241200" progId="Equation.3">
                  <p:embed/>
                  <p:pic>
                    <p:nvPicPr>
                      <p:cNvPr id="0" name="Picture 3" descr="نسيج زهري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282" y="1285875"/>
                        <a:ext cx="2719418" cy="571500"/>
                      </a:xfrm>
                      <a:prstGeom prst="rect">
                        <a:avLst/>
                      </a:prstGeom>
                      <a:blipFill dpi="0" rotWithShape="0">
                        <a:blip r:embed="rId8"/>
                        <a:srcRect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رابط كسهم مستقيم 6"/>
          <p:cNvCxnSpPr/>
          <p:nvPr/>
        </p:nvCxnSpPr>
        <p:spPr>
          <a:xfrm>
            <a:off x="3143240" y="3286124"/>
            <a:ext cx="1928826" cy="1588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رابط كسهم مستقيم 7"/>
          <p:cNvCxnSpPr/>
          <p:nvPr/>
        </p:nvCxnSpPr>
        <p:spPr>
          <a:xfrm>
            <a:off x="3571868" y="4357694"/>
            <a:ext cx="1928826" cy="1588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0" y="3286124"/>
            <a:ext cx="9001156" cy="1362456"/>
          </a:xfrm>
        </p:spPr>
        <p:txBody>
          <a:bodyPr/>
          <a:lstStyle/>
          <a:p>
            <a:pPr algn="ctr"/>
            <a:r>
              <a:rPr lang="ar-SA" sz="11500" dirty="0" smtClean="0">
                <a:cs typeface="DecoType Thuluth" pitchFamily="2" charset="-78"/>
              </a:rPr>
              <a:t>المعادلات الكيميائية الحرارية</a:t>
            </a:r>
            <a:endParaRPr lang="ar-SA" sz="11500" dirty="0">
              <a:cs typeface="DecoType Thuluth" pitchFamily="2" charset="-78"/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285720" y="285728"/>
            <a:ext cx="8643998" cy="618630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المعادلات الكيميائية الحرارية</a:t>
            </a:r>
          </a:p>
          <a:p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هي معادلات موزونة تشتمل على الحالات الفيزيائية للمواد المتفاعلة </a:t>
            </a:r>
            <a:r>
              <a:rPr lang="ar-SA" sz="3600" dirty="0" err="1" smtClean="0">
                <a:solidFill>
                  <a:srgbClr val="0000FF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 الناتجة </a:t>
            </a:r>
            <a:r>
              <a:rPr lang="ar-SA" sz="3600" dirty="0" err="1" smtClean="0">
                <a:solidFill>
                  <a:srgbClr val="0000FF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 تغيرات الطاقة (</a:t>
            </a:r>
            <a:r>
              <a:rPr lang="el-GR" sz="3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Δ</a:t>
            </a:r>
            <a:r>
              <a:rPr lang="en-GB" sz="3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H </a:t>
            </a:r>
            <a:r>
              <a:rPr lang="ar-SA" sz="3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SA" sz="3600" dirty="0" smtClean="0">
                <a:solidFill>
                  <a:srgbClr val="0000FF"/>
                </a:solidFill>
                <a:latin typeface="Arial" pitchFamily="34" charset="0"/>
                <a:cs typeface="AL-Mohanad" pitchFamily="2" charset="-78"/>
              </a:rPr>
              <a:t>)</a:t>
            </a:r>
          </a:p>
          <a:p>
            <a:r>
              <a:rPr lang="ar-SA" sz="3600" dirty="0" smtClean="0">
                <a:solidFill>
                  <a:srgbClr val="006600"/>
                </a:solidFill>
                <a:latin typeface="Arial" pitchFamily="34" charset="0"/>
                <a:cs typeface="AL-Mohanad" pitchFamily="2" charset="-78"/>
              </a:rPr>
              <a:t>حرارة الاحتراق</a:t>
            </a:r>
          </a:p>
          <a:p>
            <a:r>
              <a:rPr lang="ar-SA" sz="36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هي المحتوى الحراري الناتج عن حرق  </a:t>
            </a:r>
            <a:r>
              <a:rPr lang="en-US" sz="36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1mol</a:t>
            </a:r>
            <a:r>
              <a:rPr lang="ar-SA" sz="36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من المادة احتراقاً كاملاً</a:t>
            </a:r>
          </a:p>
          <a:p>
            <a:r>
              <a:rPr lang="ar-SA" sz="3600" dirty="0" smtClean="0">
                <a:solidFill>
                  <a:srgbClr val="CC6600"/>
                </a:solidFill>
                <a:latin typeface="Arial" pitchFamily="34" charset="0"/>
                <a:cs typeface="AL-Mohanad" pitchFamily="2" charset="-78"/>
              </a:rPr>
              <a:t>الرمز</a:t>
            </a:r>
            <a:r>
              <a:rPr lang="el-GR" sz="3600" dirty="0" smtClean="0">
                <a:solidFill>
                  <a:srgbClr val="CC6600"/>
                </a:solidFill>
                <a:latin typeface="Arial" pitchFamily="34" charset="0"/>
                <a:cs typeface="Arial" pitchFamily="34" charset="0"/>
              </a:rPr>
              <a:t> Δ</a:t>
            </a:r>
            <a:r>
              <a:rPr lang="en-GB" sz="3600" dirty="0" smtClean="0">
                <a:solidFill>
                  <a:srgbClr val="CC6600"/>
                </a:solidFill>
                <a:latin typeface="Arial" pitchFamily="34" charset="0"/>
                <a:cs typeface="Arial" pitchFamily="34" charset="0"/>
              </a:rPr>
              <a:t>H</a:t>
            </a:r>
            <a:r>
              <a:rPr lang="en-GB" sz="3600" baseline="40000" dirty="0" smtClean="0">
                <a:solidFill>
                  <a:srgbClr val="CC6600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ar-SA" sz="3600" dirty="0" smtClean="0">
                <a:solidFill>
                  <a:srgbClr val="CC6600"/>
                </a:solidFill>
                <a:latin typeface="Arial" pitchFamily="34" charset="0"/>
                <a:cs typeface="AL-Mohanad" pitchFamily="2" charset="-78"/>
              </a:rPr>
              <a:t>يدل على تغير المحتوى الحراري القياسي أي عند </a:t>
            </a:r>
          </a:p>
          <a:p>
            <a:r>
              <a:rPr lang="en-US" sz="3600" dirty="0" smtClean="0">
                <a:solidFill>
                  <a:srgbClr val="CC6600"/>
                </a:solidFill>
                <a:latin typeface="Arial" pitchFamily="34" charset="0"/>
                <a:cs typeface="AL-Mohanad" pitchFamily="2" charset="-78"/>
              </a:rPr>
              <a:t>1atm</a:t>
            </a:r>
            <a:r>
              <a:rPr lang="ar-SA" sz="3600" dirty="0" smtClean="0">
                <a:solidFill>
                  <a:srgbClr val="CC6600"/>
                </a:solidFill>
                <a:latin typeface="Arial" pitchFamily="34" charset="0"/>
                <a:cs typeface="AL-Mohanad" pitchFamily="2" charset="-78"/>
              </a:rPr>
              <a:t>و </a:t>
            </a:r>
            <a:r>
              <a:rPr lang="en-US" sz="3600" dirty="0" smtClean="0">
                <a:solidFill>
                  <a:srgbClr val="CC6600"/>
                </a:solidFill>
                <a:latin typeface="Arial" pitchFamily="34" charset="0"/>
                <a:cs typeface="AL-Mohanad" pitchFamily="2" charset="-78"/>
              </a:rPr>
              <a:t>25</a:t>
            </a:r>
            <a:r>
              <a:rPr lang="en-US" sz="3600" baseline="40000" dirty="0" smtClean="0">
                <a:solidFill>
                  <a:srgbClr val="CC6600"/>
                </a:solidFill>
                <a:latin typeface="Arial" pitchFamily="34" charset="0"/>
                <a:cs typeface="AL-Mohanad" pitchFamily="2" charset="-78"/>
              </a:rPr>
              <a:t>o</a:t>
            </a:r>
            <a:r>
              <a:rPr lang="en-US" sz="3600" dirty="0" smtClean="0">
                <a:solidFill>
                  <a:srgbClr val="CC6600"/>
                </a:solidFill>
                <a:latin typeface="Arial" pitchFamily="34" charset="0"/>
                <a:cs typeface="AL-Mohanad" pitchFamily="2" charset="-78"/>
              </a:rPr>
              <a:t>C</a:t>
            </a:r>
            <a:r>
              <a:rPr lang="ar-SA" sz="3600" dirty="0" smtClean="0">
                <a:solidFill>
                  <a:srgbClr val="CC6600"/>
                </a:solidFill>
                <a:latin typeface="Arial" pitchFamily="34" charset="0"/>
                <a:cs typeface="AL-Mohanad" pitchFamily="2" charset="-78"/>
              </a:rPr>
              <a:t> .</a:t>
            </a:r>
          </a:p>
          <a:p>
            <a:r>
              <a:rPr lang="ar-SA" sz="3600" dirty="0" smtClean="0">
                <a:solidFill>
                  <a:srgbClr val="FF0000"/>
                </a:solidFill>
                <a:latin typeface="Arial" pitchFamily="34" charset="0"/>
                <a:cs typeface="AL-Mohanad" pitchFamily="2" charset="-78"/>
              </a:rPr>
              <a:t>تغيرات الحالة</a:t>
            </a:r>
          </a:p>
          <a:p>
            <a:r>
              <a:rPr lang="ar-SA" sz="3600" dirty="0" smtClean="0">
                <a:solidFill>
                  <a:srgbClr val="0000FF"/>
                </a:solidFill>
                <a:latin typeface="Arial" pitchFamily="34" charset="0"/>
                <a:cs typeface="AL-Mohanad" pitchFamily="2" charset="-78"/>
              </a:rPr>
              <a:t>حرارة التبخر المولارية   </a:t>
            </a:r>
            <a:r>
              <a:rPr lang="el-GR" sz="3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Δ</a:t>
            </a:r>
            <a:r>
              <a:rPr lang="en-GB" sz="3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H  </a:t>
            </a:r>
            <a:r>
              <a:rPr lang="en-GB" sz="3600" dirty="0" smtClean="0">
                <a:solidFill>
                  <a:srgbClr val="0000FF"/>
                </a:solidFill>
                <a:latin typeface="Arial" pitchFamily="34" charset="0"/>
                <a:cs typeface="AL-Mohanad" pitchFamily="2" charset="-78"/>
              </a:rPr>
              <a:t>)</a:t>
            </a:r>
            <a:r>
              <a:rPr lang="ar-SA" sz="3600" dirty="0" smtClean="0">
                <a:solidFill>
                  <a:srgbClr val="0000FF"/>
                </a:solidFill>
                <a:latin typeface="Arial" pitchFamily="34" charset="0"/>
                <a:cs typeface="AL-Mohanad" pitchFamily="2" charset="-78"/>
              </a:rPr>
              <a:t>  موجبة </a:t>
            </a:r>
            <a:r>
              <a:rPr lang="ar-SA" sz="3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r>
              <a:rPr lang="ar-SA" sz="3600" dirty="0" smtClean="0">
                <a:solidFill>
                  <a:srgbClr val="009900"/>
                </a:solidFill>
                <a:latin typeface="Arial" pitchFamily="34" charset="0"/>
                <a:cs typeface="AL-Mohanad" pitchFamily="2" charset="-78"/>
              </a:rPr>
              <a:t>هي الحرارة اللازمة لتبخير </a:t>
            </a:r>
            <a:r>
              <a:rPr lang="en-US" sz="3600" dirty="0" smtClean="0">
                <a:solidFill>
                  <a:srgbClr val="009900"/>
                </a:solidFill>
                <a:latin typeface="Arial" pitchFamily="34" charset="0"/>
                <a:cs typeface="AL-Mohanad" pitchFamily="2" charset="-78"/>
              </a:rPr>
              <a:t>1mol</a:t>
            </a:r>
            <a:r>
              <a:rPr lang="ar-SA" sz="3600" dirty="0" smtClean="0">
                <a:solidFill>
                  <a:srgbClr val="009900"/>
                </a:solidFill>
                <a:latin typeface="Arial" pitchFamily="34" charset="0"/>
                <a:cs typeface="AL-Mohanad" pitchFamily="2" charset="-78"/>
              </a:rPr>
              <a:t>من سائل .</a:t>
            </a:r>
            <a:endParaRPr lang="ar-SA" sz="3600" dirty="0">
              <a:solidFill>
                <a:srgbClr val="009900"/>
              </a:solidFill>
              <a:cs typeface="AL-Mohana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357158" y="285728"/>
            <a:ext cx="8572560" cy="618630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حرارة الانصهار المولارية </a:t>
            </a:r>
            <a:r>
              <a:rPr lang="el-GR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Δ</a:t>
            </a:r>
            <a:r>
              <a:rPr lang="en-GB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  </a:t>
            </a:r>
            <a:r>
              <a:rPr lang="en-GB" sz="3600" dirty="0" smtClean="0">
                <a:solidFill>
                  <a:srgbClr val="FF0000"/>
                </a:solidFill>
                <a:latin typeface="Arial" pitchFamily="34" charset="0"/>
                <a:cs typeface="AL-Mohanad" pitchFamily="2" charset="-78"/>
              </a:rPr>
              <a:t>)</a:t>
            </a:r>
            <a:r>
              <a:rPr lang="ar-SA" sz="3600" dirty="0" smtClean="0">
                <a:solidFill>
                  <a:srgbClr val="FF0000"/>
                </a:solidFill>
                <a:latin typeface="Arial" pitchFamily="34" charset="0"/>
                <a:cs typeface="AL-Mohanad" pitchFamily="2" charset="-78"/>
              </a:rPr>
              <a:t>  موجبة </a:t>
            </a:r>
            <a:r>
              <a:rPr lang="ar-SA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)</a:t>
            </a:r>
            <a:endParaRPr lang="ar-SA" sz="3600" dirty="0" smtClean="0">
              <a:solidFill>
                <a:srgbClr val="FF0000"/>
              </a:solidFill>
              <a:cs typeface="AL-Mohanad" pitchFamily="2" charset="-78"/>
            </a:endParaRPr>
          </a:p>
          <a:p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هي الحرارة اللازمة لصهر </a:t>
            </a:r>
            <a:r>
              <a:rPr lang="en-US" sz="3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1mol </a:t>
            </a:r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من مادة صلبة</a:t>
            </a:r>
          </a:p>
          <a:p>
            <a:r>
              <a:rPr lang="ar-SA" sz="3600" dirty="0" smtClean="0">
                <a:solidFill>
                  <a:srgbClr val="006600"/>
                </a:solidFill>
                <a:latin typeface="Arial" pitchFamily="34" charset="0"/>
                <a:cs typeface="AL-Mohanad" pitchFamily="2" charset="-78"/>
              </a:rPr>
              <a:t>المعادلات الكيميائية الحرارية لتغيرات الطاقة</a:t>
            </a:r>
          </a:p>
          <a:p>
            <a:r>
              <a:rPr lang="ar-SA" sz="3600" dirty="0" smtClean="0">
                <a:solidFill>
                  <a:srgbClr val="0000FF"/>
                </a:solidFill>
                <a:latin typeface="Arial" pitchFamily="34" charset="0"/>
                <a:cs typeface="AL-Mohanad" pitchFamily="2" charset="-78"/>
              </a:rPr>
              <a:t>لاحظ أن</a:t>
            </a:r>
          </a:p>
          <a:p>
            <a:endParaRPr lang="ar-SA" sz="3600" dirty="0" smtClean="0">
              <a:latin typeface="Arial" pitchFamily="34" charset="0"/>
              <a:cs typeface="AL-Mohanad" pitchFamily="2" charset="-78"/>
            </a:endParaRPr>
          </a:p>
          <a:p>
            <a:r>
              <a:rPr lang="ar-SA" sz="36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أي أن</a:t>
            </a:r>
          </a:p>
          <a:p>
            <a:r>
              <a:rPr lang="ar-SA" sz="3600" dirty="0" smtClean="0">
                <a:solidFill>
                  <a:srgbClr val="009900"/>
                </a:solidFill>
                <a:latin typeface="Arial" pitchFamily="34" charset="0"/>
                <a:cs typeface="AL-Mohanad" pitchFamily="2" charset="-78"/>
              </a:rPr>
              <a:t>لاحظ أيضاً </a:t>
            </a:r>
          </a:p>
          <a:p>
            <a:endParaRPr lang="ar-SA" sz="3600" dirty="0" smtClean="0">
              <a:latin typeface="Arial" pitchFamily="34" charset="0"/>
              <a:cs typeface="AL-Mohanad" pitchFamily="2" charset="-78"/>
            </a:endParaRPr>
          </a:p>
          <a:p>
            <a:endParaRPr lang="ar-SA" sz="3600" dirty="0" smtClean="0">
              <a:latin typeface="Arial" pitchFamily="34" charset="0"/>
              <a:cs typeface="AL-Mohanad" pitchFamily="2" charset="-78"/>
            </a:endParaRPr>
          </a:p>
          <a:p>
            <a:r>
              <a:rPr lang="ar-SA" sz="3600" dirty="0" smtClean="0">
                <a:solidFill>
                  <a:srgbClr val="FF00FF"/>
                </a:solidFill>
                <a:latin typeface="Arial" pitchFamily="34" charset="0"/>
                <a:cs typeface="AL-Mohanad" pitchFamily="2" charset="-78"/>
              </a:rPr>
              <a:t>أي أن</a:t>
            </a:r>
          </a:p>
          <a:p>
            <a:endParaRPr lang="ar-SA" sz="3600" dirty="0">
              <a:latin typeface="Arial" pitchFamily="34" charset="0"/>
              <a:cs typeface="AL-Mohanad" pitchFamily="2" charset="-78"/>
            </a:endParaRPr>
          </a:p>
        </p:txBody>
      </p:sp>
      <p:graphicFrame>
        <p:nvGraphicFramePr>
          <p:cNvPr id="4" name="كائن 3"/>
          <p:cNvGraphicFramePr>
            <a:graphicFrameLocks noChangeAspect="1"/>
          </p:cNvGraphicFramePr>
          <p:nvPr/>
        </p:nvGraphicFramePr>
        <p:xfrm>
          <a:off x="428596" y="2071678"/>
          <a:ext cx="2928958" cy="857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2" name="Equation" r:id="rId3" imgW="1066680" imgH="431640" progId="Equation.3">
                  <p:embed/>
                </p:oleObj>
              </mc:Choice>
              <mc:Fallback>
                <p:oleObj name="Equation" r:id="rId3" imgW="1066680" imgH="431640" progId="Equation.3">
                  <p:embed/>
                  <p:pic>
                    <p:nvPicPr>
                      <p:cNvPr id="0" name="Picture 2" descr="بردي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596" y="2071678"/>
                        <a:ext cx="2928958" cy="857256"/>
                      </a:xfrm>
                      <a:prstGeom prst="rect">
                        <a:avLst/>
                      </a:prstGeom>
                      <a:blipFill dpi="0" rotWithShape="0">
                        <a:blip r:embed="rId5"/>
                        <a:srcRect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47" name="Object 3"/>
          <p:cNvGraphicFramePr>
            <a:graphicFrameLocks noChangeAspect="1"/>
          </p:cNvGraphicFramePr>
          <p:nvPr/>
        </p:nvGraphicFramePr>
        <p:xfrm>
          <a:off x="4643438" y="2000240"/>
          <a:ext cx="2857520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3" name="Equation" r:id="rId6" imgW="1066680" imgH="431640" progId="Equation.3">
                  <p:embed/>
                </p:oleObj>
              </mc:Choice>
              <mc:Fallback>
                <p:oleObj name="Equation" r:id="rId6" imgW="1066680" imgH="431640" progId="Equation.3">
                  <p:embed/>
                  <p:pic>
                    <p:nvPicPr>
                      <p:cNvPr id="0" name="Picture 3" descr="رخام أبيض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2000240"/>
                        <a:ext cx="2857520" cy="857250"/>
                      </a:xfrm>
                      <a:prstGeom prst="rect">
                        <a:avLst/>
                      </a:prstGeom>
                      <a:blipFill dpi="0" rotWithShape="0">
                        <a:blip r:embed="rId8"/>
                        <a:srcRect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كائن 5"/>
          <p:cNvGraphicFramePr>
            <a:graphicFrameLocks noChangeAspect="1"/>
          </p:cNvGraphicFramePr>
          <p:nvPr/>
        </p:nvGraphicFramePr>
        <p:xfrm>
          <a:off x="2071670" y="3143248"/>
          <a:ext cx="4071966" cy="642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4" name="Equation" r:id="rId9" imgW="1054080" imgH="241200" progId="Equation.3">
                  <p:embed/>
                </p:oleObj>
              </mc:Choice>
              <mc:Fallback>
                <p:oleObj name="Equation" r:id="rId9" imgW="1054080" imgH="241200" progId="Equation.3">
                  <p:embed/>
                  <p:pic>
                    <p:nvPicPr>
                      <p:cNvPr id="0" name="Picture 4" descr="نسيج زهري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1670" y="3143248"/>
                        <a:ext cx="4071966" cy="642942"/>
                      </a:xfrm>
                      <a:prstGeom prst="rect">
                        <a:avLst/>
                      </a:prstGeom>
                      <a:blipFill dpi="0" rotWithShape="0">
                        <a:blip r:embed="rId11"/>
                        <a:srcRect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49" name="Object 5"/>
          <p:cNvGraphicFramePr>
            <a:graphicFrameLocks noChangeAspect="1"/>
          </p:cNvGraphicFramePr>
          <p:nvPr/>
        </p:nvGraphicFramePr>
        <p:xfrm>
          <a:off x="4786314" y="4429125"/>
          <a:ext cx="3071834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5" name="Equation" r:id="rId12" imgW="1054080" imgH="431640" progId="Equation.3">
                  <p:embed/>
                </p:oleObj>
              </mc:Choice>
              <mc:Fallback>
                <p:oleObj name="Equation" r:id="rId12" imgW="1054080" imgH="431640" progId="Equation.3">
                  <p:embed/>
                  <p:pic>
                    <p:nvPicPr>
                      <p:cNvPr id="0" name="Picture 5" descr="باقة أزهار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6314" y="4429125"/>
                        <a:ext cx="3071834" cy="857250"/>
                      </a:xfrm>
                      <a:prstGeom prst="rect">
                        <a:avLst/>
                      </a:prstGeom>
                      <a:blipFill dpi="0" rotWithShape="0">
                        <a:blip r:embed="rId14"/>
                        <a:srcRect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50" name="Object 6"/>
          <p:cNvGraphicFramePr>
            <a:graphicFrameLocks noChangeAspect="1"/>
          </p:cNvGraphicFramePr>
          <p:nvPr/>
        </p:nvGraphicFramePr>
        <p:xfrm>
          <a:off x="428596" y="4429132"/>
          <a:ext cx="2928958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6" name="Equation" r:id="rId15" imgW="1054080" imgH="431640" progId="Equation.3">
                  <p:embed/>
                </p:oleObj>
              </mc:Choice>
              <mc:Fallback>
                <p:oleObj name="Equation" r:id="rId15" imgW="1054080" imgH="431640" progId="Equation.3">
                  <p:embed/>
                  <p:pic>
                    <p:nvPicPr>
                      <p:cNvPr id="0" name="Picture 6" descr="خشب بلوط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596" y="4429132"/>
                        <a:ext cx="2928958" cy="857250"/>
                      </a:xfrm>
                      <a:prstGeom prst="rect">
                        <a:avLst/>
                      </a:prstGeom>
                      <a:blipFill dpi="0" rotWithShape="0">
                        <a:blip r:embed="rId17"/>
                        <a:srcRect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51" name="Object 7"/>
          <p:cNvGraphicFramePr>
            <a:graphicFrameLocks noChangeAspect="1"/>
          </p:cNvGraphicFramePr>
          <p:nvPr/>
        </p:nvGraphicFramePr>
        <p:xfrm>
          <a:off x="2357422" y="5429264"/>
          <a:ext cx="3857652" cy="64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7" name="Equation" r:id="rId18" imgW="1054080" imgH="241200" progId="Equation.3">
                  <p:embed/>
                </p:oleObj>
              </mc:Choice>
              <mc:Fallback>
                <p:oleObj name="Equation" r:id="rId18" imgW="1054080" imgH="241200" progId="Equation.3">
                  <p:embed/>
                  <p:pic>
                    <p:nvPicPr>
                      <p:cNvPr id="0" name="Picture 7" descr="رمل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7422" y="5429264"/>
                        <a:ext cx="3857652" cy="642938"/>
                      </a:xfrm>
                      <a:prstGeom prst="rect">
                        <a:avLst/>
                      </a:prstGeom>
                      <a:blipFill dpi="0" rotWithShape="0">
                        <a:blip r:embed="rId20"/>
                        <a:srcRect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 tmFilter="0,0; .5, 1; 1, 1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14282" y="357166"/>
            <a:ext cx="8643998" cy="618630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FF00FF"/>
                </a:solidFill>
                <a:cs typeface="AL-Mohanad" pitchFamily="2" charset="-78"/>
              </a:rPr>
              <a:t>الطاقة هي القدرة على بذل شغل أو إنتاج حرارة</a:t>
            </a:r>
          </a:p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009900"/>
                </a:solidFill>
                <a:cs typeface="AL-Mohanad" pitchFamily="2" charset="-78"/>
              </a:rPr>
              <a:t>توجد في صورة طاقة وضع أو طاقة حركة</a:t>
            </a:r>
          </a:p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طاقة الوضع تعتمد على تركيب أو وضع الجسم</a:t>
            </a:r>
          </a:p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FF9900"/>
                </a:solidFill>
                <a:cs typeface="AL-Mohanad" pitchFamily="2" charset="-78"/>
              </a:rPr>
              <a:t>تتحول طاقة الوضع إلى طاقة حركة عندما يبدأ الجسم في الحركة</a:t>
            </a:r>
          </a:p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A50021"/>
                </a:solidFill>
                <a:cs typeface="AL-Mohanad" pitchFamily="2" charset="-78"/>
              </a:rPr>
              <a:t>تعتمد الطاقة الحركية للمادة على درجة الحرارة ( كلما زادت درجة الحرارة زادت حركة الجسيمات )</a:t>
            </a:r>
          </a:p>
          <a:p>
            <a:pPr>
              <a:buFont typeface="Wingdings" pitchFamily="2" charset="2"/>
              <a:buChar char="Ø"/>
            </a:pPr>
            <a:r>
              <a:rPr lang="ar-SA" sz="3600" dirty="0" smtClean="0">
                <a:cs typeface="AL-Mohanad" pitchFamily="2" charset="-78"/>
              </a:rPr>
              <a:t> </a:t>
            </a: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تعتمد طاقة الوضع على التركيب ( نوع الذرات – عدد الروابط –طريقة الترتيب )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قانون حفظ الطاقة ( القانون الأول للديناميكا الحرارية )</a:t>
            </a:r>
          </a:p>
          <a:p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الطاقة لا تفنى و لا تستحدث </a:t>
            </a:r>
            <a:r>
              <a:rPr lang="ar-SA" sz="3600" dirty="0" err="1" smtClean="0">
                <a:solidFill>
                  <a:srgbClr val="0000FF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 تتحول من شكل لآخر</a:t>
            </a:r>
            <a:endParaRPr lang="ar-SA" sz="3600" dirty="0">
              <a:solidFill>
                <a:srgbClr val="0000FF"/>
              </a:solidFill>
              <a:cs typeface="AL-Mohana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85720" y="214290"/>
            <a:ext cx="8643998" cy="544764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يغمر المزارعون بساتينهم في الليالي الباردة جداً بالماء ( علل )</a:t>
            </a:r>
          </a:p>
          <a:p>
            <a:r>
              <a:rPr lang="ar-SA" sz="3600" dirty="0" err="1" smtClean="0">
                <a:solidFill>
                  <a:srgbClr val="0000FF"/>
                </a:solidFill>
                <a:cs typeface="AL-Mohanad" pitchFamily="2" charset="-78"/>
              </a:rPr>
              <a:t>جـ</a:t>
            </a:r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 - لأن الطاقة المنطلقة من الماء أثناء تجمده ترفع درجة حرارة الهواء المحيط بالنبات </a:t>
            </a:r>
            <a:r>
              <a:rPr lang="ar-SA" sz="3600" dirty="0" err="1" smtClean="0">
                <a:solidFill>
                  <a:srgbClr val="0000FF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 تقوم بتدفئته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مثال</a:t>
            </a:r>
          </a:p>
          <a:p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ما كمية الحرارة الناتجة من احتراق</a:t>
            </a:r>
            <a:r>
              <a:rPr lang="ar-SA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54g</a:t>
            </a: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 جلوكوز حسب المعادلة التالية ؟ ( الكتلة المولية للجلوكوز هي 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180</a:t>
            </a: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 )</a:t>
            </a:r>
          </a:p>
          <a:p>
            <a:r>
              <a:rPr lang="en-GB" sz="36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GB" sz="3600" baseline="-250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6</a:t>
            </a:r>
            <a:r>
              <a:rPr lang="en-GB" sz="36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H</a:t>
            </a:r>
            <a:r>
              <a:rPr lang="en-GB" sz="3600" baseline="-250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12</a:t>
            </a:r>
            <a:r>
              <a:rPr lang="en-GB" sz="36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en-GB" sz="3600" baseline="-250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6(s) </a:t>
            </a:r>
            <a:r>
              <a:rPr lang="en-GB" sz="36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+ 6O</a:t>
            </a:r>
            <a:r>
              <a:rPr lang="en-GB" sz="3600" baseline="-250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2(</a:t>
            </a:r>
            <a:r>
              <a:rPr lang="en-GB" sz="2800" baseline="-250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g</a:t>
            </a:r>
            <a:r>
              <a:rPr lang="en-GB" sz="3600" baseline="-250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)                   </a:t>
            </a:r>
            <a:r>
              <a:rPr lang="en-GB" sz="36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CO</a:t>
            </a:r>
            <a:r>
              <a:rPr lang="en-GB" sz="3600" baseline="-250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2(</a:t>
            </a:r>
            <a:r>
              <a:rPr lang="en-GB" sz="2800" baseline="-250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g</a:t>
            </a:r>
            <a:r>
              <a:rPr lang="en-GB" sz="3600" baseline="-250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en-GB" sz="36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+6H</a:t>
            </a:r>
            <a:r>
              <a:rPr lang="en-GB" sz="3600" baseline="-250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GB" sz="36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en-GB" sz="3600" baseline="-250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(l)</a:t>
            </a:r>
          </a:p>
          <a:p>
            <a:r>
              <a:rPr lang="en-GB" sz="3600" baseline="-250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n-GB" sz="36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H=-2808KJ                   </a:t>
            </a:r>
            <a:endParaRPr lang="ar-SA" sz="3600" dirty="0" smtClean="0">
              <a:solidFill>
                <a:srgbClr val="FF00FF"/>
              </a:solidFill>
              <a:latin typeface="Arial" pitchFamily="34" charset="0"/>
              <a:cs typeface="Arial" pitchFamily="34" charset="0"/>
            </a:endParaRPr>
          </a:p>
          <a:p>
            <a:endParaRPr lang="ar-SA" sz="3600" dirty="0">
              <a:solidFill>
                <a:srgbClr val="FF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مثلث متساوي الساقين 4"/>
          <p:cNvSpPr/>
          <p:nvPr/>
        </p:nvSpPr>
        <p:spPr>
          <a:xfrm>
            <a:off x="3786182" y="4572008"/>
            <a:ext cx="357190" cy="285752"/>
          </a:xfrm>
          <a:prstGeom prst="triangle">
            <a:avLst/>
          </a:prstGeom>
          <a:ln>
            <a:solidFill>
              <a:srgbClr val="FF00F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7" name="رابط كسهم مستقيم 6"/>
          <p:cNvCxnSpPr/>
          <p:nvPr/>
        </p:nvCxnSpPr>
        <p:spPr>
          <a:xfrm>
            <a:off x="4071934" y="3786190"/>
            <a:ext cx="1643074" cy="1588"/>
          </a:xfrm>
          <a:prstGeom prst="straightConnector1">
            <a:avLst/>
          </a:prstGeom>
          <a:ln>
            <a:solidFill>
              <a:srgbClr val="FF00FF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85720" y="214290"/>
            <a:ext cx="8572560" cy="424731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006600"/>
                </a:solidFill>
                <a:latin typeface="Arial" pitchFamily="34" charset="0"/>
                <a:cs typeface="AL-Mohanad" pitchFamily="2" charset="-78"/>
              </a:rPr>
              <a:t>الحل</a:t>
            </a:r>
          </a:p>
          <a:p>
            <a:r>
              <a:rPr lang="ar-SA" sz="3600" dirty="0" smtClean="0">
                <a:solidFill>
                  <a:srgbClr val="FF9900"/>
                </a:solidFill>
                <a:latin typeface="Arial" pitchFamily="34" charset="0"/>
                <a:cs typeface="AL-Mohanad" pitchFamily="2" charset="-78"/>
              </a:rPr>
              <a:t>عدد مولات الجلوكوز =</a:t>
            </a:r>
          </a:p>
          <a:p>
            <a:endParaRPr lang="ar-SA" sz="3600" dirty="0" smtClean="0">
              <a:solidFill>
                <a:srgbClr val="FF00FF"/>
              </a:solidFill>
              <a:latin typeface="Arial" pitchFamily="34" charset="0"/>
              <a:cs typeface="AL-Mohanad" pitchFamily="2" charset="-78"/>
            </a:endParaRPr>
          </a:p>
          <a:p>
            <a:endParaRPr lang="ar-SA" sz="3600" dirty="0" smtClean="0">
              <a:solidFill>
                <a:srgbClr val="FF00FF"/>
              </a:solidFill>
              <a:latin typeface="Arial" pitchFamily="34" charset="0"/>
              <a:cs typeface="AL-Mohanad" pitchFamily="2" charset="-78"/>
            </a:endParaRPr>
          </a:p>
          <a:p>
            <a:r>
              <a:rPr lang="ar-SA" sz="3600" dirty="0" smtClean="0">
                <a:solidFill>
                  <a:srgbClr val="FF00FF"/>
                </a:solidFill>
                <a:latin typeface="Arial" pitchFamily="34" charset="0"/>
                <a:cs typeface="AL-Mohanad" pitchFamily="2" charset="-78"/>
              </a:rPr>
              <a:t>كمية الحرارة </a:t>
            </a:r>
            <a:r>
              <a:rPr lang="ar-SA" sz="36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=</a:t>
            </a:r>
          </a:p>
          <a:p>
            <a:endParaRPr lang="ar-SA" sz="3600" dirty="0" smtClean="0">
              <a:solidFill>
                <a:srgbClr val="FF00FF"/>
              </a:solidFill>
              <a:latin typeface="Arial" pitchFamily="34" charset="0"/>
              <a:cs typeface="AL-Mohanad" pitchFamily="2" charset="-78"/>
            </a:endParaRPr>
          </a:p>
          <a:p>
            <a:r>
              <a:rPr lang="ar-SA" sz="3600" dirty="0" smtClean="0">
                <a:solidFill>
                  <a:srgbClr val="FF00FF"/>
                </a:solidFill>
                <a:latin typeface="Arial" pitchFamily="34" charset="0"/>
                <a:cs typeface="AL-Mohanad" pitchFamily="2" charset="-78"/>
              </a:rPr>
              <a:t>  </a:t>
            </a:r>
          </a:p>
          <a:p>
            <a:endParaRPr lang="ar-SA" dirty="0"/>
          </a:p>
        </p:txBody>
      </p:sp>
      <p:cxnSp>
        <p:nvCxnSpPr>
          <p:cNvPr id="5" name="رابط مستقيم 4"/>
          <p:cNvCxnSpPr/>
          <p:nvPr/>
        </p:nvCxnSpPr>
        <p:spPr>
          <a:xfrm rot="10800000">
            <a:off x="1357290" y="2643182"/>
            <a:ext cx="5000660" cy="1588"/>
          </a:xfrm>
          <a:prstGeom prst="line">
            <a:avLst/>
          </a:prstGeom>
          <a:ln>
            <a:solidFill>
              <a:srgbClr val="FF00FF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مربع نص 5"/>
          <p:cNvSpPr txBox="1"/>
          <p:nvPr/>
        </p:nvSpPr>
        <p:spPr>
          <a:xfrm>
            <a:off x="1428728" y="1928802"/>
            <a:ext cx="478634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FF"/>
                </a:solidFill>
                <a:cs typeface="AL-Mohanad" pitchFamily="2" charset="-78"/>
              </a:rPr>
              <a:t>عدد المولات المحسوبة </a:t>
            </a:r>
            <a:r>
              <a:rPr lang="ar-SA" sz="36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×</a:t>
            </a:r>
            <a:r>
              <a:rPr lang="el-GR" sz="36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 Δ</a:t>
            </a:r>
            <a:r>
              <a:rPr lang="en-GB" sz="36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H</a:t>
            </a:r>
            <a:r>
              <a:rPr lang="ar-SA" sz="3600" dirty="0" smtClean="0">
                <a:solidFill>
                  <a:srgbClr val="FF00FF"/>
                </a:solidFill>
              </a:rPr>
              <a:t> </a:t>
            </a:r>
            <a:endParaRPr lang="ar-SA" sz="3600" dirty="0">
              <a:solidFill>
                <a:srgbClr val="FF00FF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214414" y="2643182"/>
            <a:ext cx="514353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FF"/>
                </a:solidFill>
                <a:cs typeface="AL-Mohanad" pitchFamily="2" charset="-78"/>
              </a:rPr>
              <a:t>عدد مولات المادة في المعادلة الموزونة</a:t>
            </a:r>
            <a:endParaRPr lang="ar-SA" sz="3600" dirty="0">
              <a:solidFill>
                <a:srgbClr val="FF00FF"/>
              </a:solidFill>
              <a:cs typeface="AL-Mohanad" pitchFamily="2" charset="-78"/>
            </a:endParaRPr>
          </a:p>
        </p:txBody>
      </p:sp>
      <p:graphicFrame>
        <p:nvGraphicFramePr>
          <p:cNvPr id="9" name="كائن 8"/>
          <p:cNvGraphicFramePr>
            <a:graphicFrameLocks noChangeAspect="1"/>
          </p:cNvGraphicFramePr>
          <p:nvPr/>
        </p:nvGraphicFramePr>
        <p:xfrm>
          <a:off x="1142976" y="3500438"/>
          <a:ext cx="2214578" cy="10001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5" name="Equation" r:id="rId3" imgW="799920" imgH="393480" progId="Equation.3">
                  <p:embed/>
                </p:oleObj>
              </mc:Choice>
              <mc:Fallback>
                <p:oleObj name="Equation" r:id="rId3" imgW="799920" imgH="393480" progId="Equation.3">
                  <p:embed/>
                  <p:pic>
                    <p:nvPicPr>
                      <p:cNvPr id="0" name="Picture 2" descr="فلين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2976" y="3500438"/>
                        <a:ext cx="2214578" cy="1000132"/>
                      </a:xfrm>
                      <a:prstGeom prst="rect">
                        <a:avLst/>
                      </a:prstGeom>
                      <a:blipFill dpi="0" rotWithShape="0">
                        <a:blip r:embed="rId5"/>
                        <a:srcRect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كائن 9"/>
          <p:cNvGraphicFramePr>
            <a:graphicFrameLocks noChangeAspect="1"/>
          </p:cNvGraphicFramePr>
          <p:nvPr/>
        </p:nvGraphicFramePr>
        <p:xfrm>
          <a:off x="3428992" y="3714752"/>
          <a:ext cx="2571768" cy="571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6" name="Equation" r:id="rId6" imgW="698400" imgH="177480" progId="Equation.3">
                  <p:embed/>
                </p:oleObj>
              </mc:Choice>
              <mc:Fallback>
                <p:oleObj name="Equation" r:id="rId6" imgW="698400" imgH="177480" progId="Equation.3">
                  <p:embed/>
                  <p:pic>
                    <p:nvPicPr>
                      <p:cNvPr id="0" name="Picture 3" descr="نسيج زهري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8992" y="3714752"/>
                        <a:ext cx="2571768" cy="571504"/>
                      </a:xfrm>
                      <a:prstGeom prst="rect">
                        <a:avLst/>
                      </a:prstGeom>
                      <a:blipFill dpi="0" rotWithShape="0">
                        <a:blip r:embed="rId8"/>
                        <a:srcRect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4" name="Object 4"/>
          <p:cNvGraphicFramePr>
            <a:graphicFrameLocks noChangeAspect="1"/>
          </p:cNvGraphicFramePr>
          <p:nvPr/>
        </p:nvGraphicFramePr>
        <p:xfrm>
          <a:off x="4429124" y="500042"/>
          <a:ext cx="857251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7" name="Equation" r:id="rId9" imgW="279360" imgH="393480" progId="Equation.3">
                  <p:embed/>
                </p:oleObj>
              </mc:Choice>
              <mc:Fallback>
                <p:oleObj name="Equation" r:id="rId9" imgW="279360" imgH="393480" progId="Equation.3">
                  <p:embed/>
                  <p:pic>
                    <p:nvPicPr>
                      <p:cNvPr id="0" name="Picture 4" descr="قطيرات ماء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9124" y="500042"/>
                        <a:ext cx="857251" cy="1000125"/>
                      </a:xfrm>
                      <a:prstGeom prst="rect">
                        <a:avLst/>
                      </a:prstGeom>
                      <a:blipFill dpi="0" rotWithShape="0">
                        <a:blip r:embed="rId11"/>
                        <a:srcRect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مربع نص 11"/>
          <p:cNvSpPr txBox="1"/>
          <p:nvPr/>
        </p:nvSpPr>
        <p:spPr>
          <a:xfrm>
            <a:off x="2071670" y="714356"/>
            <a:ext cx="242889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= </a:t>
            </a:r>
            <a:r>
              <a:rPr lang="en-US" sz="3600" dirty="0" smtClean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0.3</a:t>
            </a:r>
            <a:r>
              <a:rPr lang="ar-EG" sz="3600" dirty="0" smtClean="0">
                <a:solidFill>
                  <a:srgbClr val="FF9900"/>
                </a:solidFill>
              </a:rPr>
              <a:t> </a:t>
            </a:r>
            <a:r>
              <a:rPr lang="ar-EG" sz="3600" dirty="0" smtClean="0">
                <a:solidFill>
                  <a:srgbClr val="FF9900"/>
                </a:solidFill>
                <a:cs typeface="AL-Mohanad" pitchFamily="2" charset="-78"/>
              </a:rPr>
              <a:t>مول</a:t>
            </a:r>
            <a:endParaRPr lang="ar-SA" sz="3600" dirty="0">
              <a:solidFill>
                <a:srgbClr val="FF9900"/>
              </a:solidFill>
              <a:cs typeface="AL-Mohana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3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5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14282" y="214290"/>
            <a:ext cx="8715436" cy="563231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66"/>
                </a:solidFill>
                <a:cs typeface="AL-Mohanad" pitchFamily="2" charset="-78"/>
              </a:rPr>
              <a:t>يحترق الجلوكوز داخل الجسم يتحول إلى ثلاثي فوسفات الأدينوسين </a:t>
            </a:r>
            <a:r>
              <a:rPr lang="en-GB" sz="36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ATP</a:t>
            </a:r>
            <a:r>
              <a:rPr lang="ar-SA" sz="36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SA" sz="3600" dirty="0" smtClean="0">
                <a:solidFill>
                  <a:srgbClr val="FF0066"/>
                </a:solidFill>
                <a:latin typeface="Arial" pitchFamily="34" charset="0"/>
                <a:cs typeface="AL-Mohanad" pitchFamily="2" charset="-78"/>
              </a:rPr>
              <a:t>تتحول لطاقة وقت حاجة الجسم لها</a:t>
            </a:r>
          </a:p>
          <a:p>
            <a:r>
              <a:rPr lang="ar-SA" sz="3600" dirty="0" smtClean="0">
                <a:solidFill>
                  <a:srgbClr val="006600"/>
                </a:solidFill>
                <a:latin typeface="Arial" pitchFamily="34" charset="0"/>
                <a:cs typeface="AL-Mohanad" pitchFamily="2" charset="-78"/>
              </a:rPr>
              <a:t>تفاعلات الاحتراق</a:t>
            </a:r>
          </a:p>
          <a:p>
            <a:r>
              <a:rPr lang="ar-SA" sz="3600" dirty="0" smtClean="0">
                <a:solidFill>
                  <a:srgbClr val="0000FF"/>
                </a:solidFill>
                <a:latin typeface="Arial" pitchFamily="34" charset="0"/>
                <a:cs typeface="AL-Mohanad" pitchFamily="2" charset="-78"/>
              </a:rPr>
              <a:t>تفاعل الاحتراق هو تفاعل الوقود مع الأكسجين فينتج طاقة</a:t>
            </a:r>
          </a:p>
          <a:p>
            <a:r>
              <a:rPr lang="ar-SA" sz="3600" dirty="0" smtClean="0">
                <a:solidFill>
                  <a:srgbClr val="FF0000"/>
                </a:solidFill>
                <a:latin typeface="Arial" pitchFamily="34" charset="0"/>
                <a:cs typeface="AL-Mohanad" pitchFamily="2" charset="-78"/>
              </a:rPr>
              <a:t>أمثلة</a:t>
            </a:r>
          </a:p>
          <a:p>
            <a:pPr>
              <a:buFont typeface="Wingdings" pitchFamily="2" charset="2"/>
              <a:buChar char="ü"/>
            </a:pPr>
            <a:r>
              <a:rPr lang="ar-SA" sz="3600" dirty="0" smtClean="0">
                <a:solidFill>
                  <a:srgbClr val="FF00FF"/>
                </a:solidFill>
                <a:latin typeface="Arial" pitchFamily="34" charset="0"/>
                <a:cs typeface="AL-Mohanad" pitchFamily="2" charset="-78"/>
              </a:rPr>
              <a:t>احتراق الميثان في الوقود المنزلي</a:t>
            </a:r>
          </a:p>
          <a:p>
            <a:pPr>
              <a:buFont typeface="Wingdings" pitchFamily="2" charset="2"/>
              <a:buChar char="ü"/>
            </a:pPr>
            <a:endParaRPr lang="ar-SA" sz="3600" dirty="0" smtClean="0">
              <a:latin typeface="Arial" pitchFamily="34" charset="0"/>
              <a:cs typeface="AL-Mohanad" pitchFamily="2" charset="-78"/>
            </a:endParaRPr>
          </a:p>
          <a:p>
            <a:pPr>
              <a:buFont typeface="Wingdings" pitchFamily="2" charset="2"/>
              <a:buChar char="ü"/>
            </a:pPr>
            <a:r>
              <a:rPr lang="ar-SA" sz="3600" dirty="0" smtClean="0">
                <a:solidFill>
                  <a:srgbClr val="FF9900"/>
                </a:solidFill>
                <a:latin typeface="Arial" pitchFamily="34" charset="0"/>
                <a:cs typeface="AL-Mohanad" pitchFamily="2" charset="-78"/>
              </a:rPr>
              <a:t>احتراق الأوكتان في وقود السيارات</a:t>
            </a:r>
          </a:p>
          <a:p>
            <a:pPr>
              <a:buFont typeface="Wingdings" pitchFamily="2" charset="2"/>
              <a:buChar char="ü"/>
            </a:pPr>
            <a:endParaRPr lang="ar-SA" sz="3600" dirty="0" smtClean="0">
              <a:latin typeface="Arial" pitchFamily="34" charset="0"/>
              <a:cs typeface="AL-Mohanad" pitchFamily="2" charset="-78"/>
            </a:endParaRPr>
          </a:p>
          <a:p>
            <a:pPr>
              <a:buFont typeface="Wingdings" pitchFamily="2" charset="2"/>
              <a:buChar char="ü"/>
            </a:pPr>
            <a:r>
              <a:rPr lang="ar-SA" sz="3600" dirty="0" smtClean="0">
                <a:solidFill>
                  <a:srgbClr val="A50021"/>
                </a:solidFill>
                <a:latin typeface="Arial" pitchFamily="34" charset="0"/>
                <a:cs typeface="AL-Mohanad" pitchFamily="2" charset="-78"/>
              </a:rPr>
              <a:t>تفاعل الهيدروجين مع الأكسجين لرفع مكوك الفضاء</a:t>
            </a:r>
            <a:endParaRPr lang="ar-SA" sz="3600" dirty="0">
              <a:solidFill>
                <a:srgbClr val="A50021"/>
              </a:solidFill>
              <a:latin typeface="Arial" pitchFamily="34" charset="0"/>
              <a:cs typeface="AL-Mohanad" pitchFamily="2" charset="-78"/>
            </a:endParaRPr>
          </a:p>
        </p:txBody>
      </p:sp>
      <p:graphicFrame>
        <p:nvGraphicFramePr>
          <p:cNvPr id="4" name="كائن 3"/>
          <p:cNvGraphicFramePr>
            <a:graphicFrameLocks noChangeAspect="1"/>
          </p:cNvGraphicFramePr>
          <p:nvPr/>
        </p:nvGraphicFramePr>
        <p:xfrm>
          <a:off x="1142976" y="3500438"/>
          <a:ext cx="7072362" cy="571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3" name="Equation" r:id="rId3" imgW="2743200" imgH="241200" progId="Equation.3">
                  <p:embed/>
                </p:oleObj>
              </mc:Choice>
              <mc:Fallback>
                <p:oleObj name="Equation" r:id="rId3" imgW="2743200" imgH="2412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2976" y="3500438"/>
                        <a:ext cx="7072362" cy="57150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كائن 4"/>
          <p:cNvGraphicFramePr>
            <a:graphicFrameLocks noChangeAspect="1"/>
          </p:cNvGraphicFramePr>
          <p:nvPr/>
        </p:nvGraphicFramePr>
        <p:xfrm>
          <a:off x="928662" y="4500570"/>
          <a:ext cx="7215238" cy="857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4" name="Equation" r:id="rId5" imgW="2984400" imgH="393480" progId="Equation.3">
                  <p:embed/>
                </p:oleObj>
              </mc:Choice>
              <mc:Fallback>
                <p:oleObj name="Equation" r:id="rId5" imgW="298440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62" y="4500570"/>
                        <a:ext cx="7215238" cy="8572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كائن 5"/>
          <p:cNvGraphicFramePr>
            <a:graphicFrameLocks noChangeAspect="1"/>
          </p:cNvGraphicFramePr>
          <p:nvPr/>
        </p:nvGraphicFramePr>
        <p:xfrm>
          <a:off x="1643042" y="5643578"/>
          <a:ext cx="5357850" cy="7858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5" name="Equation" r:id="rId7" imgW="2095200" imgH="393480" progId="Equation.3">
                  <p:embed/>
                </p:oleObj>
              </mc:Choice>
              <mc:Fallback>
                <p:oleObj name="Equation" r:id="rId7" imgW="209520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3042" y="5643578"/>
                        <a:ext cx="5357850" cy="78581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7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9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2844" y="4071942"/>
            <a:ext cx="9001156" cy="1362456"/>
          </a:xfrm>
        </p:spPr>
        <p:txBody>
          <a:bodyPr/>
          <a:lstStyle/>
          <a:p>
            <a:pPr algn="ctr"/>
            <a:r>
              <a:rPr lang="ar-SA" sz="13800" dirty="0" smtClean="0">
                <a:cs typeface="DecoType Thuluth" pitchFamily="2" charset="-78"/>
              </a:rPr>
              <a:t>حساب التغير في المحتوى الحراري</a:t>
            </a:r>
            <a:r>
              <a:rPr sz="13800" smtClean="0">
                <a:cs typeface="DecoType Thuluth" pitchFamily="2" charset="-78"/>
              </a:rPr>
              <a:t> </a:t>
            </a:r>
            <a:endParaRPr lang="ar-SA" sz="13800" dirty="0">
              <a:cs typeface="DecoType Thuluth" pitchFamily="2" charset="-78"/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14282" y="285728"/>
            <a:ext cx="8715436" cy="563231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FF"/>
                </a:solidFill>
                <a:cs typeface="AL-Mohanad" pitchFamily="2" charset="-78"/>
              </a:rPr>
              <a:t>يصعب قياس تغير المحتوى الحراري عملياً باستخدام المسعر لبعض التفاعلات مثل</a:t>
            </a:r>
          </a:p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التفاعلات شديدة البطء</a:t>
            </a:r>
          </a:p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التفاعلات التي تنتج خليطاً من النواتج</a:t>
            </a:r>
          </a:p>
          <a:p>
            <a:r>
              <a:rPr lang="ar-SA" sz="3600" dirty="0" smtClean="0">
                <a:solidFill>
                  <a:srgbClr val="CC6600"/>
                </a:solidFill>
                <a:cs typeface="AL-Mohanad" pitchFamily="2" charset="-78"/>
              </a:rPr>
              <a:t>يستخدم قانون هس لحساب تغير المحتوى الحراري في مثل هذه الحالات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نص قانون هس</a:t>
            </a:r>
          </a:p>
          <a:p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إذا أمكن جمع عدة تفاعلات حرارية لإنتاج معادلة نهائية فإن تغير المحتوى الحراري للتفاعل النهائي يساوي مجموع تغيرات المحتوى الحراري للتفاعلات المكونة له</a:t>
            </a:r>
            <a:endParaRPr lang="ar-SA" sz="3600" dirty="0">
              <a:solidFill>
                <a:srgbClr val="0000FF"/>
              </a:solidFill>
              <a:cs typeface="AL-Mohana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0" y="214290"/>
            <a:ext cx="9001156" cy="563231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مثال</a:t>
            </a:r>
          </a:p>
          <a:p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احسب </a:t>
            </a:r>
            <a:r>
              <a:rPr lang="el-GR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Δ</a:t>
            </a:r>
            <a:r>
              <a:rPr lang="en-GB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H </a:t>
            </a:r>
            <a:r>
              <a:rPr lang="ar-SA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للتفاعل التالي                               </a:t>
            </a:r>
          </a:p>
          <a:p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علماً بأن</a:t>
            </a:r>
          </a:p>
          <a:p>
            <a:endParaRPr lang="ar-SA" sz="3600" dirty="0" smtClean="0">
              <a:cs typeface="AL-Mohanad" pitchFamily="2" charset="-78"/>
            </a:endParaRPr>
          </a:p>
          <a:p>
            <a:endParaRPr lang="en-US" sz="3600" dirty="0" smtClean="0">
              <a:cs typeface="AL-Mohanad" pitchFamily="2" charset="-78"/>
            </a:endParaRPr>
          </a:p>
          <a:p>
            <a:endParaRPr lang="ar-SA" sz="3600" dirty="0" smtClean="0">
              <a:cs typeface="AL-Mohanad" pitchFamily="2" charset="-78"/>
            </a:endParaRPr>
          </a:p>
          <a:p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الحل</a:t>
            </a:r>
          </a:p>
          <a:p>
            <a:r>
              <a:rPr lang="ar-SA" sz="3600" dirty="0" smtClean="0">
                <a:solidFill>
                  <a:srgbClr val="FF00FF"/>
                </a:solidFill>
                <a:cs typeface="AL-Mohanad" pitchFamily="2" charset="-78"/>
              </a:rPr>
              <a:t>التفاعل المطلوب ينتج من ضرب التفاعل </a:t>
            </a:r>
            <a:r>
              <a:rPr lang="en-US" sz="36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 2×a </a:t>
            </a:r>
            <a:r>
              <a:rPr lang="ar-SA" sz="3600" dirty="0" smtClean="0">
                <a:solidFill>
                  <a:srgbClr val="FF00FF"/>
                </a:solidFill>
                <a:cs typeface="AL-Mohanad" pitchFamily="2" charset="-78"/>
              </a:rPr>
              <a:t>ثم الجمع مع </a:t>
            </a:r>
            <a:r>
              <a:rPr lang="en-US" sz="36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b</a:t>
            </a:r>
            <a:endParaRPr lang="ar-EG" sz="3600" dirty="0" smtClean="0">
              <a:solidFill>
                <a:srgbClr val="FF00FF"/>
              </a:solidFill>
              <a:latin typeface="Arial" pitchFamily="34" charset="0"/>
              <a:cs typeface="Arial" pitchFamily="34" charset="0"/>
            </a:endParaRPr>
          </a:p>
          <a:p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لذلك فإن </a:t>
            </a:r>
          </a:p>
          <a:p>
            <a:r>
              <a:rPr lang="el-GR" sz="3600" dirty="0" smtClean="0">
                <a:solidFill>
                  <a:srgbClr val="CC6600"/>
                </a:solidFill>
                <a:latin typeface="Arial" pitchFamily="34" charset="0"/>
                <a:cs typeface="Arial" pitchFamily="34" charset="0"/>
              </a:rPr>
              <a:t>Δ</a:t>
            </a:r>
            <a:r>
              <a:rPr lang="en-GB" sz="3600" dirty="0" smtClean="0">
                <a:solidFill>
                  <a:srgbClr val="CC6600"/>
                </a:solidFill>
                <a:latin typeface="Arial" pitchFamily="34" charset="0"/>
                <a:cs typeface="Arial" pitchFamily="34" charset="0"/>
              </a:rPr>
              <a:t>H=</a:t>
            </a:r>
            <a:r>
              <a:rPr lang="en-US" sz="3600" dirty="0" smtClean="0">
                <a:solidFill>
                  <a:srgbClr val="CC6600"/>
                </a:solidFill>
                <a:latin typeface="Arial" pitchFamily="34" charset="0"/>
                <a:cs typeface="Arial" pitchFamily="34" charset="0"/>
              </a:rPr>
              <a:t> 2×-297 + (-198 )= -792KJ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ar-SA" sz="3600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graphicFrame>
        <p:nvGraphicFramePr>
          <p:cNvPr id="4" name="كائن 3"/>
          <p:cNvGraphicFramePr>
            <a:graphicFrameLocks noChangeAspect="1"/>
          </p:cNvGraphicFramePr>
          <p:nvPr/>
        </p:nvGraphicFramePr>
        <p:xfrm>
          <a:off x="1006475" y="769938"/>
          <a:ext cx="3917950" cy="67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8" name="Equation" r:id="rId3" imgW="1498320" imgH="253800" progId="Equation.3">
                  <p:embed/>
                </p:oleObj>
              </mc:Choice>
              <mc:Fallback>
                <p:oleObj name="Equation" r:id="rId3" imgW="1498320" imgH="253800" progId="Equation.3">
                  <p:embed/>
                  <p:pic>
                    <p:nvPicPr>
                      <p:cNvPr id="0" name="Picture 2" descr="نسيج زهري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6475" y="769938"/>
                        <a:ext cx="3917950" cy="676275"/>
                      </a:xfrm>
                      <a:prstGeom prst="rect">
                        <a:avLst/>
                      </a:prstGeom>
                      <a:blipFill dpi="0" rotWithShape="0">
                        <a:blip r:embed="rId5"/>
                        <a:srcRect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كائن 4"/>
          <p:cNvGraphicFramePr>
            <a:graphicFrameLocks noChangeAspect="1"/>
          </p:cNvGraphicFramePr>
          <p:nvPr/>
        </p:nvGraphicFramePr>
        <p:xfrm>
          <a:off x="666750" y="2000250"/>
          <a:ext cx="6005513" cy="64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9" name="Equation" r:id="rId6" imgW="2374560" imgH="241200" progId="Equation.3">
                  <p:embed/>
                </p:oleObj>
              </mc:Choice>
              <mc:Fallback>
                <p:oleObj name="Equation" r:id="rId6" imgW="2374560" imgH="241200" progId="Equation.3">
                  <p:embed/>
                  <p:pic>
                    <p:nvPicPr>
                      <p:cNvPr id="0" name="Picture 3" descr="قرطاسية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750" y="2000250"/>
                        <a:ext cx="6005513" cy="642938"/>
                      </a:xfrm>
                      <a:prstGeom prst="rect">
                        <a:avLst/>
                      </a:prstGeom>
                      <a:blipFill dpi="0" rotWithShape="0">
                        <a:blip r:embed="rId8"/>
                        <a:srcRect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كائن 5"/>
          <p:cNvGraphicFramePr>
            <a:graphicFrameLocks noChangeAspect="1"/>
          </p:cNvGraphicFramePr>
          <p:nvPr/>
        </p:nvGraphicFramePr>
        <p:xfrm>
          <a:off x="728663" y="3000375"/>
          <a:ext cx="6043612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0" name="Equation" r:id="rId9" imgW="2705040" imgH="241200" progId="Equation.3">
                  <p:embed/>
                </p:oleObj>
              </mc:Choice>
              <mc:Fallback>
                <p:oleObj name="Equation" r:id="rId9" imgW="2705040" imgH="241200" progId="Equation.3">
                  <p:embed/>
                  <p:pic>
                    <p:nvPicPr>
                      <p:cNvPr id="0" name="Picture 4" descr="باقة أزهار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663" y="3000375"/>
                        <a:ext cx="6043612" cy="571500"/>
                      </a:xfrm>
                      <a:prstGeom prst="rect">
                        <a:avLst/>
                      </a:prstGeom>
                      <a:blipFill dpi="0" rotWithShape="0">
                        <a:blip r:embed="rId11"/>
                        <a:srcRect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كائن 6"/>
          <p:cNvGraphicFramePr>
            <a:graphicFrameLocks noChangeAspect="1"/>
          </p:cNvGraphicFramePr>
          <p:nvPr/>
        </p:nvGraphicFramePr>
        <p:xfrm>
          <a:off x="2786050" y="4643446"/>
          <a:ext cx="3429024" cy="571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1" name="Equation" r:id="rId12" imgW="1282680" imgH="215640" progId="Equation.3">
                  <p:embed/>
                </p:oleObj>
              </mc:Choice>
              <mc:Fallback>
                <p:oleObj name="Equation" r:id="rId12" imgW="1282680" imgH="215640" progId="Equation.3">
                  <p:embed/>
                  <p:pic>
                    <p:nvPicPr>
                      <p:cNvPr id="0" name="Picture 5" descr="ورق معاد تصنيعه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6050" y="4643446"/>
                        <a:ext cx="3429024" cy="571504"/>
                      </a:xfrm>
                      <a:prstGeom prst="rect">
                        <a:avLst/>
                      </a:prstGeom>
                      <a:blipFill dpi="0" rotWithShape="0">
                        <a:blip r:embed="rId14"/>
                        <a:srcRect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 tmFilter="0,0; .5, 1; 1, 1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85720" y="214290"/>
            <a:ext cx="8572560" cy="452431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00"/>
                </a:solidFill>
                <a:latin typeface="Arial" pitchFamily="34" charset="0"/>
                <a:cs typeface="AL-Mohanad" pitchFamily="2" charset="-78"/>
              </a:rPr>
              <a:t>ملاحظات</a:t>
            </a:r>
          </a:p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FFC000"/>
                </a:solidFill>
                <a:latin typeface="Arial" pitchFamily="34" charset="0"/>
                <a:cs typeface="AL-Mohanad" pitchFamily="2" charset="-78"/>
              </a:rPr>
              <a:t>عند عكس اتجاه التفاعل نغير إشارة </a:t>
            </a:r>
            <a:r>
              <a:rPr lang="el-GR" sz="3600" dirty="0" smtClean="0">
                <a:solidFill>
                  <a:srgbClr val="FFC000"/>
                </a:solidFill>
                <a:latin typeface="Arial" pitchFamily="34" charset="0"/>
                <a:cs typeface="AL-Mohanad" pitchFamily="2" charset="-78"/>
              </a:rPr>
              <a:t>Δ</a:t>
            </a:r>
            <a:r>
              <a:rPr lang="en-GB" sz="3600" dirty="0" smtClean="0">
                <a:solidFill>
                  <a:srgbClr val="FFC000"/>
                </a:solidFill>
                <a:latin typeface="Arial" pitchFamily="34" charset="0"/>
                <a:cs typeface="AL-Mohanad" pitchFamily="2" charset="-78"/>
              </a:rPr>
              <a:t>H</a:t>
            </a:r>
            <a:endParaRPr lang="ar-SA" sz="3600" dirty="0" smtClean="0">
              <a:solidFill>
                <a:srgbClr val="FFC000"/>
              </a:solidFill>
              <a:latin typeface="Arial" pitchFamily="34" charset="0"/>
              <a:cs typeface="AL-Mohanad" pitchFamily="2" charset="-78"/>
            </a:endParaRPr>
          </a:p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عند ضرب تفاعل في معامل نضرب </a:t>
            </a:r>
            <a:r>
              <a:rPr lang="el-GR" sz="3600" dirty="0" smtClean="0">
                <a:solidFill>
                  <a:srgbClr val="006600"/>
                </a:solidFill>
                <a:latin typeface="Arial" pitchFamily="34" charset="0"/>
                <a:cs typeface="AL-Mohanad" pitchFamily="2" charset="-78"/>
              </a:rPr>
              <a:t>Δ</a:t>
            </a:r>
            <a:r>
              <a:rPr lang="en-GB" sz="3600" dirty="0" smtClean="0">
                <a:solidFill>
                  <a:srgbClr val="006600"/>
                </a:solidFill>
                <a:latin typeface="Arial" pitchFamily="34" charset="0"/>
                <a:cs typeface="AL-Mohanad" pitchFamily="2" charset="-78"/>
              </a:rPr>
              <a:t>H </a:t>
            </a:r>
            <a:r>
              <a:rPr lang="ar-SA" sz="3600" dirty="0" smtClean="0">
                <a:solidFill>
                  <a:srgbClr val="006600"/>
                </a:solidFill>
                <a:latin typeface="Arial" pitchFamily="34" charset="0"/>
                <a:cs typeface="AL-Mohanad" pitchFamily="2" charset="-78"/>
              </a:rPr>
              <a:t> </a:t>
            </a:r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في نفس المعامل</a:t>
            </a:r>
          </a:p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A50021"/>
                </a:solidFill>
                <a:cs typeface="AL-Mohanad" pitchFamily="2" charset="-78"/>
              </a:rPr>
              <a:t>عند قسمة تفاعل على معامل نقسم</a:t>
            </a:r>
            <a:r>
              <a:rPr lang="el-GR" sz="3600" dirty="0" smtClean="0">
                <a:solidFill>
                  <a:srgbClr val="A50021"/>
                </a:solidFill>
                <a:latin typeface="Arial" pitchFamily="34" charset="0"/>
                <a:cs typeface="AL-Mohanad" pitchFamily="2" charset="-78"/>
              </a:rPr>
              <a:t>Δ</a:t>
            </a:r>
            <a:r>
              <a:rPr lang="en-GB" sz="3600" dirty="0" smtClean="0">
                <a:solidFill>
                  <a:srgbClr val="A50021"/>
                </a:solidFill>
                <a:latin typeface="Arial" pitchFamily="34" charset="0"/>
                <a:cs typeface="AL-Mohanad" pitchFamily="2" charset="-78"/>
              </a:rPr>
              <a:t>H </a:t>
            </a:r>
            <a:r>
              <a:rPr lang="ar-SA" sz="3600" dirty="0" smtClean="0">
                <a:solidFill>
                  <a:srgbClr val="A50021"/>
                </a:solidFill>
                <a:latin typeface="Arial" pitchFamily="34" charset="0"/>
                <a:cs typeface="AL-Mohanad" pitchFamily="2" charset="-78"/>
              </a:rPr>
              <a:t> </a:t>
            </a:r>
            <a:r>
              <a:rPr lang="ar-SA" sz="3600" dirty="0" smtClean="0">
                <a:solidFill>
                  <a:srgbClr val="A50021"/>
                </a:solidFill>
                <a:cs typeface="AL-Mohanad" pitchFamily="2" charset="-78"/>
              </a:rPr>
              <a:t>على نفس المعامل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مثال</a:t>
            </a:r>
          </a:p>
          <a:p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استعمل المعادلتين( </a:t>
            </a:r>
            <a:r>
              <a:rPr lang="en-US" sz="3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a , b</a:t>
            </a:r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) لحساب </a:t>
            </a:r>
            <a:r>
              <a:rPr lang="el-GR" sz="3600" dirty="0" smtClean="0">
                <a:solidFill>
                  <a:srgbClr val="0000FF"/>
                </a:solidFill>
                <a:latin typeface="Arial" pitchFamily="34" charset="0"/>
                <a:cs typeface="AL-Mohanad" pitchFamily="2" charset="-78"/>
              </a:rPr>
              <a:t>Δ</a:t>
            </a:r>
            <a:r>
              <a:rPr lang="en-GB" sz="3600" dirty="0" smtClean="0">
                <a:solidFill>
                  <a:srgbClr val="0000FF"/>
                </a:solidFill>
                <a:latin typeface="Arial" pitchFamily="34" charset="0"/>
                <a:cs typeface="AL-Mohanad" pitchFamily="2" charset="-78"/>
              </a:rPr>
              <a:t>H </a:t>
            </a:r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لتحلل بيروكسيد الهيدروجين </a:t>
            </a:r>
            <a:r>
              <a:rPr lang="en-US" sz="3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H</a:t>
            </a:r>
            <a:r>
              <a:rPr lang="en-US" sz="3600" baseline="-25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3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en-US" sz="3600" baseline="-25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2</a:t>
            </a:r>
            <a:endParaRPr lang="ar-SA" sz="3600" baseline="-250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endParaRPr lang="ar-SA" sz="3600" dirty="0">
              <a:cs typeface="AL-Mohanad" pitchFamily="2" charset="-78"/>
            </a:endParaRPr>
          </a:p>
        </p:txBody>
      </p:sp>
      <p:graphicFrame>
        <p:nvGraphicFramePr>
          <p:cNvPr id="4" name="كائن 3"/>
          <p:cNvGraphicFramePr>
            <a:graphicFrameLocks noChangeAspect="1"/>
          </p:cNvGraphicFramePr>
          <p:nvPr/>
        </p:nvGraphicFramePr>
        <p:xfrm>
          <a:off x="571472" y="4143380"/>
          <a:ext cx="7143800" cy="64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1" name="Equation" r:id="rId3" imgW="2666880" imgH="241200" progId="Equation.3">
                  <p:embed/>
                </p:oleObj>
              </mc:Choice>
              <mc:Fallback>
                <p:oleObj name="Equation" r:id="rId3" imgW="2666880" imgH="241200" progId="Equation.3">
                  <p:embed/>
                  <p:pic>
                    <p:nvPicPr>
                      <p:cNvPr id="0" name="Picture 2" descr="قرطاسية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472" y="4143380"/>
                        <a:ext cx="7143800" cy="642938"/>
                      </a:xfrm>
                      <a:prstGeom prst="rect">
                        <a:avLst/>
                      </a:prstGeom>
                      <a:blipFill dpi="0" rotWithShape="0">
                        <a:blip r:embed="rId5"/>
                        <a:srcRect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كائن 4"/>
          <p:cNvGraphicFramePr>
            <a:graphicFrameLocks noChangeAspect="1"/>
          </p:cNvGraphicFramePr>
          <p:nvPr/>
        </p:nvGraphicFramePr>
        <p:xfrm>
          <a:off x="571472" y="4929198"/>
          <a:ext cx="7499352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2" name="Equation" r:id="rId6" imgW="2552400" imgH="241200" progId="Equation.3">
                  <p:embed/>
                </p:oleObj>
              </mc:Choice>
              <mc:Fallback>
                <p:oleObj name="Equation" r:id="rId6" imgW="2552400" imgH="241200" progId="Equation.3">
                  <p:embed/>
                  <p:pic>
                    <p:nvPicPr>
                      <p:cNvPr id="0" name="Picture 3" descr="باقة أزهار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472" y="4929198"/>
                        <a:ext cx="7499352" cy="714375"/>
                      </a:xfrm>
                      <a:prstGeom prst="rect">
                        <a:avLst/>
                      </a:prstGeom>
                      <a:blipFill dpi="0" rotWithShape="0">
                        <a:blip r:embed="rId8"/>
                        <a:srcRect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كائن 5"/>
          <p:cNvGraphicFramePr>
            <a:graphicFrameLocks noChangeAspect="1"/>
          </p:cNvGraphicFramePr>
          <p:nvPr/>
        </p:nvGraphicFramePr>
        <p:xfrm>
          <a:off x="1000100" y="5786454"/>
          <a:ext cx="6143668" cy="642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3" name="Equation" r:id="rId9" imgW="2197080" imgH="241200" progId="Equation.3">
                  <p:embed/>
                </p:oleObj>
              </mc:Choice>
              <mc:Fallback>
                <p:oleObj name="Equation" r:id="rId9" imgW="2197080" imgH="241200" progId="Equation.3">
                  <p:embed/>
                  <p:pic>
                    <p:nvPicPr>
                      <p:cNvPr id="0" name="Picture 4" descr="نسيج زهري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0100" y="5786454"/>
                        <a:ext cx="6143668" cy="642942"/>
                      </a:xfrm>
                      <a:prstGeom prst="rect">
                        <a:avLst/>
                      </a:prstGeom>
                      <a:blipFill dpi="0" rotWithShape="0">
                        <a:blip r:embed="rId11"/>
                        <a:srcRect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1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3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357158" y="214290"/>
            <a:ext cx="8643998" cy="563231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006600"/>
                </a:solidFill>
                <a:cs typeface="AL-Mohanad" pitchFamily="2" charset="-78"/>
              </a:rPr>
              <a:t>الحل</a:t>
            </a:r>
          </a:p>
          <a:p>
            <a:r>
              <a:rPr lang="ar-SA" sz="3600" dirty="0" smtClean="0">
                <a:solidFill>
                  <a:srgbClr val="FF0066"/>
                </a:solidFill>
                <a:cs typeface="AL-Mohanad" pitchFamily="2" charset="-78"/>
              </a:rPr>
              <a:t>التفاعل المطلوب ينتج من عكس </a:t>
            </a:r>
            <a:r>
              <a:rPr lang="en-US" sz="36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ar-SA" sz="3600" dirty="0" smtClean="0">
                <a:solidFill>
                  <a:srgbClr val="FF0066"/>
                </a:solidFill>
                <a:cs typeface="AL-Mohanad" pitchFamily="2" charset="-78"/>
              </a:rPr>
              <a:t>التفاعل ثم ضربه </a:t>
            </a:r>
            <a:r>
              <a:rPr lang="ar-SA" sz="36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× </a:t>
            </a:r>
            <a:r>
              <a:rPr lang="en-US" sz="36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ar-SA" sz="3600" dirty="0" smtClean="0">
                <a:solidFill>
                  <a:srgbClr val="FF0066"/>
                </a:solidFill>
                <a:cs typeface="AL-Mohanad" pitchFamily="2" charset="-78"/>
              </a:rPr>
              <a:t> ثم الجمع مع التفاعل </a:t>
            </a:r>
            <a:r>
              <a:rPr lang="en-US" sz="3600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a</a:t>
            </a:r>
            <a:endParaRPr lang="ar-SA" sz="3600" dirty="0" smtClean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  <a:p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لذلك فإن</a:t>
            </a:r>
          </a:p>
          <a:p>
            <a:endParaRPr lang="ar-SA" sz="3600" dirty="0" smtClean="0">
              <a:cs typeface="AL-Mohanad" pitchFamily="2" charset="-78"/>
            </a:endParaRPr>
          </a:p>
          <a:p>
            <a:pPr algn="ctr"/>
            <a:r>
              <a:rPr lang="el-GR" sz="3600" dirty="0" smtClean="0">
                <a:solidFill>
                  <a:srgbClr val="CC6600"/>
                </a:solidFill>
                <a:latin typeface="Arial" pitchFamily="34" charset="0"/>
                <a:cs typeface="AL-Mohanad" pitchFamily="2" charset="-78"/>
              </a:rPr>
              <a:t>Δ</a:t>
            </a:r>
            <a:r>
              <a:rPr lang="en-GB" sz="3600" dirty="0" smtClean="0">
                <a:solidFill>
                  <a:srgbClr val="CC6600"/>
                </a:solidFill>
                <a:latin typeface="Arial" pitchFamily="34" charset="0"/>
                <a:cs typeface="AL-Mohanad" pitchFamily="2" charset="-78"/>
              </a:rPr>
              <a:t>H=2</a:t>
            </a:r>
            <a:r>
              <a:rPr lang="en-GB" sz="3600" dirty="0" smtClean="0">
                <a:solidFill>
                  <a:srgbClr val="CC6600"/>
                </a:solidFill>
                <a:latin typeface="Arial" pitchFamily="34" charset="0"/>
                <a:cs typeface="Arial" pitchFamily="34" charset="0"/>
              </a:rPr>
              <a:t>×</a:t>
            </a:r>
            <a:r>
              <a:rPr lang="en-GB" sz="3600" dirty="0" smtClean="0">
                <a:solidFill>
                  <a:srgbClr val="CC6600"/>
                </a:solidFill>
                <a:latin typeface="Arial" pitchFamily="34" charset="0"/>
                <a:cs typeface="AL-Mohanad" pitchFamily="2" charset="-78"/>
              </a:rPr>
              <a:t> –(-188) + (-572)</a:t>
            </a:r>
          </a:p>
          <a:p>
            <a:pPr algn="ctr"/>
            <a:r>
              <a:rPr lang="en-GB" sz="3600" dirty="0" smtClean="0">
                <a:solidFill>
                  <a:srgbClr val="0000FF"/>
                </a:solidFill>
                <a:latin typeface="Arial" pitchFamily="34" charset="0"/>
                <a:cs typeface="AL-Mohanad" pitchFamily="2" charset="-78"/>
              </a:rPr>
              <a:t>                 </a:t>
            </a:r>
          </a:p>
          <a:p>
            <a:pPr algn="ctr"/>
            <a:r>
              <a:rPr lang="en-GB" sz="3600" dirty="0" smtClean="0">
                <a:solidFill>
                  <a:srgbClr val="CC6600"/>
                </a:solidFill>
                <a:latin typeface="Arial" pitchFamily="34" charset="0"/>
                <a:cs typeface="AL-Mohanad" pitchFamily="2" charset="-78"/>
              </a:rPr>
              <a:t>=-196KJ</a:t>
            </a:r>
            <a:r>
              <a:rPr lang="en-GB" sz="3600" dirty="0" smtClean="0">
                <a:solidFill>
                  <a:srgbClr val="0000FF"/>
                </a:solidFill>
                <a:latin typeface="Arial" pitchFamily="34" charset="0"/>
                <a:cs typeface="AL-Mohanad" pitchFamily="2" charset="-78"/>
              </a:rPr>
              <a:t> </a:t>
            </a:r>
          </a:p>
          <a:p>
            <a:r>
              <a:rPr lang="en-GB" sz="3600" dirty="0" smtClean="0">
                <a:solidFill>
                  <a:srgbClr val="0000FF"/>
                </a:solidFill>
                <a:latin typeface="Arial" pitchFamily="34" charset="0"/>
                <a:cs typeface="AL-Mohanad" pitchFamily="2" charset="-78"/>
              </a:rPr>
              <a:t>                </a:t>
            </a:r>
          </a:p>
          <a:p>
            <a:endParaRPr lang="ar-SA" sz="3600" dirty="0">
              <a:cs typeface="AL-Mohanad" pitchFamily="2" charset="-78"/>
            </a:endParaRPr>
          </a:p>
        </p:txBody>
      </p:sp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785786" y="1928802"/>
          <a:ext cx="6286544" cy="7858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3" name="Equation" r:id="rId3" imgW="1473120" imgH="215640" progId="Equation.3">
                  <p:embed/>
                </p:oleObj>
              </mc:Choice>
              <mc:Fallback>
                <p:oleObj name="Equation" r:id="rId3" imgW="1473120" imgH="215640" progId="Equation.3">
                  <p:embed/>
                  <p:pic>
                    <p:nvPicPr>
                      <p:cNvPr id="0" name="Picture 2" descr="باقة أزهار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786" y="1928802"/>
                        <a:ext cx="6286544" cy="785818"/>
                      </a:xfrm>
                      <a:prstGeom prst="rect">
                        <a:avLst/>
                      </a:prstGeom>
                      <a:blipFill dpi="0" rotWithShape="0">
                        <a:blip r:embed="rId5"/>
                        <a:srcRect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7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9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85720" y="285728"/>
            <a:ext cx="864399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sz="3600" dirty="0">
              <a:cs typeface="AL-Mohanad" pitchFamily="2" charset="-78"/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214282" y="0"/>
            <a:ext cx="8715436" cy="67403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600" dirty="0" smtClean="0">
                <a:solidFill>
                  <a:srgbClr val="FF0000"/>
                </a:solidFill>
                <a:cs typeface="AL-Mohanad" pitchFamily="2" charset="-78"/>
              </a:rPr>
              <a:t>حرارة التكوين القياسية</a:t>
            </a:r>
          </a:p>
          <a:p>
            <a:r>
              <a:rPr lang="ar-EG" sz="3600" dirty="0" smtClean="0">
                <a:solidFill>
                  <a:srgbClr val="006600"/>
                </a:solidFill>
                <a:cs typeface="AL-Mohanad" pitchFamily="2" charset="-78"/>
              </a:rPr>
              <a:t>هي تغير المحتوى الحراري للتفاعل الذي يتكون فيه المركب من عناصره في حالاتها القياسية ( </a:t>
            </a:r>
            <a:r>
              <a:rPr lang="en-GB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1atm , 298k</a:t>
            </a:r>
            <a:r>
              <a:rPr lang="ar-EG" sz="3600" dirty="0" smtClean="0">
                <a:solidFill>
                  <a:srgbClr val="006600"/>
                </a:solidFill>
                <a:cs typeface="AL-Mohanad" pitchFamily="2" charset="-78"/>
              </a:rPr>
              <a:t>)</a:t>
            </a:r>
          </a:p>
          <a:p>
            <a:r>
              <a:rPr lang="ar-EG" sz="3600" dirty="0" smtClean="0">
                <a:solidFill>
                  <a:srgbClr val="FF0000"/>
                </a:solidFill>
                <a:cs typeface="AL-Mohanad" pitchFamily="2" charset="-78"/>
              </a:rPr>
              <a:t>مثال</a:t>
            </a:r>
            <a:r>
              <a:rPr lang="ar-EG" sz="3600" dirty="0" smtClean="0">
                <a:cs typeface="AL-Mohanad" pitchFamily="2" charset="-78"/>
              </a:rPr>
              <a:t> </a:t>
            </a:r>
          </a:p>
          <a:p>
            <a:r>
              <a:rPr lang="ar-EG" sz="3600" dirty="0" smtClean="0">
                <a:solidFill>
                  <a:srgbClr val="0000FF"/>
                </a:solidFill>
                <a:cs typeface="AL-Mohanad" pitchFamily="2" charset="-78"/>
              </a:rPr>
              <a:t>حرارة التكوين القياسية لثالث أكسيد الكبريت ( غاز خانق يسبب تكوين الأمطار الحمضية )</a:t>
            </a:r>
          </a:p>
          <a:p>
            <a:endParaRPr lang="ar-EG" sz="3600" dirty="0" smtClean="0">
              <a:cs typeface="AL-Mohanad" pitchFamily="2" charset="-78"/>
            </a:endParaRPr>
          </a:p>
          <a:p>
            <a:endParaRPr lang="ar-EG" sz="3600" dirty="0" smtClean="0">
              <a:cs typeface="AL-Mohanad" pitchFamily="2" charset="-78"/>
            </a:endParaRPr>
          </a:p>
          <a:p>
            <a:r>
              <a:rPr lang="ar-EG" sz="3600" dirty="0" smtClean="0">
                <a:solidFill>
                  <a:srgbClr val="FF00FF"/>
                </a:solidFill>
                <a:cs typeface="AL-Mohanad" pitchFamily="2" charset="-78"/>
              </a:rPr>
              <a:t>العنصر في حالته القياسية حرارة تكوينه صفر</a:t>
            </a:r>
          </a:p>
          <a:p>
            <a:endParaRPr lang="ar-EG" sz="3600" dirty="0" smtClean="0">
              <a:cs typeface="AL-Mohanad" pitchFamily="2" charset="-78"/>
            </a:endParaRPr>
          </a:p>
          <a:p>
            <a:r>
              <a:rPr lang="ar-EG" sz="3600" dirty="0" smtClean="0">
                <a:solidFill>
                  <a:srgbClr val="CC6600"/>
                </a:solidFill>
                <a:cs typeface="AL-Mohanad" pitchFamily="2" charset="-78"/>
              </a:rPr>
              <a:t>و بذلك تمكن العلماء من قياس حرارة التكوين القياسية للمركبات </a:t>
            </a:r>
            <a:endParaRPr lang="ar-SA" sz="3600" dirty="0">
              <a:solidFill>
                <a:srgbClr val="CC6600"/>
              </a:solidFill>
              <a:cs typeface="AL-Mohanad" pitchFamily="2" charset="-78"/>
            </a:endParaRPr>
          </a:p>
        </p:txBody>
      </p:sp>
      <p:graphicFrame>
        <p:nvGraphicFramePr>
          <p:cNvPr id="5" name="كائن 4"/>
          <p:cNvGraphicFramePr>
            <a:graphicFrameLocks noChangeAspect="1"/>
          </p:cNvGraphicFramePr>
          <p:nvPr/>
        </p:nvGraphicFramePr>
        <p:xfrm>
          <a:off x="1071538" y="3357562"/>
          <a:ext cx="6929486" cy="1071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6" name="Equation" r:id="rId3" imgW="2412720" imgH="393480" progId="Equation.3">
                  <p:embed/>
                </p:oleObj>
              </mc:Choice>
              <mc:Fallback>
                <p:oleObj name="Equation" r:id="rId3" imgW="2412720" imgH="393480" progId="Equation.3">
                  <p:embed/>
                  <p:pic>
                    <p:nvPicPr>
                      <p:cNvPr id="0" name="Picture 2" descr="لوحة قماشية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1538" y="3357562"/>
                        <a:ext cx="6929486" cy="1071570"/>
                      </a:xfrm>
                      <a:prstGeom prst="rect">
                        <a:avLst/>
                      </a:prstGeom>
                      <a:blipFill dpi="0" rotWithShape="0">
                        <a:blip r:embed="rId5"/>
                        <a:srcRect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كائن 5"/>
          <p:cNvGraphicFramePr>
            <a:graphicFrameLocks noChangeAspect="1"/>
          </p:cNvGraphicFramePr>
          <p:nvPr/>
        </p:nvGraphicFramePr>
        <p:xfrm>
          <a:off x="2357422" y="4929198"/>
          <a:ext cx="3071834" cy="642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7" name="Equation" r:id="rId6" imgW="1091880" imgH="253800" progId="Equation.3">
                  <p:embed/>
                </p:oleObj>
              </mc:Choice>
              <mc:Fallback>
                <p:oleObj name="Equation" r:id="rId6" imgW="1091880" imgH="253800" progId="Equation.3">
                  <p:embed/>
                  <p:pic>
                    <p:nvPicPr>
                      <p:cNvPr id="0" name="Picture 3" descr="باقة أزهار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7422" y="4929198"/>
                        <a:ext cx="3071834" cy="642942"/>
                      </a:xfrm>
                      <a:prstGeom prst="rect">
                        <a:avLst/>
                      </a:prstGeom>
                      <a:blipFill dpi="0" rotWithShape="0">
                        <a:blip r:embed="rId8"/>
                        <a:srcRect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14282" y="214290"/>
            <a:ext cx="8715436" cy="507831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600" dirty="0" smtClean="0">
                <a:solidFill>
                  <a:srgbClr val="FF0000"/>
                </a:solidFill>
                <a:cs typeface="AL-Mohanad" pitchFamily="2" charset="-78"/>
              </a:rPr>
              <a:t>استعمال حرارة التكوين القياسية</a:t>
            </a:r>
          </a:p>
          <a:p>
            <a:r>
              <a:rPr lang="ar-EG" sz="3600" dirty="0" smtClean="0">
                <a:solidFill>
                  <a:srgbClr val="0000FF"/>
                </a:solidFill>
                <a:cs typeface="AL-Mohanad" pitchFamily="2" charset="-78"/>
              </a:rPr>
              <a:t>تستخدم لحساب حرارة التفاعل في الظروف القياسية</a:t>
            </a:r>
          </a:p>
          <a:p>
            <a:r>
              <a:rPr lang="ar-EG" sz="3600" dirty="0" smtClean="0">
                <a:solidFill>
                  <a:srgbClr val="0000FF"/>
                </a:solidFill>
                <a:cs typeface="AL-Mohanad" pitchFamily="2" charset="-78"/>
              </a:rPr>
              <a:t> باستخدام قانون هس باستخدام العلاقة التالية</a:t>
            </a:r>
          </a:p>
          <a:p>
            <a:endParaRPr lang="ar-EG" sz="3600" dirty="0" smtClean="0">
              <a:cs typeface="AL-Mohanad" pitchFamily="2" charset="-78"/>
            </a:endParaRPr>
          </a:p>
          <a:p>
            <a:endParaRPr lang="ar-EG" sz="3600" dirty="0" smtClean="0">
              <a:cs typeface="AL-Mohanad" pitchFamily="2" charset="-78"/>
            </a:endParaRPr>
          </a:p>
          <a:p>
            <a:r>
              <a:rPr lang="ar-EG" sz="3600" dirty="0" smtClean="0">
                <a:solidFill>
                  <a:srgbClr val="FF0000"/>
                </a:solidFill>
                <a:cs typeface="AL-Mohanad" pitchFamily="2" charset="-78"/>
              </a:rPr>
              <a:t>مثال</a:t>
            </a:r>
          </a:p>
          <a:p>
            <a:r>
              <a:rPr lang="ar-EG" sz="3600" dirty="0" smtClean="0">
                <a:solidFill>
                  <a:srgbClr val="FF00FF"/>
                </a:solidFill>
                <a:cs typeface="AL-Mohanad" pitchFamily="2" charset="-78"/>
              </a:rPr>
              <a:t>احسب حرارة التفاعل القياسية للتفاعل التالي</a:t>
            </a:r>
          </a:p>
          <a:p>
            <a:r>
              <a:rPr lang="en-GB" sz="3600" dirty="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CH</a:t>
            </a:r>
            <a:r>
              <a:rPr lang="en-GB" sz="3600" baseline="-25000" dirty="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4(g)</a:t>
            </a:r>
            <a:r>
              <a:rPr lang="en-GB" sz="3600" dirty="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+2O</a:t>
            </a:r>
            <a:r>
              <a:rPr lang="en-GB" sz="3600" baseline="-25000" dirty="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2(g)</a:t>
            </a:r>
            <a:r>
              <a:rPr lang="en-GB" sz="3600" dirty="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               CO</a:t>
            </a:r>
            <a:r>
              <a:rPr lang="en-GB" sz="3600" baseline="-25000" dirty="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2(g) </a:t>
            </a:r>
            <a:r>
              <a:rPr lang="en-GB" sz="3600" dirty="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+2H</a:t>
            </a:r>
            <a:r>
              <a:rPr lang="en-GB" sz="3600" baseline="-25000" dirty="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GB" sz="3600" dirty="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en-GB" sz="3600" baseline="-25000" dirty="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(l)</a:t>
            </a:r>
            <a:endParaRPr lang="ar-SA" sz="3600" baseline="-25000" dirty="0" smtClean="0">
              <a:solidFill>
                <a:srgbClr val="A50021"/>
              </a:solidFill>
              <a:latin typeface="Arial" pitchFamily="34" charset="0"/>
              <a:cs typeface="Arial" pitchFamily="34" charset="0"/>
            </a:endParaRPr>
          </a:p>
          <a:p>
            <a:r>
              <a:rPr lang="ar-EG" sz="3600" dirty="0" smtClean="0">
                <a:solidFill>
                  <a:srgbClr val="006600"/>
                </a:solidFill>
                <a:latin typeface="Arial" pitchFamily="34" charset="0"/>
                <a:cs typeface="AL-Mohanad" pitchFamily="2" charset="-78"/>
              </a:rPr>
              <a:t>علماً بأن</a:t>
            </a:r>
            <a:endParaRPr lang="ar-SA" sz="3600" dirty="0">
              <a:solidFill>
                <a:srgbClr val="0066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كائن 3"/>
          <p:cNvGraphicFramePr>
            <a:graphicFrameLocks noChangeAspect="1"/>
          </p:cNvGraphicFramePr>
          <p:nvPr/>
        </p:nvGraphicFramePr>
        <p:xfrm>
          <a:off x="571472" y="857232"/>
          <a:ext cx="850900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1" name="Equation" r:id="rId3" imgW="380880" imgH="241200" progId="Equation.3">
                  <p:embed/>
                </p:oleObj>
              </mc:Choice>
              <mc:Fallback>
                <p:oleObj name="Equation" r:id="rId3" imgW="380880" imgH="241200" progId="Equation.3">
                  <p:embed/>
                  <p:pic>
                    <p:nvPicPr>
                      <p:cNvPr id="0" name="Picture 2" descr="ورق معاد تصنيعه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472" y="857232"/>
                        <a:ext cx="850900" cy="549275"/>
                      </a:xfrm>
                      <a:prstGeom prst="rect">
                        <a:avLst/>
                      </a:prstGeom>
                      <a:blipFill dpi="0" rotWithShape="0">
                        <a:blip r:embed="rId5"/>
                        <a:srcRect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كائن 4"/>
          <p:cNvGraphicFramePr>
            <a:graphicFrameLocks noChangeAspect="1"/>
          </p:cNvGraphicFramePr>
          <p:nvPr/>
        </p:nvGraphicFramePr>
        <p:xfrm>
          <a:off x="1428728" y="2071688"/>
          <a:ext cx="6286545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2" name="Equation" r:id="rId6" imgW="2565360" imgH="253800" progId="Equation.3">
                  <p:embed/>
                </p:oleObj>
              </mc:Choice>
              <mc:Fallback>
                <p:oleObj name="Equation" r:id="rId6" imgW="2565360" imgH="253800" progId="Equation.3">
                  <p:embed/>
                  <p:pic>
                    <p:nvPicPr>
                      <p:cNvPr id="0" name="Picture 3" descr="قرطاسية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28" y="2071688"/>
                        <a:ext cx="6286545" cy="698500"/>
                      </a:xfrm>
                      <a:prstGeom prst="rect">
                        <a:avLst/>
                      </a:prstGeom>
                      <a:blipFill dpi="0" rotWithShape="0">
                        <a:blip r:embed="rId8"/>
                        <a:srcRect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رابط كسهم مستقيم 7"/>
          <p:cNvCxnSpPr/>
          <p:nvPr/>
        </p:nvCxnSpPr>
        <p:spPr>
          <a:xfrm>
            <a:off x="3929058" y="4357694"/>
            <a:ext cx="1643074" cy="1588"/>
          </a:xfrm>
          <a:prstGeom prst="straightConnector1">
            <a:avLst/>
          </a:prstGeom>
          <a:ln>
            <a:solidFill>
              <a:srgbClr val="A50021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aphicFrame>
        <p:nvGraphicFramePr>
          <p:cNvPr id="9" name="كائن 8"/>
          <p:cNvGraphicFramePr>
            <a:graphicFrameLocks noChangeAspect="1"/>
          </p:cNvGraphicFramePr>
          <p:nvPr/>
        </p:nvGraphicFramePr>
        <p:xfrm>
          <a:off x="1142976" y="4929198"/>
          <a:ext cx="6215106" cy="12858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3" name="Equation" r:id="rId9" imgW="2552400" imgH="533160" progId="Equation.3">
                  <p:embed/>
                </p:oleObj>
              </mc:Choice>
              <mc:Fallback>
                <p:oleObj name="Equation" r:id="rId9" imgW="2552400" imgH="533160" progId="Equation.3">
                  <p:embed/>
                  <p:pic>
                    <p:nvPicPr>
                      <p:cNvPr id="0" name="Picture 4" descr="قطيرات ماء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2976" y="4929198"/>
                        <a:ext cx="6215106" cy="1285884"/>
                      </a:xfrm>
                      <a:prstGeom prst="rect">
                        <a:avLst/>
                      </a:prstGeom>
                      <a:blipFill dpi="0" rotWithShape="0">
                        <a:blip r:embed="rId11"/>
                        <a:srcRect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70" decel="100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770" decel="100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5" dur="77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7" dur="77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142844" y="214290"/>
            <a:ext cx="8858312" cy="563231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A50021"/>
                </a:solidFill>
                <a:cs typeface="AL-Mohanad" pitchFamily="2" charset="-78"/>
              </a:rPr>
              <a:t>أي أن مجموع الطاقة يبقى ثابتاً مهما تحولت بين الأشكال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طاقة الوضع الكيميائية </a:t>
            </a:r>
          </a:p>
          <a:p>
            <a:r>
              <a:rPr lang="ar-SA" sz="3600" dirty="0" smtClean="0">
                <a:solidFill>
                  <a:srgbClr val="009900"/>
                </a:solidFill>
                <a:cs typeface="AL-Mohanad" pitchFamily="2" charset="-78"/>
              </a:rPr>
              <a:t>هي الطاقة المختزنة في مادة نتيجة تركيبها </a:t>
            </a:r>
            <a:r>
              <a:rPr lang="ar-SA" sz="3600" dirty="0" err="1" smtClean="0">
                <a:solidFill>
                  <a:srgbClr val="009900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009900"/>
                </a:solidFill>
                <a:cs typeface="AL-Mohanad" pitchFamily="2" charset="-78"/>
              </a:rPr>
              <a:t> قوة الربط بين ذراتها ( لها دور في التفاعلات الكيميائية )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الحرارة</a:t>
            </a:r>
          </a:p>
          <a:p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هي طاقة تنتقل من الجسم الساخن إلى الجسم الأبرد </a:t>
            </a:r>
          </a:p>
          <a:p>
            <a:r>
              <a:rPr lang="ar-SA" sz="3600" dirty="0" smtClean="0">
                <a:solidFill>
                  <a:srgbClr val="FF00FF"/>
                </a:solidFill>
                <a:cs typeface="AL-Mohanad" pitchFamily="2" charset="-78"/>
              </a:rPr>
              <a:t>يرمز لها بالحرف </a:t>
            </a:r>
            <a:r>
              <a:rPr lang="en-US" sz="36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q</a:t>
            </a:r>
          </a:p>
          <a:p>
            <a:r>
              <a:rPr lang="ar-SA" sz="3600" dirty="0" smtClean="0">
                <a:solidFill>
                  <a:srgbClr val="CC6600"/>
                </a:solidFill>
                <a:cs typeface="AL-Mohanad" pitchFamily="2" charset="-78"/>
              </a:rPr>
              <a:t>تنخفض درجة حرارة الجسم عندما يفقد حرارة  , </a:t>
            </a:r>
            <a:r>
              <a:rPr lang="ar-SA" sz="3600" dirty="0" err="1" smtClean="0">
                <a:solidFill>
                  <a:srgbClr val="CC6600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CC6600"/>
                </a:solidFill>
                <a:cs typeface="AL-Mohanad" pitchFamily="2" charset="-78"/>
              </a:rPr>
              <a:t> ترتفع عندما يكتسب حرارة</a:t>
            </a:r>
          </a:p>
          <a:p>
            <a:endParaRPr lang="ar-SA" sz="3600" dirty="0">
              <a:solidFill>
                <a:srgbClr val="CC6600"/>
              </a:solidFill>
              <a:cs typeface="AL-Mohana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14282" y="214290"/>
            <a:ext cx="8715436" cy="452431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600" dirty="0" smtClean="0">
                <a:solidFill>
                  <a:srgbClr val="FF0000"/>
                </a:solidFill>
                <a:cs typeface="AL-Mohanad" pitchFamily="2" charset="-78"/>
              </a:rPr>
              <a:t>الحل</a:t>
            </a:r>
          </a:p>
          <a:p>
            <a:endParaRPr lang="ar-EG" sz="3600" dirty="0" smtClean="0">
              <a:cs typeface="AL-Mohanad" pitchFamily="2" charset="-78"/>
            </a:endParaRPr>
          </a:p>
          <a:p>
            <a:endParaRPr lang="ar-EG" sz="3600" dirty="0" smtClean="0">
              <a:cs typeface="AL-Mohanad" pitchFamily="2" charset="-78"/>
            </a:endParaRPr>
          </a:p>
          <a:p>
            <a:endParaRPr lang="ar-EG" sz="3600" dirty="0" smtClean="0">
              <a:cs typeface="AL-Mohanad" pitchFamily="2" charset="-78"/>
            </a:endParaRPr>
          </a:p>
          <a:p>
            <a:endParaRPr lang="ar-EG" sz="3600" dirty="0" smtClean="0">
              <a:cs typeface="AL-Mohanad" pitchFamily="2" charset="-78"/>
            </a:endParaRPr>
          </a:p>
          <a:p>
            <a:endParaRPr lang="ar-EG" sz="3600" dirty="0" smtClean="0">
              <a:cs typeface="AL-Mohanad" pitchFamily="2" charset="-78"/>
            </a:endParaRPr>
          </a:p>
          <a:p>
            <a:endParaRPr lang="ar-EG" sz="3600" dirty="0" smtClean="0">
              <a:cs typeface="AL-Mohanad" pitchFamily="2" charset="-78"/>
            </a:endParaRPr>
          </a:p>
          <a:p>
            <a:endParaRPr lang="ar-SA" sz="3600" dirty="0">
              <a:cs typeface="AL-Mohanad" pitchFamily="2" charset="-78"/>
            </a:endParaRPr>
          </a:p>
        </p:txBody>
      </p:sp>
      <p:graphicFrame>
        <p:nvGraphicFramePr>
          <p:cNvPr id="46082" name="Object 3"/>
          <p:cNvGraphicFramePr>
            <a:graphicFrameLocks noChangeAspect="1"/>
          </p:cNvGraphicFramePr>
          <p:nvPr/>
        </p:nvGraphicFramePr>
        <p:xfrm>
          <a:off x="1643042" y="1214422"/>
          <a:ext cx="6286500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5" name="Equation" r:id="rId3" imgW="2565360" imgH="253800" progId="Equation.3">
                  <p:embed/>
                </p:oleObj>
              </mc:Choice>
              <mc:Fallback>
                <p:oleObj name="Equation" r:id="rId3" imgW="2565360" imgH="253800" progId="Equation.3">
                  <p:embed/>
                  <p:pic>
                    <p:nvPicPr>
                      <p:cNvPr id="0" name="Object 3" descr="رخام أبيض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3042" y="1214422"/>
                        <a:ext cx="6286500" cy="698500"/>
                      </a:xfrm>
                      <a:prstGeom prst="rect">
                        <a:avLst/>
                      </a:prstGeom>
                      <a:blipFill dpi="0" rotWithShape="0">
                        <a:blip r:embed="rId5"/>
                        <a:srcRect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كائن 4"/>
          <p:cNvGraphicFramePr>
            <a:graphicFrameLocks noChangeAspect="1"/>
          </p:cNvGraphicFramePr>
          <p:nvPr/>
        </p:nvGraphicFramePr>
        <p:xfrm>
          <a:off x="285720" y="2357430"/>
          <a:ext cx="8631237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6" name="Equation" r:id="rId6" imgW="3898800" imgH="253800" progId="Equation.3">
                  <p:embed/>
                </p:oleObj>
              </mc:Choice>
              <mc:Fallback>
                <p:oleObj name="Equation" r:id="rId6" imgW="3898800" imgH="253800" progId="Equation.3">
                  <p:embed/>
                  <p:pic>
                    <p:nvPicPr>
                      <p:cNvPr id="0" name="Picture 3" descr="نسيج زهري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20" y="2357430"/>
                        <a:ext cx="8631237" cy="714375"/>
                      </a:xfrm>
                      <a:prstGeom prst="rect">
                        <a:avLst/>
                      </a:prstGeom>
                      <a:blipFill dpi="0" rotWithShape="0">
                        <a:blip r:embed="rId8"/>
                        <a:srcRect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كائن 5"/>
          <p:cNvGraphicFramePr>
            <a:graphicFrameLocks noChangeAspect="1"/>
          </p:cNvGraphicFramePr>
          <p:nvPr/>
        </p:nvGraphicFramePr>
        <p:xfrm>
          <a:off x="1357290" y="3571876"/>
          <a:ext cx="5786478" cy="11318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7" name="Equation" r:id="rId9" imgW="2171520" imgH="406080" progId="Equation.3">
                  <p:embed/>
                </p:oleObj>
              </mc:Choice>
              <mc:Fallback>
                <p:oleObj name="Equation" r:id="rId9" imgW="2171520" imgH="406080" progId="Equation.3">
                  <p:embed/>
                  <p:pic>
                    <p:nvPicPr>
                      <p:cNvPr id="0" name="Picture 4" descr="قطيرات ماء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7290" y="3571876"/>
                        <a:ext cx="5786478" cy="1131894"/>
                      </a:xfrm>
                      <a:prstGeom prst="rect">
                        <a:avLst/>
                      </a:prstGeom>
                      <a:blipFill dpi="0" rotWithShape="0">
                        <a:blip r:embed="rId11"/>
                        <a:srcRect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 dirty="0"/>
          </a:p>
        </p:txBody>
      </p:sp>
      <p:sp>
        <p:nvSpPr>
          <p:cNvPr id="3" name="مربع نص 2"/>
          <p:cNvSpPr txBox="1"/>
          <p:nvPr/>
        </p:nvSpPr>
        <p:spPr>
          <a:xfrm>
            <a:off x="142844" y="214290"/>
            <a:ext cx="8858312" cy="563231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كيف تتحرك السيارة ؟</a:t>
            </a:r>
          </a:p>
          <a:p>
            <a:r>
              <a:rPr lang="ar-SA" sz="3600" dirty="0" smtClean="0">
                <a:solidFill>
                  <a:srgbClr val="FF00FF"/>
                </a:solidFill>
                <a:cs typeface="AL-Mohanad" pitchFamily="2" charset="-78"/>
              </a:rPr>
              <a:t>يحترق الوقود ( الأوكتان ) </a:t>
            </a:r>
            <a:r>
              <a:rPr lang="ar-SA" sz="3600" dirty="0" err="1" smtClean="0">
                <a:solidFill>
                  <a:srgbClr val="FF00FF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FF00FF"/>
                </a:solidFill>
                <a:cs typeface="AL-Mohanad" pitchFamily="2" charset="-78"/>
              </a:rPr>
              <a:t> يتحول جزء من طاقة الوضع الكيميائية فيه إلى شغل </a:t>
            </a:r>
          </a:p>
          <a:p>
            <a:r>
              <a:rPr lang="ar-SA" sz="3600" dirty="0" smtClean="0">
                <a:solidFill>
                  <a:srgbClr val="009900"/>
                </a:solidFill>
                <a:cs typeface="AL-Mohanad" pitchFamily="2" charset="-78"/>
              </a:rPr>
              <a:t>يتحول جزء من الطاقة المختزنة في الوقود إلى حرارة</a:t>
            </a:r>
          </a:p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قياس الحرارة</a:t>
            </a:r>
          </a:p>
          <a:p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تقاس في النظام الدولي للوحدات بالجول ( </a:t>
            </a:r>
            <a:r>
              <a:rPr lang="en-US" sz="3600" dirty="0" smtClean="0">
                <a:solidFill>
                  <a:srgbClr val="0000FF"/>
                </a:solidFill>
                <a:cs typeface="AL-Mohanad" pitchFamily="2" charset="-78"/>
              </a:rPr>
              <a:t>J</a:t>
            </a:r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)</a:t>
            </a:r>
          </a:p>
          <a:p>
            <a:r>
              <a:rPr lang="ar-SA" sz="3600" dirty="0" smtClean="0">
                <a:solidFill>
                  <a:srgbClr val="CC6600"/>
                </a:solidFill>
                <a:cs typeface="AL-Mohanad" pitchFamily="2" charset="-78"/>
              </a:rPr>
              <a:t>السعر ( </a:t>
            </a:r>
            <a:r>
              <a:rPr lang="en-US" sz="3600" dirty="0" smtClean="0">
                <a:solidFill>
                  <a:srgbClr val="CC6600"/>
                </a:solidFill>
                <a:latin typeface="Arial" pitchFamily="34" charset="0"/>
                <a:cs typeface="Arial" pitchFamily="34" charset="0"/>
              </a:rPr>
              <a:t>cal</a:t>
            </a:r>
            <a:r>
              <a:rPr lang="ar-SA" sz="3600" dirty="0" smtClean="0">
                <a:solidFill>
                  <a:srgbClr val="CC6600"/>
                </a:solidFill>
                <a:cs typeface="AL-Mohanad" pitchFamily="2" charset="-78"/>
              </a:rPr>
              <a:t>)</a:t>
            </a:r>
          </a:p>
          <a:p>
            <a:r>
              <a:rPr lang="ar-SA" sz="3600" dirty="0" smtClean="0">
                <a:solidFill>
                  <a:srgbClr val="FF00FF"/>
                </a:solidFill>
                <a:cs typeface="AL-Mohanad" pitchFamily="2" charset="-78"/>
              </a:rPr>
              <a:t>هو كمية الحرارة اللازمة لرفع درجة حرارة </a:t>
            </a:r>
            <a:r>
              <a:rPr lang="en-US" sz="36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1g</a:t>
            </a:r>
            <a:r>
              <a:rPr lang="ar-SA" sz="3600" dirty="0" smtClean="0">
                <a:solidFill>
                  <a:srgbClr val="FF00FF"/>
                </a:solidFill>
                <a:cs typeface="AL-Mohanad" pitchFamily="2" charset="-78"/>
              </a:rPr>
              <a:t>من الماء </a:t>
            </a:r>
            <a:r>
              <a:rPr lang="en-US" sz="36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3600" baseline="300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en-US" sz="36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C</a:t>
            </a:r>
          </a:p>
          <a:p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L-Mohanad" pitchFamily="2" charset="-78"/>
              </a:rPr>
              <a:t>1cal = 4.184</a:t>
            </a:r>
            <a:r>
              <a:rPr lang="en-US" sz="3600" dirty="0" smtClean="0">
                <a:solidFill>
                  <a:srgbClr val="006600"/>
                </a:solidFill>
                <a:cs typeface="AL-Mohanad" pitchFamily="2" charset="-78"/>
              </a:rPr>
              <a:t>J  , 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3600" dirty="0" smtClean="0">
                <a:solidFill>
                  <a:srgbClr val="006600"/>
                </a:solidFill>
                <a:cs typeface="AL-Mohanad" pitchFamily="2" charset="-78"/>
              </a:rPr>
              <a:t>J </a:t>
            </a:r>
            <a:r>
              <a:rPr lang="en-US" sz="36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=0.239 cal</a:t>
            </a:r>
            <a:r>
              <a:rPr lang="en-US" sz="3600" dirty="0" smtClean="0">
                <a:solidFill>
                  <a:srgbClr val="006600"/>
                </a:solidFill>
                <a:cs typeface="AL-Mohanad" pitchFamily="2" charset="-78"/>
              </a:rPr>
              <a:t>                       </a:t>
            </a:r>
            <a:endParaRPr lang="ar-SA" sz="3600" dirty="0" smtClean="0">
              <a:solidFill>
                <a:srgbClr val="006600"/>
              </a:solidFill>
              <a:cs typeface="AL-Mohanad" pitchFamily="2" charset="-78"/>
            </a:endParaRPr>
          </a:p>
          <a:p>
            <a:r>
              <a:rPr lang="ar-SA" sz="3600" dirty="0" smtClean="0">
                <a:solidFill>
                  <a:srgbClr val="A50021"/>
                </a:solidFill>
                <a:latin typeface="Arial" pitchFamily="34" charset="0"/>
                <a:cs typeface="AL-Mohanad" pitchFamily="2" charset="-78"/>
              </a:rPr>
              <a:t>السعر الغذائي </a:t>
            </a:r>
            <a:r>
              <a:rPr lang="en-US" sz="3600" dirty="0" smtClean="0">
                <a:solidFill>
                  <a:srgbClr val="A50021"/>
                </a:solidFill>
                <a:latin typeface="Arial" pitchFamily="34" charset="0"/>
                <a:cs typeface="AL-Mohanad" pitchFamily="2" charset="-78"/>
              </a:rPr>
              <a:t>Cal)</a:t>
            </a:r>
            <a:r>
              <a:rPr lang="ar-SA" sz="3600" dirty="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ar-SA" sz="3600" dirty="0" smtClean="0">
                <a:solidFill>
                  <a:srgbClr val="A50021"/>
                </a:solidFill>
                <a:latin typeface="Arial" pitchFamily="34" charset="0"/>
                <a:cs typeface="AL-Mohanad" pitchFamily="2" charset="-78"/>
              </a:rPr>
              <a:t> يساوي</a:t>
            </a:r>
            <a:r>
              <a:rPr lang="en-US" sz="3600" dirty="0" smtClean="0">
                <a:solidFill>
                  <a:srgbClr val="A50021"/>
                </a:solidFill>
                <a:latin typeface="Arial" pitchFamily="34" charset="0"/>
                <a:cs typeface="AL-Mohanad" pitchFamily="2" charset="-78"/>
              </a:rPr>
              <a:t> 1000cal </a:t>
            </a:r>
            <a:r>
              <a:rPr lang="ar-SA" sz="3600" dirty="0" smtClean="0">
                <a:solidFill>
                  <a:srgbClr val="A50021"/>
                </a:solidFill>
                <a:latin typeface="Arial" pitchFamily="34" charset="0"/>
                <a:cs typeface="AL-Mohanad" pitchFamily="2" charset="-78"/>
              </a:rPr>
              <a:t>أو</a:t>
            </a:r>
            <a:r>
              <a:rPr lang="en-US" sz="3600" dirty="0" smtClean="0">
                <a:solidFill>
                  <a:srgbClr val="A50021"/>
                </a:solidFill>
                <a:latin typeface="Arial" pitchFamily="34" charset="0"/>
                <a:cs typeface="AL-Mohanad" pitchFamily="2" charset="-78"/>
              </a:rPr>
              <a:t>1kcal</a:t>
            </a:r>
            <a:endParaRPr lang="ar-SA" sz="3600" dirty="0">
              <a:solidFill>
                <a:srgbClr val="A50021"/>
              </a:solidFill>
              <a:latin typeface="Arial" pitchFamily="34" charset="0"/>
              <a:cs typeface="AL-Mohana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70" decel="100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770" decel="100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1" dur="77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3" dur="77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199767" y="199776"/>
            <a:ext cx="8715436" cy="403187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dirty="0" smtClean="0">
                <a:solidFill>
                  <a:srgbClr val="006600"/>
                </a:solidFill>
                <a:cs typeface="AL-Mohanad" pitchFamily="2" charset="-78"/>
              </a:rPr>
              <a:t>مثال</a:t>
            </a:r>
          </a:p>
          <a:p>
            <a:r>
              <a:rPr lang="ar-SA" sz="3200" dirty="0" smtClean="0">
                <a:solidFill>
                  <a:srgbClr val="A50021"/>
                </a:solidFill>
                <a:cs typeface="AL-Mohanad" pitchFamily="2" charset="-78"/>
              </a:rPr>
              <a:t>وجبة إفطار تحتوي على</a:t>
            </a:r>
            <a:r>
              <a:rPr lang="ar-SA" sz="3200" dirty="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230 Cal</a:t>
            </a:r>
            <a:r>
              <a:rPr lang="ar-SA" sz="3200" dirty="0" smtClean="0">
                <a:solidFill>
                  <a:srgbClr val="A50021"/>
                </a:solidFill>
                <a:cs typeface="AL-Mohanad" pitchFamily="2" charset="-78"/>
              </a:rPr>
              <a:t>من الطاقة . عبر عنها بوحدة الجول </a:t>
            </a:r>
            <a:r>
              <a:rPr lang="en-US" sz="3200" dirty="0" smtClean="0">
                <a:solidFill>
                  <a:srgbClr val="A50021"/>
                </a:solidFill>
                <a:cs typeface="AL-Mohanad" pitchFamily="2" charset="-78"/>
              </a:rPr>
              <a:t>J </a:t>
            </a:r>
            <a:r>
              <a:rPr lang="ar-SA" sz="3200" dirty="0" smtClean="0">
                <a:solidFill>
                  <a:srgbClr val="A50021"/>
                </a:solidFill>
                <a:cs typeface="AL-Mohanad" pitchFamily="2" charset="-78"/>
              </a:rPr>
              <a:t>.</a:t>
            </a:r>
          </a:p>
          <a:p>
            <a:r>
              <a:rPr lang="ar-SA" sz="3200" dirty="0" smtClean="0">
                <a:solidFill>
                  <a:srgbClr val="0000FF"/>
                </a:solidFill>
                <a:cs typeface="AL-Mohanad" pitchFamily="2" charset="-78"/>
              </a:rPr>
              <a:t>الحل</a:t>
            </a:r>
          </a:p>
          <a:p>
            <a:r>
              <a:rPr lang="ar-SA" sz="3200" dirty="0" smtClean="0">
                <a:solidFill>
                  <a:srgbClr val="FF00FF"/>
                </a:solidFill>
                <a:cs typeface="AL-Mohanad" pitchFamily="2" charset="-78"/>
              </a:rPr>
              <a:t>نحول أولاً السعر الغذائي </a:t>
            </a:r>
            <a:r>
              <a:rPr lang="en-US" sz="32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Cal</a:t>
            </a:r>
            <a:r>
              <a:rPr lang="ar-SA" sz="3200" dirty="0" smtClean="0">
                <a:solidFill>
                  <a:srgbClr val="FF00FF"/>
                </a:solidFill>
                <a:cs typeface="AL-Mohanad" pitchFamily="2" charset="-78"/>
              </a:rPr>
              <a:t>إلى سعر</a:t>
            </a:r>
            <a:r>
              <a:rPr lang="en-US" sz="32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cal</a:t>
            </a:r>
            <a:r>
              <a:rPr lang="ar-SA" sz="3200" dirty="0" smtClean="0">
                <a:solidFill>
                  <a:srgbClr val="FF00FF"/>
                </a:solidFill>
                <a:cs typeface="AL-Mohanad" pitchFamily="2" charset="-78"/>
              </a:rPr>
              <a:t> بالضرب </a:t>
            </a:r>
            <a:r>
              <a:rPr lang="ar-SA" sz="32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× </a:t>
            </a:r>
            <a:r>
              <a:rPr lang="en-US" sz="32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1000</a:t>
            </a:r>
            <a:endParaRPr lang="ar-SA" sz="3200" dirty="0" smtClean="0">
              <a:solidFill>
                <a:srgbClr val="FF00FF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3200" dirty="0" smtClean="0">
                <a:solidFill>
                  <a:srgbClr val="CC6600"/>
                </a:solidFill>
                <a:latin typeface="Arial" pitchFamily="34" charset="0"/>
                <a:cs typeface="Arial" pitchFamily="34" charset="0"/>
              </a:rPr>
              <a:t>230Cal ×1000 = 2.3×10</a:t>
            </a:r>
            <a:r>
              <a:rPr lang="en-US" sz="3200" baseline="30000" dirty="0" smtClean="0">
                <a:solidFill>
                  <a:srgbClr val="CC6600"/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en-US" sz="3200" dirty="0" smtClean="0">
                <a:solidFill>
                  <a:srgbClr val="CC6600"/>
                </a:solidFill>
                <a:latin typeface="Arial" pitchFamily="34" charset="0"/>
                <a:cs typeface="Arial" pitchFamily="34" charset="0"/>
              </a:rPr>
              <a:t> cal                    </a:t>
            </a:r>
          </a:p>
          <a:p>
            <a:r>
              <a:rPr lang="ar-SA" sz="3200" dirty="0" smtClean="0">
                <a:solidFill>
                  <a:srgbClr val="009900"/>
                </a:solidFill>
                <a:cs typeface="AL-Mohanad" pitchFamily="2" charset="-78"/>
              </a:rPr>
              <a:t>نحول السعر إلى جول بالضرب </a:t>
            </a:r>
            <a:r>
              <a:rPr lang="ar-SA" sz="3200" dirty="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× </a:t>
            </a:r>
            <a:r>
              <a:rPr lang="en-US" sz="3200" dirty="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4.184</a:t>
            </a:r>
          </a:p>
          <a:p>
            <a:r>
              <a:rPr lang="en-US" sz="3200" dirty="0" smtClean="0">
                <a:solidFill>
                  <a:srgbClr val="FF9900"/>
                </a:solidFill>
                <a:cs typeface="AL-Mohanad" pitchFamily="2" charset="-78"/>
              </a:rPr>
              <a:t> </a:t>
            </a:r>
            <a:r>
              <a:rPr lang="en-US" sz="3200" dirty="0" smtClean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2.3×10</a:t>
            </a:r>
            <a:r>
              <a:rPr lang="en-US" sz="3200" baseline="30000" dirty="0" smtClean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en-US" sz="3200" dirty="0" smtClean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 cal×4.184=9.6×10</a:t>
            </a:r>
            <a:r>
              <a:rPr lang="en-US" sz="3200" baseline="30000" dirty="0" smtClean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5 </a:t>
            </a:r>
            <a:r>
              <a:rPr lang="en-US" sz="3200" dirty="0" smtClean="0">
                <a:solidFill>
                  <a:srgbClr val="FF9900"/>
                </a:solidFill>
                <a:cs typeface="Arial" pitchFamily="34" charset="0"/>
              </a:rPr>
              <a:t>J</a:t>
            </a:r>
            <a:r>
              <a:rPr lang="en-US" sz="3200" dirty="0" smtClean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                   </a:t>
            </a:r>
            <a:endParaRPr lang="ar-SA" sz="3200" dirty="0">
              <a:solidFill>
                <a:srgbClr val="FF99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7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9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14282" y="214290"/>
            <a:ext cx="8715436" cy="67403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00"/>
                </a:solidFill>
                <a:latin typeface="AGA Arabesque Desktop" pitchFamily="2" charset="2"/>
                <a:cs typeface="AL-Mohanad" pitchFamily="2" charset="-78"/>
              </a:rPr>
              <a:t>الحرارة النوعية</a:t>
            </a:r>
          </a:p>
          <a:p>
            <a:r>
              <a:rPr lang="ar-SA" sz="3600" dirty="0" smtClean="0">
                <a:solidFill>
                  <a:srgbClr val="0000FF"/>
                </a:solidFill>
                <a:latin typeface="AGA Arabesque Desktop" pitchFamily="2" charset="2"/>
                <a:cs typeface="AL-Mohanad" pitchFamily="2" charset="-78"/>
              </a:rPr>
              <a:t>هي كمية الحرارة اللازمة لرفع درجة حرارة </a:t>
            </a:r>
            <a:r>
              <a:rPr lang="en-US" sz="3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1g </a:t>
            </a:r>
            <a:r>
              <a:rPr lang="ar-SA" sz="3600" dirty="0" smtClean="0">
                <a:solidFill>
                  <a:srgbClr val="0000FF"/>
                </a:solidFill>
                <a:latin typeface="AGA Arabesque Desktop" pitchFamily="2" charset="2"/>
                <a:cs typeface="AL-Mohanad" pitchFamily="2" charset="-78"/>
              </a:rPr>
              <a:t>من المادة </a:t>
            </a:r>
            <a:r>
              <a:rPr lang="en-US" sz="3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3600" baseline="30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en-US" sz="3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ar-SA" sz="3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ar-SA" sz="3600" dirty="0" smtClean="0">
                <a:solidFill>
                  <a:srgbClr val="FF00FF"/>
                </a:solidFill>
                <a:latin typeface="Arial" pitchFamily="34" charset="0"/>
                <a:cs typeface="AL-Mohanad" pitchFamily="2" charset="-78"/>
              </a:rPr>
              <a:t>كلما قلت الحرارة النوعية زاد ارتفاع درجة الحرارة باكتساب نفس الكمية من الحرارة</a:t>
            </a:r>
          </a:p>
          <a:p>
            <a:r>
              <a:rPr lang="ar-SA" sz="3600" dirty="0" smtClean="0">
                <a:solidFill>
                  <a:srgbClr val="FF0000"/>
                </a:solidFill>
                <a:latin typeface="Arial" pitchFamily="34" charset="0"/>
                <a:cs typeface="AL-Mohanad" pitchFamily="2" charset="-78"/>
              </a:rPr>
              <a:t>حساب الحرارة الممتصة أو المنطلقة</a:t>
            </a:r>
          </a:p>
          <a:p>
            <a:r>
              <a:rPr lang="ar-SA" sz="3600" dirty="0" smtClean="0">
                <a:solidFill>
                  <a:srgbClr val="009900"/>
                </a:solidFill>
                <a:latin typeface="Arial" pitchFamily="34" charset="0"/>
                <a:cs typeface="AL-Mohanad" pitchFamily="2" charset="-78"/>
              </a:rPr>
              <a:t>تستخدم المعادلة التالية</a:t>
            </a:r>
          </a:p>
          <a:p>
            <a:r>
              <a:rPr lang="ar-SA" sz="3600" dirty="0" smtClean="0">
                <a:latin typeface="Arial" pitchFamily="34" charset="0"/>
                <a:cs typeface="Arial" pitchFamily="34" charset="0"/>
              </a:rPr>
              <a:t>                  </a:t>
            </a:r>
            <a:r>
              <a:rPr lang="en-US" sz="3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q = c × m ×</a:t>
            </a:r>
            <a:r>
              <a:rPr lang="el-GR" sz="3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Δ</a:t>
            </a:r>
            <a:r>
              <a:rPr lang="en-US" sz="3600" dirty="0" smtClean="0">
                <a:solidFill>
                  <a:srgbClr val="0000FF"/>
                </a:solidFill>
                <a:latin typeface="Arial" pitchFamily="34" charset="0"/>
                <a:cs typeface="AL-Mohanad" pitchFamily="2" charset="-78"/>
              </a:rPr>
              <a:t>T</a:t>
            </a:r>
          </a:p>
          <a:p>
            <a:r>
              <a:rPr lang="ar-SA" sz="3600" dirty="0" smtClean="0">
                <a:solidFill>
                  <a:srgbClr val="A50021"/>
                </a:solidFill>
                <a:latin typeface="Arial" pitchFamily="34" charset="0"/>
                <a:cs typeface="AL-Mohanad" pitchFamily="2" charset="-78"/>
              </a:rPr>
              <a:t>حيث </a:t>
            </a:r>
            <a:r>
              <a:rPr lang="en-US" sz="3600" dirty="0" smtClean="0">
                <a:solidFill>
                  <a:srgbClr val="A50021"/>
                </a:solidFill>
                <a:latin typeface="Arial" pitchFamily="34" charset="0"/>
                <a:cs typeface="AL-Mohanad" pitchFamily="2" charset="-78"/>
              </a:rPr>
              <a:t>q </a:t>
            </a:r>
            <a:r>
              <a:rPr lang="ar-SA" sz="3600" dirty="0" smtClean="0">
                <a:solidFill>
                  <a:srgbClr val="A50021"/>
                </a:solidFill>
                <a:latin typeface="Arial" pitchFamily="34" charset="0"/>
                <a:cs typeface="AL-Mohanad" pitchFamily="2" charset="-78"/>
              </a:rPr>
              <a:t>= كمية الحرارة   , </a:t>
            </a:r>
            <a:r>
              <a:rPr lang="ar-SA" sz="3600" dirty="0" err="1" smtClean="0">
                <a:solidFill>
                  <a:srgbClr val="A50021"/>
                </a:solidFill>
                <a:latin typeface="Arial" pitchFamily="34" charset="0"/>
                <a:cs typeface="AL-Mohanad" pitchFamily="2" charset="-78"/>
              </a:rPr>
              <a:t>و</a:t>
            </a:r>
            <a:r>
              <a:rPr lang="en-US" sz="3600" dirty="0" smtClean="0">
                <a:solidFill>
                  <a:srgbClr val="A50021"/>
                </a:solidFill>
                <a:latin typeface="Arial" pitchFamily="34" charset="0"/>
                <a:cs typeface="AL-Mohanad" pitchFamily="2" charset="-78"/>
              </a:rPr>
              <a:t> c </a:t>
            </a:r>
            <a:r>
              <a:rPr lang="ar-SA" sz="3600" dirty="0" smtClean="0">
                <a:solidFill>
                  <a:srgbClr val="A50021"/>
                </a:solidFill>
                <a:latin typeface="Arial" pitchFamily="34" charset="0"/>
                <a:cs typeface="AL-Mohanad" pitchFamily="2" charset="-78"/>
              </a:rPr>
              <a:t> = الحرارة النوعية    ,  </a:t>
            </a:r>
            <a:r>
              <a:rPr lang="ar-SA" sz="3600" dirty="0" err="1" smtClean="0">
                <a:solidFill>
                  <a:srgbClr val="A50021"/>
                </a:solidFill>
                <a:latin typeface="Arial" pitchFamily="34" charset="0"/>
                <a:cs typeface="AL-Mohanad" pitchFamily="2" charset="-78"/>
              </a:rPr>
              <a:t>و</a:t>
            </a:r>
            <a:r>
              <a:rPr lang="el-GR" sz="3600" dirty="0" smtClean="0">
                <a:solidFill>
                  <a:srgbClr val="A50021"/>
                </a:solidFill>
                <a:latin typeface="Arial" pitchFamily="34" charset="0"/>
                <a:cs typeface="AL-Mohanad" pitchFamily="2" charset="-78"/>
              </a:rPr>
              <a:t> Δ</a:t>
            </a:r>
            <a:r>
              <a:rPr lang="en-US" sz="3600" dirty="0" smtClean="0">
                <a:solidFill>
                  <a:srgbClr val="A50021"/>
                </a:solidFill>
                <a:latin typeface="Arial" pitchFamily="34" charset="0"/>
                <a:cs typeface="AL-Mohanad" pitchFamily="2" charset="-78"/>
              </a:rPr>
              <a:t>T</a:t>
            </a:r>
            <a:r>
              <a:rPr lang="ar-SA" sz="3600" dirty="0" smtClean="0">
                <a:solidFill>
                  <a:srgbClr val="A50021"/>
                </a:solidFill>
                <a:latin typeface="Arial" pitchFamily="34" charset="0"/>
                <a:cs typeface="AL-Mohanad" pitchFamily="2" charset="-78"/>
              </a:rPr>
              <a:t> = تغير درجة الحرارة</a:t>
            </a:r>
          </a:p>
          <a:p>
            <a:endParaRPr lang="ar-SA" sz="3600" dirty="0" smtClean="0">
              <a:solidFill>
                <a:srgbClr val="A50021"/>
              </a:solidFill>
              <a:latin typeface="Arial" pitchFamily="34" charset="0"/>
              <a:cs typeface="AL-Mohanad" pitchFamily="2" charset="-78"/>
            </a:endParaRPr>
          </a:p>
          <a:p>
            <a:endParaRPr lang="ar-SA" sz="3600" i="1" dirty="0">
              <a:latin typeface="AGA Arabesque Desktop" pitchFamily="2" charset="2"/>
              <a:cs typeface="AL-Mohana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3" name="مربع نص 2"/>
          <p:cNvSpPr txBox="1"/>
          <p:nvPr/>
        </p:nvSpPr>
        <p:spPr>
          <a:xfrm>
            <a:off x="285720" y="214290"/>
            <a:ext cx="8643998" cy="618630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009900"/>
                </a:solidFill>
                <a:cs typeface="AL-Mohanad" pitchFamily="2" charset="-78"/>
              </a:rPr>
              <a:t>مثال</a:t>
            </a:r>
          </a:p>
          <a:p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إذا تغيرت درجة حرارة قطعة حديد كتلتها </a:t>
            </a:r>
            <a:r>
              <a:rPr lang="en-US" sz="3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10g</a:t>
            </a:r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 من</a:t>
            </a:r>
            <a:r>
              <a:rPr lang="en-US" sz="3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50.4</a:t>
            </a:r>
            <a:r>
              <a:rPr lang="en-US" sz="3600" baseline="30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en-US" sz="3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sz="3600" dirty="0" smtClean="0">
                <a:solidFill>
                  <a:srgbClr val="0000FF"/>
                </a:solidFill>
                <a:cs typeface="AL-Mohanad" pitchFamily="2" charset="-78"/>
              </a:rPr>
              <a:t>  </a:t>
            </a:r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 إلى </a:t>
            </a:r>
            <a:r>
              <a:rPr lang="en-US" sz="3600" dirty="0" smtClean="0">
                <a:solidFill>
                  <a:srgbClr val="0000FF"/>
                </a:solidFill>
                <a:cs typeface="AL-Mohanad" pitchFamily="2" charset="-78"/>
              </a:rPr>
              <a:t> </a:t>
            </a:r>
            <a:r>
              <a:rPr lang="en-US" sz="3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25</a:t>
            </a:r>
            <a:r>
              <a:rPr lang="en-US" sz="3600" baseline="30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en-US" sz="3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و انطلقت منها كمية حرارة مقدارها</a:t>
            </a:r>
            <a:r>
              <a:rPr lang="en-US" sz="3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114</a:t>
            </a:r>
            <a:r>
              <a:rPr lang="en-US" sz="3600" dirty="0" smtClean="0">
                <a:solidFill>
                  <a:srgbClr val="0000FF"/>
                </a:solidFill>
                <a:cs typeface="AL-Mohanad" pitchFamily="2" charset="-78"/>
              </a:rPr>
              <a:t>J </a:t>
            </a:r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, فما الحرارة النوعية للحديد ؟</a:t>
            </a:r>
          </a:p>
          <a:p>
            <a:r>
              <a:rPr lang="ar-SA" sz="3600" dirty="0" smtClean="0">
                <a:solidFill>
                  <a:srgbClr val="009900"/>
                </a:solidFill>
                <a:cs typeface="AL-Mohanad" pitchFamily="2" charset="-78"/>
              </a:rPr>
              <a:t>الحل</a:t>
            </a:r>
          </a:p>
          <a:p>
            <a:r>
              <a:rPr lang="en-US" sz="3600" dirty="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q=c ×m × </a:t>
            </a:r>
            <a:r>
              <a:rPr lang="el-GR" sz="3600" dirty="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Δ</a:t>
            </a:r>
            <a:r>
              <a:rPr lang="en-US" sz="3600" dirty="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T                                      </a:t>
            </a:r>
          </a:p>
          <a:p>
            <a:r>
              <a:rPr lang="en-US" sz="3600" dirty="0" smtClean="0">
                <a:latin typeface="Arial" pitchFamily="34" charset="0"/>
                <a:cs typeface="Arial" pitchFamily="34" charset="0"/>
              </a:rPr>
              <a:t>  </a:t>
            </a:r>
            <a:endParaRPr lang="ar-SA" sz="36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3600" dirty="0" smtClean="0">
                <a:latin typeface="Arial" pitchFamily="34" charset="0"/>
                <a:cs typeface="Arial" pitchFamily="34" charset="0"/>
              </a:rPr>
              <a:t>c=                                                         </a:t>
            </a:r>
          </a:p>
          <a:p>
            <a:endParaRPr lang="ar-SA" sz="3600" dirty="0" smtClean="0">
              <a:latin typeface="Arial" pitchFamily="34" charset="0"/>
              <a:cs typeface="Arial" pitchFamily="34" charset="0"/>
            </a:endParaRPr>
          </a:p>
          <a:p>
            <a:r>
              <a:rPr lang="el-GR" sz="36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Δ</a:t>
            </a:r>
            <a:r>
              <a:rPr lang="en-US" sz="36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T= 50.4-25=25.4</a:t>
            </a:r>
            <a:r>
              <a:rPr lang="en-US" sz="3600" baseline="300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en-US" sz="3600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         </a:t>
            </a:r>
            <a:endParaRPr lang="ar-SA" sz="36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3600" dirty="0" smtClean="0">
                <a:latin typeface="Arial" pitchFamily="34" charset="0"/>
                <a:cs typeface="Arial" pitchFamily="34" charset="0"/>
              </a:rPr>
              <a:t>c=                                                         </a:t>
            </a:r>
            <a:endParaRPr lang="ar-SA" sz="36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كائن 4"/>
          <p:cNvGraphicFramePr>
            <a:graphicFrameLocks noChangeAspect="1"/>
          </p:cNvGraphicFramePr>
          <p:nvPr/>
        </p:nvGraphicFramePr>
        <p:xfrm>
          <a:off x="1714480" y="3929066"/>
          <a:ext cx="1143008" cy="9286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Equation" r:id="rId3" imgW="495000" imgH="393480" progId="Equation.3">
                  <p:embed/>
                </p:oleObj>
              </mc:Choice>
              <mc:Fallback>
                <p:oleObj name="Equation" r:id="rId3" imgW="49500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480" y="3929066"/>
                        <a:ext cx="1143008" cy="92869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كائن 5"/>
          <p:cNvGraphicFramePr>
            <a:graphicFrameLocks noChangeAspect="1"/>
          </p:cNvGraphicFramePr>
          <p:nvPr/>
        </p:nvGraphicFramePr>
        <p:xfrm>
          <a:off x="1714480" y="5572140"/>
          <a:ext cx="1285884" cy="9286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Equation" r:id="rId5" imgW="596880" imgH="393480" progId="Equation.3">
                  <p:embed/>
                </p:oleObj>
              </mc:Choice>
              <mc:Fallback>
                <p:oleObj name="Equation" r:id="rId5" imgW="59688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480" y="5572140"/>
                        <a:ext cx="1285884" cy="92869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مربع نص 6"/>
          <p:cNvSpPr txBox="1"/>
          <p:nvPr/>
        </p:nvSpPr>
        <p:spPr>
          <a:xfrm>
            <a:off x="2786050" y="5715016"/>
            <a:ext cx="285752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3600" dirty="0" smtClean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=0.449 </a:t>
            </a:r>
            <a:r>
              <a:rPr lang="en-US" sz="3600" dirty="0" smtClean="0">
                <a:solidFill>
                  <a:srgbClr val="FF9900"/>
                </a:solidFill>
                <a:cs typeface="Arial" pitchFamily="34" charset="0"/>
              </a:rPr>
              <a:t>J</a:t>
            </a:r>
            <a:r>
              <a:rPr lang="en-US" sz="3600" dirty="0" smtClean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3600" dirty="0" err="1" smtClean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g</a:t>
            </a:r>
            <a:r>
              <a:rPr lang="en-US" sz="3600" baseline="30000" dirty="0" err="1" smtClean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en-US" sz="3600" dirty="0" err="1" smtClean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C</a:t>
            </a:r>
            <a:endParaRPr lang="ar-SA" sz="3600" dirty="0">
              <a:solidFill>
                <a:srgbClr val="FF99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4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214282" y="214290"/>
            <a:ext cx="8715436" cy="618630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00"/>
                </a:solidFill>
                <a:cs typeface="AL-Mohanad" pitchFamily="2" charset="-78"/>
              </a:rPr>
              <a:t>الطاقة الشمسية</a:t>
            </a:r>
          </a:p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009900"/>
                </a:solidFill>
                <a:cs typeface="AL-Mohanad" pitchFamily="2" charset="-78"/>
              </a:rPr>
              <a:t>استعمال الطاقة الشمسية يقلل استعمال أنواع الوقود الأخرى .</a:t>
            </a:r>
          </a:p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FF00FF"/>
                </a:solidFill>
                <a:cs typeface="AL-Mohanad" pitchFamily="2" charset="-78"/>
              </a:rPr>
              <a:t>قلة فترات سطوع الشمس </a:t>
            </a:r>
            <a:r>
              <a:rPr lang="ar-SA" sz="3600" dirty="0" err="1" smtClean="0">
                <a:solidFill>
                  <a:srgbClr val="FF00FF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FF00FF"/>
                </a:solidFill>
                <a:cs typeface="AL-Mohanad" pitchFamily="2" charset="-78"/>
              </a:rPr>
              <a:t> وجود الغيوم يصعب استخدام الطاقة الشمسية .</a:t>
            </a:r>
          </a:p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0000FF"/>
                </a:solidFill>
                <a:cs typeface="AL-Mohanad" pitchFamily="2" charset="-78"/>
              </a:rPr>
              <a:t>يستخدم الماء لتخزين طاقة الشمس بسبب ارتفاع الحرارة النوعية للماء .</a:t>
            </a:r>
          </a:p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A50021"/>
                </a:solidFill>
                <a:cs typeface="AL-Mohanad" pitchFamily="2" charset="-78"/>
              </a:rPr>
              <a:t>الخلايا الكهروضوئية تحول الإشعاع الشمسي مباشرة إلى كهرباء .</a:t>
            </a:r>
          </a:p>
          <a:p>
            <a:pPr>
              <a:buFont typeface="Wingdings" pitchFamily="2" charset="2"/>
              <a:buChar char="Ø"/>
            </a:pPr>
            <a:r>
              <a:rPr lang="ar-SA" sz="3600" dirty="0" smtClean="0">
                <a:solidFill>
                  <a:srgbClr val="FF9900"/>
                </a:solidFill>
                <a:cs typeface="AL-Mohanad" pitchFamily="2" charset="-78"/>
              </a:rPr>
              <a:t>الخلايا الفولتية الضوئية تزود رواد الفضاء بالطاقة , </a:t>
            </a:r>
            <a:r>
              <a:rPr lang="ar-SA" sz="3600" dirty="0" err="1" smtClean="0">
                <a:solidFill>
                  <a:srgbClr val="FF9900"/>
                </a:solidFill>
                <a:cs typeface="AL-Mohanad" pitchFamily="2" charset="-78"/>
              </a:rPr>
              <a:t>و</a:t>
            </a:r>
            <a:r>
              <a:rPr lang="ar-SA" sz="3600" dirty="0" smtClean="0">
                <a:solidFill>
                  <a:srgbClr val="FF9900"/>
                </a:solidFill>
                <a:cs typeface="AL-Mohanad" pitchFamily="2" charset="-78"/>
              </a:rPr>
              <a:t> لا تستعمل في الحياة العادية بسبب ارتفاع تكلفتها .</a:t>
            </a:r>
            <a:endParaRPr lang="ar-SA" sz="3600" dirty="0">
              <a:solidFill>
                <a:srgbClr val="FF9900"/>
              </a:solidFill>
              <a:cs typeface="AL-Mohanad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214282" y="0"/>
            <a:ext cx="8715436" cy="5643602"/>
          </a:xfrm>
        </p:spPr>
        <p:txBody>
          <a:bodyPr>
            <a:noAutofit/>
          </a:bodyPr>
          <a:lstStyle/>
          <a:p>
            <a:pPr algn="ctr"/>
            <a:r>
              <a:rPr lang="ar-SA" sz="28700" dirty="0" smtClean="0">
                <a:cs typeface="DecoType Thuluth" pitchFamily="2" charset="-78"/>
              </a:rPr>
              <a:t>الحرارة</a:t>
            </a:r>
            <a:endParaRPr lang="ar-SA" sz="23900" dirty="0">
              <a:cs typeface="DecoType Thuluth" pitchFamily="2" charset="-78"/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إعداد الأستاذ / جمعه عبد المهيمن0599599252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تدفق">
  <a:themeElements>
    <a:clrScheme name="تدفق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تدفق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تدفق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1006</TotalTime>
  <Words>1514</Words>
  <Application>Microsoft Office PowerPoint</Application>
  <PresentationFormat>عرض على الشاشة (3:4)‏</PresentationFormat>
  <Paragraphs>238</Paragraphs>
  <Slides>30</Slides>
  <Notes>0</Notes>
  <HiddenSlides>0</HiddenSlides>
  <MMClips>0</MMClips>
  <ScaleCrop>false</ScaleCrop>
  <HeadingPairs>
    <vt:vector size="6" baseType="variant">
      <vt:variant>
        <vt:lpstr>نسق</vt:lpstr>
      </vt:variant>
      <vt:variant>
        <vt:i4>1</vt:i4>
      </vt:variant>
      <vt:variant>
        <vt:lpstr>خوادم OLE مضمنة</vt:lpstr>
      </vt:variant>
      <vt:variant>
        <vt:i4>1</vt:i4>
      </vt:variant>
      <vt:variant>
        <vt:lpstr>عناوين الشرائح</vt:lpstr>
      </vt:variant>
      <vt:variant>
        <vt:i4>30</vt:i4>
      </vt:variant>
    </vt:vector>
  </HeadingPairs>
  <TitlesOfParts>
    <vt:vector size="32" baseType="lpstr">
      <vt:lpstr>تدفق</vt:lpstr>
      <vt:lpstr>Equation</vt:lpstr>
      <vt:lpstr>الطاقة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الحرارة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المعادلات الكيميائية الحرارية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حساب التغير في المحتوى الحراري 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الطاقة</dc:title>
  <dc:creator>dell</dc:creator>
  <cp:lastModifiedBy>كيميائي جمعه</cp:lastModifiedBy>
  <cp:revision>97</cp:revision>
  <dcterms:created xsi:type="dcterms:W3CDTF">2012-09-14T14:10:59Z</dcterms:created>
  <dcterms:modified xsi:type="dcterms:W3CDTF">2013-12-03T18:29:59Z</dcterms:modified>
</cp:coreProperties>
</file>