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9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66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94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19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41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4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2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9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1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7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5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7DC8-0F10-4D3F-B62D-2E618B0E3A40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2CB4C8-3EA0-4B0B-83C5-2E29F03E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64" y="923442"/>
            <a:ext cx="7002378" cy="500554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005137" y="4090737"/>
            <a:ext cx="176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القوة العمودية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1821" y="5217695"/>
            <a:ext cx="50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F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649579" y="5217695"/>
            <a:ext cx="50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</a:rPr>
              <a:t>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075" y="130296"/>
            <a:ext cx="5796900" cy="433998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400" y="4069777"/>
            <a:ext cx="2644200" cy="2576070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177711" y="130295"/>
            <a:ext cx="3865651" cy="2375759"/>
            <a:chOff x="177711" y="130295"/>
            <a:chExt cx="3865651" cy="2375759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711" y="130295"/>
              <a:ext cx="3865651" cy="2375759"/>
            </a:xfrm>
            <a:prstGeom prst="rect">
              <a:avLst/>
            </a:prstGeom>
          </p:spPr>
        </p:pic>
        <p:sp>
          <p:nvSpPr>
            <p:cNvPr id="7" name="مستطيل مستدير الزوايا 6"/>
            <p:cNvSpPr/>
            <p:nvPr/>
          </p:nvSpPr>
          <p:spPr>
            <a:xfrm>
              <a:off x="471488" y="415039"/>
              <a:ext cx="781050" cy="18203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المحصلة</a:t>
              </a:r>
              <a:endParaRPr lang="en-US" sz="1100" b="1" dirty="0"/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177710" y="2662878"/>
            <a:ext cx="3972303" cy="1768621"/>
            <a:chOff x="177710" y="2662878"/>
            <a:chExt cx="3972303" cy="1768621"/>
          </a:xfrm>
        </p:grpSpPr>
        <p:grpSp>
          <p:nvGrpSpPr>
            <p:cNvPr id="12" name="مجموعة 11"/>
            <p:cNvGrpSpPr/>
            <p:nvPr/>
          </p:nvGrpSpPr>
          <p:grpSpPr>
            <a:xfrm>
              <a:off x="177710" y="2662878"/>
              <a:ext cx="3972303" cy="1768621"/>
              <a:chOff x="177710" y="2534286"/>
              <a:chExt cx="3972303" cy="1768621"/>
            </a:xfrm>
          </p:grpSpPr>
          <p:pic>
            <p:nvPicPr>
              <p:cNvPr id="9" name="صورة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710" y="2534286"/>
                <a:ext cx="3865651" cy="1768621"/>
              </a:xfrm>
              <a:prstGeom prst="rect">
                <a:avLst/>
              </a:prstGeom>
            </p:spPr>
          </p:pic>
          <p:sp>
            <p:nvSpPr>
              <p:cNvPr id="10" name="مستطيل مستدير الزوايا 9"/>
              <p:cNvSpPr/>
              <p:nvPr/>
            </p:nvSpPr>
            <p:spPr>
              <a:xfrm>
                <a:off x="309563" y="2790798"/>
                <a:ext cx="781050" cy="18203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1100" b="1" dirty="0" smtClean="0"/>
                  <a:t>المحصلة</a:t>
                </a:r>
                <a:endParaRPr lang="en-US" sz="1100" b="1" dirty="0"/>
              </a:p>
            </p:txBody>
          </p:sp>
          <p:sp>
            <p:nvSpPr>
              <p:cNvPr id="11" name="مستطيل مستدير الزوايا 10"/>
              <p:cNvSpPr/>
              <p:nvPr/>
            </p:nvSpPr>
            <p:spPr>
              <a:xfrm>
                <a:off x="1252538" y="2703206"/>
                <a:ext cx="2897475" cy="3572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1100" b="1" dirty="0" smtClean="0"/>
                  <a:t>تأثير الكتلة 4.3كجم في الكتلة 5.4 كجم</a:t>
                </a:r>
                <a:endParaRPr lang="en-US" sz="1100" b="1" dirty="0"/>
              </a:p>
            </p:txBody>
          </p:sp>
        </p:grpSp>
        <p:sp>
          <p:nvSpPr>
            <p:cNvPr id="13" name="مستطيل مستدير الزوايا 12"/>
            <p:cNvSpPr/>
            <p:nvPr/>
          </p:nvSpPr>
          <p:spPr>
            <a:xfrm>
              <a:off x="1714500" y="4069777"/>
              <a:ext cx="1598756" cy="35721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باتجاه اليمين</a:t>
              </a:r>
              <a:endParaRPr lang="en-US" sz="1100" b="1" dirty="0"/>
            </a:p>
          </p:txBody>
        </p:sp>
      </p:grpSp>
      <p:sp>
        <p:nvSpPr>
          <p:cNvPr id="15" name="مستطيل مستدير الزوايا 14"/>
          <p:cNvSpPr/>
          <p:nvPr/>
        </p:nvSpPr>
        <p:spPr>
          <a:xfrm>
            <a:off x="126286" y="4619538"/>
            <a:ext cx="3968497" cy="92884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/>
              <a:t>بحسب قانون نيوتن الثالث القوة المؤثرة نفس القوة السابقة ومعاكسة لها بالاتجاه ( لليسار)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5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500" y="143212"/>
            <a:ext cx="5949450" cy="5357476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291786" y="215143"/>
            <a:ext cx="4688602" cy="3629834"/>
            <a:chOff x="291786" y="143212"/>
            <a:chExt cx="4688602" cy="3629834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787" y="143212"/>
              <a:ext cx="4251637" cy="3629834"/>
            </a:xfrm>
            <a:prstGeom prst="rect">
              <a:avLst/>
            </a:prstGeom>
          </p:spPr>
        </p:pic>
        <p:sp>
          <p:nvSpPr>
            <p:cNvPr id="8" name="مستطيل مستدير الزوايا 7"/>
            <p:cNvSpPr/>
            <p:nvPr/>
          </p:nvSpPr>
          <p:spPr>
            <a:xfrm>
              <a:off x="291786" y="143212"/>
              <a:ext cx="4688602" cy="9288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/>
                <a:t>بما ان جميع الأجسام تتحرك معاً، فان التسارع سوف يكون متساويا لهم جميعا</a:t>
              </a:r>
              <a:endParaRPr lang="en-US" b="1" dirty="0"/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291787" y="4038594"/>
            <a:ext cx="8428035" cy="2529225"/>
            <a:chOff x="291787" y="4038594"/>
            <a:chExt cx="8428035" cy="2529225"/>
          </a:xfrm>
        </p:grpSpPr>
        <p:pic>
          <p:nvPicPr>
            <p:cNvPr id="7" name="صورة 6"/>
            <p:cNvPicPr>
              <a:picLocks noChangeAspect="1"/>
            </p:cNvPicPr>
            <p:nvPr/>
          </p:nvPicPr>
          <p:blipFill rotWithShape="1">
            <a:blip r:embed="rId4"/>
            <a:srcRect t="20277"/>
            <a:stretch/>
          </p:blipFill>
          <p:spPr>
            <a:xfrm>
              <a:off x="291787" y="4038594"/>
              <a:ext cx="4251637" cy="2529225"/>
            </a:xfrm>
            <a:prstGeom prst="rect">
              <a:avLst/>
            </a:prstGeom>
          </p:spPr>
        </p:pic>
        <p:sp>
          <p:nvSpPr>
            <p:cNvPr id="10" name="مستطيل مستدير الزوايا 9"/>
            <p:cNvSpPr/>
            <p:nvPr/>
          </p:nvSpPr>
          <p:spPr>
            <a:xfrm>
              <a:off x="4543424" y="5659891"/>
              <a:ext cx="4176398" cy="3949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600" b="1" dirty="0" smtClean="0"/>
                <a:t>برسم المخطط الحر لكل جسم على حده 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6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46" y="182091"/>
            <a:ext cx="5847750" cy="156087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372980" y="182091"/>
            <a:ext cx="5666874" cy="1560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عندما يكون تسارع الجسم صفرا يعني أن محصلة القوى المؤثرة عليه تساوي صفر، ولا يعني عدم وجود قوة مؤثرة فيه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546" y="1980782"/>
            <a:ext cx="5644350" cy="6345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372980" y="1980782"/>
            <a:ext cx="5666874" cy="634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القوى المؤثرة فيه هي وزن الكتاب وقوة رد الفعل العمودية</a:t>
            </a:r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396" y="2853103"/>
            <a:ext cx="5593500" cy="2271510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372980" y="3988858"/>
            <a:ext cx="5666874" cy="634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السبب أن العلاقة بين الكتلة المتسارعة والتسارع علاقة عكسية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453" y="392018"/>
            <a:ext cx="6608111" cy="5927860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0034337" y="5558589"/>
            <a:ext cx="589547" cy="5775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6" name="شكل بيضاوي 5"/>
          <p:cNvSpPr/>
          <p:nvPr/>
        </p:nvSpPr>
        <p:spPr>
          <a:xfrm>
            <a:off x="5795210" y="5558589"/>
            <a:ext cx="589547" cy="5775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7" name="شكل بيضاوي 6"/>
          <p:cNvSpPr/>
          <p:nvPr/>
        </p:nvSpPr>
        <p:spPr>
          <a:xfrm>
            <a:off x="8629883" y="5558589"/>
            <a:ext cx="589547" cy="5775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8" name="شكل بيضاوي 7"/>
          <p:cNvSpPr/>
          <p:nvPr/>
        </p:nvSpPr>
        <p:spPr>
          <a:xfrm>
            <a:off x="6904890" y="5558589"/>
            <a:ext cx="589547" cy="5775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4</a:t>
            </a:r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392018"/>
            <a:ext cx="4820652" cy="964440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192505" y="1513280"/>
            <a:ext cx="4820652" cy="634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السبب الحبل مهمل الكتلة ولا يوجد وزن إضافي يزيد قوة الشد في الحبل</a:t>
            </a:r>
            <a:endParaRPr lang="en-US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2" y="2544040"/>
            <a:ext cx="4863952" cy="1224771"/>
          </a:xfrm>
          <a:prstGeom prst="rect">
            <a:avLst/>
          </a:prstGeom>
        </p:spPr>
      </p:pic>
      <p:grpSp>
        <p:nvGrpSpPr>
          <p:cNvPr id="21" name="مجموعة 20"/>
          <p:cNvGrpSpPr/>
          <p:nvPr/>
        </p:nvGrpSpPr>
        <p:grpSpPr>
          <a:xfrm>
            <a:off x="370703" y="4022798"/>
            <a:ext cx="4930346" cy="2741781"/>
            <a:chOff x="370703" y="4022798"/>
            <a:chExt cx="4930346" cy="2741781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370703" y="4022798"/>
              <a:ext cx="4504738" cy="2741781"/>
              <a:chOff x="370703" y="4022798"/>
              <a:chExt cx="4504738" cy="2741781"/>
            </a:xfrm>
          </p:grpSpPr>
          <p:pic>
            <p:nvPicPr>
              <p:cNvPr id="12" name="صورة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703" y="4022798"/>
                <a:ext cx="4504738" cy="2741781"/>
              </a:xfrm>
              <a:prstGeom prst="rect">
                <a:avLst/>
              </a:prstGeom>
            </p:spPr>
          </p:pic>
          <p:sp>
            <p:nvSpPr>
              <p:cNvPr id="13" name="شكل بيضاوي 12"/>
              <p:cNvSpPr/>
              <p:nvPr/>
            </p:nvSpPr>
            <p:spPr>
              <a:xfrm>
                <a:off x="531340" y="4374580"/>
                <a:ext cx="1182239" cy="57751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dirty="0" smtClean="0"/>
                  <a:t>الطائر</a:t>
                </a:r>
                <a:endParaRPr lang="en-US" dirty="0"/>
              </a:p>
            </p:txBody>
          </p:sp>
          <p:sp>
            <p:nvSpPr>
              <p:cNvPr id="14" name="شكل بيضاوي 13"/>
              <p:cNvSpPr/>
              <p:nvPr/>
            </p:nvSpPr>
            <p:spPr>
              <a:xfrm>
                <a:off x="3575956" y="4941535"/>
                <a:ext cx="1182239" cy="4521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dirty="0" smtClean="0"/>
                  <a:t>المبنى</a:t>
                </a:r>
                <a:endParaRPr lang="en-US" dirty="0"/>
              </a:p>
            </p:txBody>
          </p:sp>
        </p:grpSp>
        <p:sp>
          <p:nvSpPr>
            <p:cNvPr id="16" name="مستطيل مستدير الزوايا 15"/>
            <p:cNvSpPr/>
            <p:nvPr/>
          </p:nvSpPr>
          <p:spPr>
            <a:xfrm>
              <a:off x="3286896" y="4164917"/>
              <a:ext cx="2014153" cy="2096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رد فعل الأرض على المبنى</a:t>
              </a:r>
              <a:endParaRPr lang="en-US" sz="1100" b="1" dirty="0"/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3286896" y="5914085"/>
              <a:ext cx="1458941" cy="2096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الطائر على المبنى</a:t>
              </a:r>
              <a:endParaRPr lang="en-US" sz="1100" b="1" dirty="0"/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3274186" y="6400993"/>
              <a:ext cx="1726261" cy="2678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جذب الأرض للمبنى</a:t>
              </a:r>
              <a:endParaRPr lang="en-US" sz="1100" b="1" dirty="0"/>
            </a:p>
          </p:txBody>
        </p:sp>
        <p:sp>
          <p:nvSpPr>
            <p:cNvPr id="19" name="مستطيل مستدير الزوايا 18"/>
            <p:cNvSpPr/>
            <p:nvPr/>
          </p:nvSpPr>
          <p:spPr>
            <a:xfrm>
              <a:off x="819663" y="5206083"/>
              <a:ext cx="1458941" cy="2096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المبنى على الطائر</a:t>
              </a:r>
              <a:endParaRPr lang="en-US" sz="1100" b="1" dirty="0"/>
            </a:p>
          </p:txBody>
        </p:sp>
        <p:sp>
          <p:nvSpPr>
            <p:cNvPr id="20" name="مستطيل مستدير الزوايا 19"/>
            <p:cNvSpPr/>
            <p:nvPr/>
          </p:nvSpPr>
          <p:spPr>
            <a:xfrm>
              <a:off x="973479" y="5913577"/>
              <a:ext cx="1458941" cy="2096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جذب الأرض للطائر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159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172" y="214683"/>
            <a:ext cx="5796900" cy="3883141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358346" y="214683"/>
            <a:ext cx="2584264" cy="1243620"/>
            <a:chOff x="358346" y="214683"/>
            <a:chExt cx="2584264" cy="1243620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 rotWithShape="1">
            <a:blip r:embed="rId3"/>
            <a:srcRect l="15890" t="-3974" r="796" b="3974"/>
            <a:stretch/>
          </p:blipFill>
          <p:spPr>
            <a:xfrm>
              <a:off x="358346" y="214683"/>
              <a:ext cx="2584264" cy="1243620"/>
            </a:xfrm>
            <a:prstGeom prst="rect">
              <a:avLst/>
            </a:prstGeom>
          </p:spPr>
        </p:pic>
        <p:sp>
          <p:nvSpPr>
            <p:cNvPr id="8" name="مستطيل مستدير الزوايا 7"/>
            <p:cNvSpPr/>
            <p:nvPr/>
          </p:nvSpPr>
          <p:spPr>
            <a:xfrm>
              <a:off x="400110" y="353544"/>
              <a:ext cx="1458941" cy="2096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>
                  <a:solidFill>
                    <a:srgbClr val="C00000"/>
                  </a:solidFill>
                </a:rPr>
                <a:t>في حالة الصعود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مستطيل مستدير الزوايا 8"/>
            <p:cNvSpPr/>
            <p:nvPr/>
          </p:nvSpPr>
          <p:spPr>
            <a:xfrm>
              <a:off x="1309815" y="1248640"/>
              <a:ext cx="1458941" cy="2096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جذب الأرض للكرة</a:t>
              </a:r>
              <a:endParaRPr lang="en-US" sz="1100" b="1" dirty="0"/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3260759" y="264144"/>
            <a:ext cx="2584264" cy="1256310"/>
            <a:chOff x="3260759" y="264144"/>
            <a:chExt cx="2584264" cy="1256310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0759" y="264144"/>
              <a:ext cx="2584264" cy="1256310"/>
            </a:xfrm>
            <a:prstGeom prst="rect">
              <a:avLst/>
            </a:prstGeom>
          </p:spPr>
        </p:pic>
        <p:sp>
          <p:nvSpPr>
            <p:cNvPr id="11" name="مستطيل مستدير الزوايا 10"/>
            <p:cNvSpPr/>
            <p:nvPr/>
          </p:nvSpPr>
          <p:spPr>
            <a:xfrm>
              <a:off x="3260759" y="336386"/>
              <a:ext cx="1458941" cy="2096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>
                  <a:solidFill>
                    <a:srgbClr val="C00000"/>
                  </a:solidFill>
                </a:rPr>
                <a:t>في أعلى نقطة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مستطيل مستدير الزوايا 12"/>
            <p:cNvSpPr/>
            <p:nvPr/>
          </p:nvSpPr>
          <p:spPr>
            <a:xfrm>
              <a:off x="4143631" y="1248639"/>
              <a:ext cx="1458941" cy="2096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جذب الأرض للكرة</a:t>
              </a:r>
              <a:endParaRPr lang="en-US" sz="1100" b="1" dirty="0"/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400110" y="1726474"/>
            <a:ext cx="2635167" cy="1205550"/>
            <a:chOff x="400110" y="1726474"/>
            <a:chExt cx="2635167" cy="1205550"/>
          </a:xfrm>
        </p:grpSpPr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110" y="1726474"/>
              <a:ext cx="2542500" cy="1205550"/>
            </a:xfrm>
            <a:prstGeom prst="rect">
              <a:avLst/>
            </a:prstGeom>
          </p:spPr>
        </p:pic>
        <p:sp>
          <p:nvSpPr>
            <p:cNvPr id="15" name="مستطيل مستدير الزوايا 14"/>
            <p:cNvSpPr/>
            <p:nvPr/>
          </p:nvSpPr>
          <p:spPr>
            <a:xfrm>
              <a:off x="1576336" y="2649073"/>
              <a:ext cx="1458941" cy="2096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جذب الأرض للكرة</a:t>
              </a:r>
              <a:endParaRPr lang="en-US" sz="1100" b="1" dirty="0"/>
            </a:p>
          </p:txBody>
        </p:sp>
        <p:sp>
          <p:nvSpPr>
            <p:cNvPr id="16" name="مستطيل مستدير الزوايا 15"/>
            <p:cNvSpPr/>
            <p:nvPr/>
          </p:nvSpPr>
          <p:spPr>
            <a:xfrm>
              <a:off x="568410" y="1779044"/>
              <a:ext cx="1616341" cy="1856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>
                  <a:solidFill>
                    <a:srgbClr val="C00000"/>
                  </a:solidFill>
                </a:rPr>
                <a:t>في طريقها للأسفل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8" name="صورة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673" y="3122094"/>
            <a:ext cx="1118700" cy="317250"/>
          </a:xfrm>
          <a:prstGeom prst="rect">
            <a:avLst/>
          </a:prstGeom>
        </p:spPr>
      </p:pic>
      <p:sp>
        <p:nvSpPr>
          <p:cNvPr id="19" name="مستطيل مستدير الزوايا 18"/>
          <p:cNvSpPr/>
          <p:nvPr/>
        </p:nvSpPr>
        <p:spPr>
          <a:xfrm>
            <a:off x="914401" y="3591510"/>
            <a:ext cx="5951682" cy="5063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بما أن القوة الوحيدة المؤثرة على الكرة هي قوة جذب الأرض فإن التسارع هو تسارع الجاذبية الأرضية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9.8 m/s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082" y="4319965"/>
            <a:ext cx="5093989" cy="1392841"/>
          </a:xfrm>
          <a:prstGeom prst="rect">
            <a:avLst/>
          </a:prstGeom>
        </p:spPr>
      </p:pic>
      <p:grpSp>
        <p:nvGrpSpPr>
          <p:cNvPr id="24" name="مجموعة 23"/>
          <p:cNvGrpSpPr/>
          <p:nvPr/>
        </p:nvGrpSpPr>
        <p:grpSpPr>
          <a:xfrm>
            <a:off x="2184752" y="4565915"/>
            <a:ext cx="4163000" cy="1395900"/>
            <a:chOff x="2184752" y="4565915"/>
            <a:chExt cx="4163000" cy="1395900"/>
          </a:xfrm>
        </p:grpSpPr>
        <p:pic>
          <p:nvPicPr>
            <p:cNvPr id="22" name="صورة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84752" y="4565915"/>
              <a:ext cx="4163000" cy="1395900"/>
            </a:xfrm>
            <a:prstGeom prst="rect">
              <a:avLst/>
            </a:prstGeom>
          </p:spPr>
        </p:pic>
        <p:sp>
          <p:nvSpPr>
            <p:cNvPr id="23" name="مستطيل مستدير الزوايا 22"/>
            <p:cNvSpPr/>
            <p:nvPr/>
          </p:nvSpPr>
          <p:spPr>
            <a:xfrm>
              <a:off x="2531646" y="4798571"/>
              <a:ext cx="821927" cy="1974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المحصلة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722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80" y="191570"/>
            <a:ext cx="5364817" cy="130359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417" y="1518681"/>
            <a:ext cx="3317080" cy="130359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084" y="3184534"/>
            <a:ext cx="3439413" cy="81886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347" y="4026915"/>
            <a:ext cx="3000150" cy="39339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890" y="4511645"/>
            <a:ext cx="4222607" cy="70252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2417" y="5256550"/>
            <a:ext cx="3113680" cy="156087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057" y="191570"/>
            <a:ext cx="5425332" cy="1327111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935" y="1622302"/>
            <a:ext cx="2133788" cy="18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821" y="189275"/>
            <a:ext cx="4842194" cy="1668242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3832489" y="189275"/>
            <a:ext cx="3203550" cy="1668242"/>
            <a:chOff x="3832489" y="189275"/>
            <a:chExt cx="3203550" cy="1668242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2489" y="189275"/>
              <a:ext cx="3203550" cy="1668242"/>
            </a:xfrm>
            <a:prstGeom prst="rect">
              <a:avLst/>
            </a:prstGeom>
          </p:spPr>
        </p:pic>
        <p:sp>
          <p:nvSpPr>
            <p:cNvPr id="6" name="مستطيل مستدير الزوايا 5"/>
            <p:cNvSpPr/>
            <p:nvPr/>
          </p:nvSpPr>
          <p:spPr>
            <a:xfrm>
              <a:off x="4042611" y="435263"/>
              <a:ext cx="677088" cy="16631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الميزان</a:t>
              </a:r>
              <a:endParaRPr lang="en-US" sz="1100" b="1" dirty="0"/>
            </a:p>
          </p:txBody>
        </p:sp>
      </p:grpSp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926" y="2045729"/>
            <a:ext cx="4421089" cy="794387"/>
          </a:xfrm>
          <a:prstGeom prst="rect">
            <a:avLst/>
          </a:prstGeom>
        </p:spPr>
      </p:pic>
      <p:grpSp>
        <p:nvGrpSpPr>
          <p:cNvPr id="16" name="مجموعة 15"/>
          <p:cNvGrpSpPr/>
          <p:nvPr/>
        </p:nvGrpSpPr>
        <p:grpSpPr>
          <a:xfrm>
            <a:off x="3194790" y="2052133"/>
            <a:ext cx="4203783" cy="1269000"/>
            <a:chOff x="3748242" y="2794500"/>
            <a:chExt cx="4203783" cy="1269000"/>
          </a:xfrm>
        </p:grpSpPr>
        <p:pic>
          <p:nvPicPr>
            <p:cNvPr id="9" name="صورة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9975" y="2794500"/>
              <a:ext cx="3712050" cy="1269000"/>
            </a:xfrm>
            <a:prstGeom prst="rect">
              <a:avLst/>
            </a:prstGeom>
          </p:spPr>
        </p:pic>
        <p:grpSp>
          <p:nvGrpSpPr>
            <p:cNvPr id="13" name="مجموعة 12"/>
            <p:cNvGrpSpPr/>
            <p:nvPr/>
          </p:nvGrpSpPr>
          <p:grpSpPr>
            <a:xfrm>
              <a:off x="3748242" y="2794500"/>
              <a:ext cx="887210" cy="508557"/>
              <a:chOff x="3832489" y="189275"/>
              <a:chExt cx="887210" cy="508557"/>
            </a:xfrm>
          </p:grpSpPr>
          <p:pic>
            <p:nvPicPr>
              <p:cNvPr id="14" name="صورة 13"/>
              <p:cNvPicPr>
                <a:picLocks noChangeAspect="1"/>
              </p:cNvPicPr>
              <p:nvPr/>
            </p:nvPicPr>
            <p:blipFill rotWithShape="1">
              <a:blip r:embed="rId3"/>
              <a:srcRect r="75038" b="69515"/>
              <a:stretch/>
            </p:blipFill>
            <p:spPr>
              <a:xfrm>
                <a:off x="3832489" y="189275"/>
                <a:ext cx="799669" cy="508557"/>
              </a:xfrm>
              <a:prstGeom prst="rect">
                <a:avLst/>
              </a:prstGeom>
            </p:spPr>
          </p:pic>
          <p:sp>
            <p:nvSpPr>
              <p:cNvPr id="15" name="مستطيل مستدير الزوايا 14"/>
              <p:cNvSpPr/>
              <p:nvPr/>
            </p:nvSpPr>
            <p:spPr>
              <a:xfrm>
                <a:off x="4042611" y="435263"/>
                <a:ext cx="677088" cy="16631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1100" b="1" dirty="0" smtClean="0"/>
                  <a:t>الميزان</a:t>
                </a:r>
                <a:endParaRPr lang="en-US" sz="1100" b="1" dirty="0"/>
              </a:p>
            </p:txBody>
          </p:sp>
        </p:grpSp>
      </p:grpSp>
      <p:sp>
        <p:nvSpPr>
          <p:cNvPr id="17" name="شكل بيضاوي 16"/>
          <p:cNvSpPr/>
          <p:nvPr/>
        </p:nvSpPr>
        <p:spPr>
          <a:xfrm>
            <a:off x="10708105" y="2045729"/>
            <a:ext cx="649706" cy="3971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شكل بيضاوي 17"/>
          <p:cNvSpPr/>
          <p:nvPr/>
        </p:nvSpPr>
        <p:spPr>
          <a:xfrm>
            <a:off x="6039853" y="2488036"/>
            <a:ext cx="1130544" cy="3971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0397" y="3515749"/>
            <a:ext cx="4842618" cy="841219"/>
          </a:xfrm>
          <a:prstGeom prst="rect">
            <a:avLst/>
          </a:prstGeom>
        </p:spPr>
      </p:pic>
      <p:grpSp>
        <p:nvGrpSpPr>
          <p:cNvPr id="20" name="مجموعة 19"/>
          <p:cNvGrpSpPr/>
          <p:nvPr/>
        </p:nvGrpSpPr>
        <p:grpSpPr>
          <a:xfrm>
            <a:off x="2832256" y="3543057"/>
            <a:ext cx="4203783" cy="1269000"/>
            <a:chOff x="3748242" y="2794500"/>
            <a:chExt cx="4203783" cy="1269000"/>
          </a:xfrm>
        </p:grpSpPr>
        <p:pic>
          <p:nvPicPr>
            <p:cNvPr id="21" name="صورة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9975" y="2794500"/>
              <a:ext cx="3712050" cy="1269000"/>
            </a:xfrm>
            <a:prstGeom prst="rect">
              <a:avLst/>
            </a:prstGeom>
          </p:spPr>
        </p:pic>
        <p:grpSp>
          <p:nvGrpSpPr>
            <p:cNvPr id="22" name="مجموعة 21"/>
            <p:cNvGrpSpPr/>
            <p:nvPr/>
          </p:nvGrpSpPr>
          <p:grpSpPr>
            <a:xfrm>
              <a:off x="3748242" y="2794500"/>
              <a:ext cx="887210" cy="508557"/>
              <a:chOff x="3832489" y="189275"/>
              <a:chExt cx="887210" cy="508557"/>
            </a:xfrm>
          </p:grpSpPr>
          <p:pic>
            <p:nvPicPr>
              <p:cNvPr id="23" name="صورة 22"/>
              <p:cNvPicPr>
                <a:picLocks noChangeAspect="1"/>
              </p:cNvPicPr>
              <p:nvPr/>
            </p:nvPicPr>
            <p:blipFill rotWithShape="1">
              <a:blip r:embed="rId3"/>
              <a:srcRect r="75038" b="69515"/>
              <a:stretch/>
            </p:blipFill>
            <p:spPr>
              <a:xfrm>
                <a:off x="3832489" y="189275"/>
                <a:ext cx="799669" cy="508557"/>
              </a:xfrm>
              <a:prstGeom prst="rect">
                <a:avLst/>
              </a:prstGeom>
            </p:spPr>
          </p:pic>
          <p:sp>
            <p:nvSpPr>
              <p:cNvPr id="24" name="مستطيل مستدير الزوايا 23"/>
              <p:cNvSpPr/>
              <p:nvPr/>
            </p:nvSpPr>
            <p:spPr>
              <a:xfrm>
                <a:off x="4042611" y="435263"/>
                <a:ext cx="677088" cy="16631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1100" b="1" dirty="0" smtClean="0"/>
                  <a:t>الميزان</a:t>
                </a:r>
                <a:endParaRPr lang="en-US" sz="1100" b="1" dirty="0"/>
              </a:p>
            </p:txBody>
          </p:sp>
        </p:grpSp>
      </p:grpSp>
      <p:sp>
        <p:nvSpPr>
          <p:cNvPr id="25" name="شكل بيضاوي 24"/>
          <p:cNvSpPr/>
          <p:nvPr/>
        </p:nvSpPr>
        <p:spPr>
          <a:xfrm>
            <a:off x="9924805" y="3877081"/>
            <a:ext cx="649706" cy="4798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شكل بيضاوي 25"/>
          <p:cNvSpPr/>
          <p:nvPr/>
        </p:nvSpPr>
        <p:spPr>
          <a:xfrm>
            <a:off x="5715000" y="4011738"/>
            <a:ext cx="1143000" cy="3971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6515" y="4464500"/>
            <a:ext cx="4576500" cy="507600"/>
          </a:xfrm>
          <a:prstGeom prst="rect">
            <a:avLst/>
          </a:prstGeom>
        </p:spPr>
      </p:pic>
      <p:grpSp>
        <p:nvGrpSpPr>
          <p:cNvPr id="30" name="مجموعة 29"/>
          <p:cNvGrpSpPr/>
          <p:nvPr/>
        </p:nvGrpSpPr>
        <p:grpSpPr>
          <a:xfrm>
            <a:off x="8399305" y="5032601"/>
            <a:ext cx="3051000" cy="1687770"/>
            <a:chOff x="8399305" y="5032601"/>
            <a:chExt cx="3051000" cy="1687770"/>
          </a:xfrm>
        </p:grpSpPr>
        <p:pic>
          <p:nvPicPr>
            <p:cNvPr id="28" name="صورة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99305" y="5032601"/>
              <a:ext cx="3051000" cy="1687770"/>
            </a:xfrm>
            <a:prstGeom prst="rect">
              <a:avLst/>
            </a:prstGeom>
          </p:spPr>
        </p:pic>
        <p:sp>
          <p:nvSpPr>
            <p:cNvPr id="29" name="مستطيل مستدير الزوايا 28"/>
            <p:cNvSpPr/>
            <p:nvPr/>
          </p:nvSpPr>
          <p:spPr>
            <a:xfrm>
              <a:off x="8652603" y="5241608"/>
              <a:ext cx="677088" cy="16631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الميزان</a:t>
              </a:r>
              <a:endParaRPr lang="en-US" sz="1100" b="1" dirty="0"/>
            </a:p>
          </p:txBody>
        </p:sp>
      </p:grpSp>
      <p:pic>
        <p:nvPicPr>
          <p:cNvPr id="31" name="صورة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1039" y="4956551"/>
            <a:ext cx="5085000" cy="913680"/>
          </a:xfrm>
          <a:prstGeom prst="rect">
            <a:avLst/>
          </a:prstGeom>
        </p:spPr>
      </p:pic>
      <p:grpSp>
        <p:nvGrpSpPr>
          <p:cNvPr id="32" name="مجموعة 31"/>
          <p:cNvGrpSpPr/>
          <p:nvPr/>
        </p:nvGrpSpPr>
        <p:grpSpPr>
          <a:xfrm>
            <a:off x="2025807" y="6014725"/>
            <a:ext cx="4203783" cy="508870"/>
            <a:chOff x="3748242" y="2794500"/>
            <a:chExt cx="4203783" cy="508870"/>
          </a:xfrm>
        </p:grpSpPr>
        <p:pic>
          <p:nvPicPr>
            <p:cNvPr id="33" name="صورة 32"/>
            <p:cNvPicPr>
              <a:picLocks noChangeAspect="1"/>
            </p:cNvPicPr>
            <p:nvPr/>
          </p:nvPicPr>
          <p:blipFill rotWithShape="1">
            <a:blip r:embed="rId5"/>
            <a:srcRect b="59900"/>
            <a:stretch/>
          </p:blipFill>
          <p:spPr>
            <a:xfrm>
              <a:off x="4239975" y="2794500"/>
              <a:ext cx="3712050" cy="508870"/>
            </a:xfrm>
            <a:prstGeom prst="rect">
              <a:avLst/>
            </a:prstGeom>
          </p:spPr>
        </p:pic>
        <p:grpSp>
          <p:nvGrpSpPr>
            <p:cNvPr id="34" name="مجموعة 33"/>
            <p:cNvGrpSpPr/>
            <p:nvPr/>
          </p:nvGrpSpPr>
          <p:grpSpPr>
            <a:xfrm>
              <a:off x="3748242" y="2794500"/>
              <a:ext cx="887210" cy="508557"/>
              <a:chOff x="3832489" y="189275"/>
              <a:chExt cx="887210" cy="508557"/>
            </a:xfrm>
          </p:grpSpPr>
          <p:pic>
            <p:nvPicPr>
              <p:cNvPr id="35" name="صورة 34"/>
              <p:cNvPicPr>
                <a:picLocks noChangeAspect="1"/>
              </p:cNvPicPr>
              <p:nvPr/>
            </p:nvPicPr>
            <p:blipFill rotWithShape="1">
              <a:blip r:embed="rId3"/>
              <a:srcRect r="75038" b="69515"/>
              <a:stretch/>
            </p:blipFill>
            <p:spPr>
              <a:xfrm>
                <a:off x="3832489" y="189275"/>
                <a:ext cx="799669" cy="508557"/>
              </a:xfrm>
              <a:prstGeom prst="rect">
                <a:avLst/>
              </a:prstGeom>
            </p:spPr>
          </p:pic>
          <p:sp>
            <p:nvSpPr>
              <p:cNvPr id="36" name="مستطيل مستدير الزوايا 35"/>
              <p:cNvSpPr/>
              <p:nvPr/>
            </p:nvSpPr>
            <p:spPr>
              <a:xfrm>
                <a:off x="4042611" y="435263"/>
                <a:ext cx="677088" cy="16631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1100" b="1" dirty="0" smtClean="0"/>
                  <a:t>الميزان</a:t>
                </a:r>
                <a:endParaRPr lang="en-US" sz="1100" b="1" dirty="0"/>
              </a:p>
            </p:txBody>
          </p:sp>
        </p:grpSp>
      </p:grpSp>
      <p:sp>
        <p:nvSpPr>
          <p:cNvPr id="37" name="شكل بيضاوي 36"/>
          <p:cNvSpPr/>
          <p:nvPr/>
        </p:nvSpPr>
        <p:spPr>
          <a:xfrm>
            <a:off x="5542548" y="4877612"/>
            <a:ext cx="649706" cy="4798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شكل بيضاوي 37"/>
          <p:cNvSpPr/>
          <p:nvPr/>
        </p:nvSpPr>
        <p:spPr>
          <a:xfrm>
            <a:off x="1951039" y="4877611"/>
            <a:ext cx="819305" cy="4798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شكل بيضاوي 38"/>
          <p:cNvSpPr/>
          <p:nvPr/>
        </p:nvSpPr>
        <p:spPr>
          <a:xfrm>
            <a:off x="3576959" y="6014725"/>
            <a:ext cx="649706" cy="4798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صورة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61" y="6917"/>
            <a:ext cx="2847600" cy="30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 animBg="1"/>
      <p:bldP spid="2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050" y="264689"/>
            <a:ext cx="5746050" cy="29567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370" y="264688"/>
            <a:ext cx="4287718" cy="162126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370" y="2003220"/>
            <a:ext cx="4287718" cy="121824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050" y="3411089"/>
            <a:ext cx="5746050" cy="289332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495" y="3287721"/>
            <a:ext cx="4287718" cy="1655754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187945" y="5048210"/>
            <a:ext cx="5689186" cy="1809789"/>
            <a:chOff x="187945" y="5048210"/>
            <a:chExt cx="5689186" cy="1809789"/>
          </a:xfrm>
        </p:grpSpPr>
        <p:pic>
          <p:nvPicPr>
            <p:cNvPr id="9" name="صورة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945" y="5048210"/>
              <a:ext cx="2339100" cy="1297037"/>
            </a:xfrm>
            <a:prstGeom prst="rect">
              <a:avLst/>
            </a:prstGeom>
          </p:spPr>
        </p:pic>
        <p:pic>
          <p:nvPicPr>
            <p:cNvPr id="10" name="صورة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87894" y="5048210"/>
              <a:ext cx="3289237" cy="1809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0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13" y="253193"/>
            <a:ext cx="5389162" cy="1890138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249825" y="253193"/>
            <a:ext cx="5121076" cy="2131920"/>
            <a:chOff x="249825" y="253193"/>
            <a:chExt cx="5121076" cy="2131920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249825" y="253193"/>
              <a:ext cx="5121076" cy="2131920"/>
              <a:chOff x="249825" y="253193"/>
              <a:chExt cx="5121076" cy="2131920"/>
            </a:xfrm>
          </p:grpSpPr>
          <p:grpSp>
            <p:nvGrpSpPr>
              <p:cNvPr id="7" name="مجموعة 6"/>
              <p:cNvGrpSpPr/>
              <p:nvPr/>
            </p:nvGrpSpPr>
            <p:grpSpPr>
              <a:xfrm>
                <a:off x="249825" y="253193"/>
                <a:ext cx="2034000" cy="926370"/>
                <a:chOff x="249825" y="253193"/>
                <a:chExt cx="2034000" cy="926370"/>
              </a:xfrm>
            </p:grpSpPr>
            <p:pic>
              <p:nvPicPr>
                <p:cNvPr id="5" name="صورة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9825" y="253193"/>
                  <a:ext cx="2034000" cy="926370"/>
                </a:xfrm>
                <a:prstGeom prst="rect">
                  <a:avLst/>
                </a:prstGeom>
              </p:spPr>
            </p:pic>
            <p:sp>
              <p:nvSpPr>
                <p:cNvPr id="6" name="مستطيل مستدير الزوايا 5"/>
                <p:cNvSpPr/>
                <p:nvPr/>
              </p:nvSpPr>
              <p:spPr>
                <a:xfrm>
                  <a:off x="321265" y="900112"/>
                  <a:ext cx="633285" cy="250875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00" b="1" dirty="0" smtClean="0"/>
                    <a:t>بما أن</a:t>
                  </a:r>
                  <a:endParaRPr lang="en-US" sz="1100" b="1" dirty="0"/>
                </a:p>
              </p:txBody>
            </p:sp>
          </p:grpSp>
          <p:pic>
            <p:nvPicPr>
              <p:cNvPr id="8" name="صورة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9613" y="253193"/>
                <a:ext cx="2237400" cy="1154790"/>
              </a:xfrm>
              <a:prstGeom prst="rect">
                <a:avLst/>
              </a:prstGeom>
            </p:spPr>
          </p:pic>
          <p:pic>
            <p:nvPicPr>
              <p:cNvPr id="9" name="صورة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0101" y="1407983"/>
                <a:ext cx="2440800" cy="977130"/>
              </a:xfrm>
              <a:prstGeom prst="rect">
                <a:avLst/>
              </a:prstGeom>
            </p:spPr>
          </p:pic>
        </p:grpSp>
        <p:sp>
          <p:nvSpPr>
            <p:cNvPr id="11" name="سهم إلى اليمين 10"/>
            <p:cNvSpPr/>
            <p:nvPr/>
          </p:nvSpPr>
          <p:spPr>
            <a:xfrm>
              <a:off x="2283825" y="716378"/>
              <a:ext cx="405788" cy="1837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375" y="2385113"/>
            <a:ext cx="5796900" cy="4124251"/>
          </a:xfrm>
          <a:prstGeom prst="rect">
            <a:avLst/>
          </a:prstGeom>
        </p:spPr>
      </p:pic>
      <p:grpSp>
        <p:nvGrpSpPr>
          <p:cNvPr id="23" name="مجموعة 22"/>
          <p:cNvGrpSpPr/>
          <p:nvPr/>
        </p:nvGrpSpPr>
        <p:grpSpPr>
          <a:xfrm>
            <a:off x="731025" y="2894244"/>
            <a:ext cx="5146200" cy="2030400"/>
            <a:chOff x="642938" y="2524703"/>
            <a:chExt cx="5146200" cy="203040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642938" y="2524703"/>
              <a:ext cx="5146200" cy="2030400"/>
              <a:chOff x="642938" y="2524703"/>
              <a:chExt cx="5146200" cy="2030400"/>
            </a:xfrm>
          </p:grpSpPr>
          <p:grpSp>
            <p:nvGrpSpPr>
              <p:cNvPr id="18" name="مجموعة 17"/>
              <p:cNvGrpSpPr/>
              <p:nvPr/>
            </p:nvGrpSpPr>
            <p:grpSpPr>
              <a:xfrm>
                <a:off x="642938" y="2524703"/>
                <a:ext cx="5146200" cy="2030400"/>
                <a:chOff x="642938" y="2524703"/>
                <a:chExt cx="5146200" cy="2030400"/>
              </a:xfrm>
            </p:grpSpPr>
            <p:pic>
              <p:nvPicPr>
                <p:cNvPr id="15" name="صورة 1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2938" y="2524703"/>
                  <a:ext cx="5146200" cy="2030400"/>
                </a:xfrm>
                <a:prstGeom prst="rect">
                  <a:avLst/>
                </a:prstGeom>
              </p:spPr>
            </p:pic>
            <p:sp>
              <p:nvSpPr>
                <p:cNvPr id="16" name="مستطيل مستدير الزوايا 15"/>
                <p:cNvSpPr/>
                <p:nvPr/>
              </p:nvSpPr>
              <p:spPr>
                <a:xfrm>
                  <a:off x="954550" y="2775579"/>
                  <a:ext cx="774238" cy="19622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000" b="1" dirty="0" smtClean="0"/>
                    <a:t>المحصلة</a:t>
                  </a:r>
                  <a:endParaRPr lang="en-US" sz="1000" b="1" dirty="0"/>
                </a:p>
              </p:txBody>
            </p:sp>
            <p:pic>
              <p:nvPicPr>
                <p:cNvPr id="17" name="صورة 1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25493" y="2524703"/>
                  <a:ext cx="478667" cy="477819"/>
                </a:xfrm>
                <a:prstGeom prst="rect">
                  <a:avLst/>
                </a:prstGeom>
              </p:spPr>
            </p:pic>
          </p:grpSp>
          <p:sp>
            <p:nvSpPr>
              <p:cNvPr id="19" name="مستطيل مستدير الزوايا 18"/>
              <p:cNvSpPr/>
              <p:nvPr/>
            </p:nvSpPr>
            <p:spPr>
              <a:xfrm>
                <a:off x="1760473" y="3146946"/>
                <a:ext cx="2682940" cy="23919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1000" b="1" dirty="0" smtClean="0"/>
                  <a:t>تأثير المكعب 7 كجم على المكعب 6 كجم</a:t>
                </a:r>
                <a:endParaRPr lang="en-US" sz="1000" b="1" dirty="0"/>
              </a:p>
            </p:txBody>
          </p:sp>
          <p:sp>
            <p:nvSpPr>
              <p:cNvPr id="20" name="مستطيل مستدير الزوايا 19"/>
              <p:cNvSpPr/>
              <p:nvPr/>
            </p:nvSpPr>
            <p:spPr>
              <a:xfrm>
                <a:off x="2812042" y="2727416"/>
                <a:ext cx="531229" cy="11960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= 0</a:t>
                </a:r>
                <a:endParaRPr lang="en-US" b="1" dirty="0"/>
              </a:p>
            </p:txBody>
          </p:sp>
        </p:grpSp>
        <p:sp>
          <p:nvSpPr>
            <p:cNvPr id="22" name="مستطيل مستدير الزوايا 21"/>
            <p:cNvSpPr/>
            <p:nvPr/>
          </p:nvSpPr>
          <p:spPr>
            <a:xfrm>
              <a:off x="2283825" y="4265703"/>
              <a:ext cx="3476771" cy="289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600" b="1" dirty="0" smtClean="0"/>
                <a:t>باتجاه الأعلى</a:t>
              </a:r>
              <a:endParaRPr lang="en-US" sz="1600" b="1" dirty="0"/>
            </a:p>
          </p:txBody>
        </p:sp>
      </p:grpSp>
      <p:sp>
        <p:nvSpPr>
          <p:cNvPr id="24" name="مستطيل مستدير الزوايا 23"/>
          <p:cNvSpPr/>
          <p:nvPr/>
        </p:nvSpPr>
        <p:spPr>
          <a:xfrm>
            <a:off x="485775" y="5303036"/>
            <a:ext cx="5391450" cy="10023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b="1" dirty="0" smtClean="0"/>
              <a:t>حسب قانون نبوتن الثالث القوة مساوية للقوة السابقة 59 نيوتن ، ومعاكسة لها في الاتجاه ( للأسفل)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839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925" y="160898"/>
            <a:ext cx="5644350" cy="1421280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571500" y="160898"/>
            <a:ext cx="5467912" cy="1548180"/>
            <a:chOff x="428625" y="160898"/>
            <a:chExt cx="5467912" cy="1548180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625" y="160898"/>
              <a:ext cx="5467912" cy="1548180"/>
            </a:xfrm>
            <a:prstGeom prst="rect">
              <a:avLst/>
            </a:prstGeom>
          </p:spPr>
        </p:pic>
        <p:sp>
          <p:nvSpPr>
            <p:cNvPr id="8" name="مستطيل مستدير الزوايا 7"/>
            <p:cNvSpPr/>
            <p:nvPr/>
          </p:nvSpPr>
          <p:spPr>
            <a:xfrm>
              <a:off x="684939" y="274758"/>
              <a:ext cx="1915385" cy="26860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تأثير القطرة على الأرض</a:t>
              </a:r>
              <a:endParaRPr lang="en-US" sz="1100" b="1" dirty="0"/>
            </a:p>
          </p:txBody>
        </p:sp>
      </p:grpSp>
      <p:sp>
        <p:nvSpPr>
          <p:cNvPr id="10" name="شكل بيضاوي 9"/>
          <p:cNvSpPr/>
          <p:nvPr/>
        </p:nvSpPr>
        <p:spPr>
          <a:xfrm>
            <a:off x="7711490" y="160898"/>
            <a:ext cx="1161047" cy="4963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شكل بيضاوي 10"/>
          <p:cNvSpPr/>
          <p:nvPr/>
        </p:nvSpPr>
        <p:spPr>
          <a:xfrm>
            <a:off x="3071813" y="871538"/>
            <a:ext cx="1538287" cy="4963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925" y="1978965"/>
            <a:ext cx="5644350" cy="2385720"/>
          </a:xfrm>
          <a:prstGeom prst="rect">
            <a:avLst/>
          </a:prstGeom>
        </p:spPr>
      </p:pic>
      <p:grpSp>
        <p:nvGrpSpPr>
          <p:cNvPr id="15" name="مجموعة 14"/>
          <p:cNvGrpSpPr/>
          <p:nvPr/>
        </p:nvGrpSpPr>
        <p:grpSpPr>
          <a:xfrm>
            <a:off x="600043" y="2222991"/>
            <a:ext cx="5439369" cy="1420323"/>
            <a:chOff x="600043" y="1865802"/>
            <a:chExt cx="5439369" cy="1420323"/>
          </a:xfrm>
        </p:grpSpPr>
        <p:pic>
          <p:nvPicPr>
            <p:cNvPr id="13" name="صورة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043" y="1978965"/>
              <a:ext cx="5439369" cy="1307160"/>
            </a:xfrm>
            <a:prstGeom prst="rect">
              <a:avLst/>
            </a:prstGeom>
          </p:spPr>
        </p:pic>
        <p:sp>
          <p:nvSpPr>
            <p:cNvPr id="14" name="مستطيل مستدير الزوايا 13"/>
            <p:cNvSpPr/>
            <p:nvPr/>
          </p:nvSpPr>
          <p:spPr>
            <a:xfrm>
              <a:off x="600043" y="1865802"/>
              <a:ext cx="5253235" cy="8645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b="1" dirty="0" smtClean="0"/>
                <a:t>مساوي في المقدار لقوة الشد في الحبل المؤثرة على الشخص الذي كتلته 55كجم</a:t>
              </a:r>
              <a:endParaRPr lang="en-US" b="1" dirty="0"/>
            </a:p>
          </p:txBody>
        </p:sp>
      </p:grpSp>
      <p:pic>
        <p:nvPicPr>
          <p:cNvPr id="16" name="صورة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775" y="4832911"/>
            <a:ext cx="5593500" cy="1510110"/>
          </a:xfrm>
          <a:prstGeom prst="rect">
            <a:avLst/>
          </a:prstGeom>
        </p:spPr>
      </p:pic>
      <p:grpSp>
        <p:nvGrpSpPr>
          <p:cNvPr id="23" name="مجموعة 22"/>
          <p:cNvGrpSpPr/>
          <p:nvPr/>
        </p:nvGrpSpPr>
        <p:grpSpPr>
          <a:xfrm>
            <a:off x="582073" y="4270390"/>
            <a:ext cx="4661439" cy="2545568"/>
            <a:chOff x="582073" y="4270390"/>
            <a:chExt cx="4661439" cy="2545568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582073" y="4270390"/>
              <a:ext cx="4661439" cy="2545568"/>
              <a:chOff x="582073" y="4270390"/>
              <a:chExt cx="4661439" cy="2545568"/>
            </a:xfrm>
          </p:grpSpPr>
          <p:pic>
            <p:nvPicPr>
              <p:cNvPr id="17" name="صورة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073" y="4270390"/>
                <a:ext cx="4661439" cy="2545568"/>
              </a:xfrm>
              <a:prstGeom prst="rect">
                <a:avLst/>
              </a:prstGeom>
            </p:spPr>
          </p:pic>
          <p:sp>
            <p:nvSpPr>
              <p:cNvPr id="18" name="مستطيل مستدير الزوايا 17"/>
              <p:cNvSpPr/>
              <p:nvPr/>
            </p:nvSpPr>
            <p:spPr>
              <a:xfrm>
                <a:off x="2357009" y="4561417"/>
                <a:ext cx="700516" cy="17902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1100" b="1" dirty="0" smtClean="0"/>
                  <a:t>المراوح</a:t>
                </a:r>
                <a:endParaRPr lang="en-US" sz="1100" b="1" dirty="0"/>
              </a:p>
            </p:txBody>
          </p:sp>
          <p:sp>
            <p:nvSpPr>
              <p:cNvPr id="19" name="مستطيل مستدير الزوايا 18"/>
              <p:cNvSpPr/>
              <p:nvPr/>
            </p:nvSpPr>
            <p:spPr>
              <a:xfrm>
                <a:off x="1471613" y="4558413"/>
                <a:ext cx="781050" cy="18203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1100" b="1" dirty="0" smtClean="0"/>
                  <a:t>المحصلة</a:t>
                </a:r>
                <a:endParaRPr lang="en-US" sz="1100" b="1" dirty="0"/>
              </a:p>
            </p:txBody>
          </p:sp>
          <p:sp>
            <p:nvSpPr>
              <p:cNvPr id="20" name="مستطيل مستدير الزوايا 19"/>
              <p:cNvSpPr/>
              <p:nvPr/>
            </p:nvSpPr>
            <p:spPr>
              <a:xfrm>
                <a:off x="3784925" y="4538835"/>
                <a:ext cx="700516" cy="17902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1100" b="1" dirty="0" smtClean="0"/>
                  <a:t>المراوح</a:t>
                </a:r>
                <a:endParaRPr lang="en-US" sz="1100" b="1" dirty="0"/>
              </a:p>
            </p:txBody>
          </p:sp>
        </p:grpSp>
        <p:sp>
          <p:nvSpPr>
            <p:cNvPr id="22" name="مستطيل مستدير الزوايا 21"/>
            <p:cNvSpPr/>
            <p:nvPr/>
          </p:nvSpPr>
          <p:spPr>
            <a:xfrm>
              <a:off x="1204486" y="5028469"/>
              <a:ext cx="700516" cy="17902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1100" b="1" dirty="0" smtClean="0"/>
                <a:t>المراوح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722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319</TotalTime>
  <Words>224</Words>
  <Application>Microsoft Office PowerPoint</Application>
  <PresentationFormat>ملء الشاشة</PresentationFormat>
  <Paragraphs>51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Tahoma</vt:lpstr>
      <vt:lpstr>Wingdings 3</vt:lpstr>
      <vt:lpstr>Wisp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saeed Al-zahrani</dc:creator>
  <cp:lastModifiedBy>saeed Al-zahrani</cp:lastModifiedBy>
  <cp:revision>31</cp:revision>
  <dcterms:created xsi:type="dcterms:W3CDTF">2014-11-19T17:07:14Z</dcterms:created>
  <dcterms:modified xsi:type="dcterms:W3CDTF">2014-11-19T22:27:08Z</dcterms:modified>
</cp:coreProperties>
</file>