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5" d="100"/>
          <a:sy n="75" d="100"/>
        </p:scale>
        <p:origin x="-1224" y="3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434C57A-B83A-42F0-BF7D-B84E26B0A322}" type="datetimeFigureOut">
              <a:rPr lang="ar-SA" smtClean="0"/>
              <a:t>01/06/35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3436645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434C57A-B83A-42F0-BF7D-B84E26B0A322}" type="datetimeFigureOut">
              <a:rPr lang="ar-SA" smtClean="0"/>
              <a:t>01/06/35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1882037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434C57A-B83A-42F0-BF7D-B84E26B0A322}" type="datetimeFigureOut">
              <a:rPr lang="ar-SA" smtClean="0"/>
              <a:t>01/06/35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1556764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434C57A-B83A-42F0-BF7D-B84E26B0A322}" type="datetimeFigureOut">
              <a:rPr lang="ar-SA" smtClean="0"/>
              <a:t>01/06/35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3140324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434C57A-B83A-42F0-BF7D-B84E26B0A322}" type="datetimeFigureOut">
              <a:rPr lang="ar-SA" smtClean="0"/>
              <a:t>01/06/35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424150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434C57A-B83A-42F0-BF7D-B84E26B0A322}" type="datetimeFigureOut">
              <a:rPr lang="ar-SA" smtClean="0"/>
              <a:t>01/06/35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240124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434C57A-B83A-42F0-BF7D-B84E26B0A322}" type="datetimeFigureOut">
              <a:rPr lang="ar-SA" smtClean="0"/>
              <a:t>01/06/35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3344158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434C57A-B83A-42F0-BF7D-B84E26B0A322}" type="datetimeFigureOut">
              <a:rPr lang="ar-SA" smtClean="0"/>
              <a:t>01/06/35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2003891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434C57A-B83A-42F0-BF7D-B84E26B0A322}" type="datetimeFigureOut">
              <a:rPr lang="ar-SA" smtClean="0"/>
              <a:t>01/06/35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222732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434C57A-B83A-42F0-BF7D-B84E26B0A322}" type="datetimeFigureOut">
              <a:rPr lang="ar-SA" smtClean="0"/>
              <a:t>01/06/35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1831396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434C57A-B83A-42F0-BF7D-B84E26B0A322}" type="datetimeFigureOut">
              <a:rPr lang="ar-SA" smtClean="0"/>
              <a:t>01/06/35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FD75CB5-89FA-4654-993A-DDCB00D9183F}" type="slidenum">
              <a:rPr lang="ar-SA" smtClean="0"/>
              <a:t>‹#›</a:t>
            </a:fld>
            <a:endParaRPr lang="ar-SA"/>
          </a:p>
        </p:txBody>
      </p:sp>
    </p:spTree>
    <p:extLst>
      <p:ext uri="{BB962C8B-B14F-4D97-AF65-F5344CB8AC3E}">
        <p14:creationId xmlns:p14="http://schemas.microsoft.com/office/powerpoint/2010/main" val="865840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434C57A-B83A-42F0-BF7D-B84E26B0A322}" type="datetimeFigureOut">
              <a:rPr lang="ar-SA" smtClean="0"/>
              <a:t>01/06/35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FD75CB5-89FA-4654-993A-DDCB00D9183F}" type="slidenum">
              <a:rPr lang="ar-SA" smtClean="0"/>
              <a:t>‹#›</a:t>
            </a:fld>
            <a:endParaRPr lang="ar-SA"/>
          </a:p>
        </p:txBody>
      </p:sp>
    </p:spTree>
    <p:extLst>
      <p:ext uri="{BB962C8B-B14F-4D97-AF65-F5344CB8AC3E}">
        <p14:creationId xmlns:p14="http://schemas.microsoft.com/office/powerpoint/2010/main" val="995009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a:p>
        </p:txBody>
      </p:sp>
      <p:sp>
        <p:nvSpPr>
          <p:cNvPr id="4" name="مربع نص 3"/>
          <p:cNvSpPr txBox="1"/>
          <p:nvPr/>
        </p:nvSpPr>
        <p:spPr>
          <a:xfrm>
            <a:off x="6948264" y="0"/>
            <a:ext cx="2195736" cy="769441"/>
          </a:xfrm>
          <a:prstGeom prst="rect">
            <a:avLst/>
          </a:prstGeom>
          <a:noFill/>
        </p:spPr>
        <p:txBody>
          <a:bodyPr wrap="square" rtlCol="1">
            <a:spAutoFit/>
          </a:bodyPr>
          <a:lstStyle/>
          <a:p>
            <a:r>
              <a:rPr lang="ar-SA" sz="1100" b="1" dirty="0" smtClean="0"/>
              <a:t>المملكة العربية السعودية</a:t>
            </a:r>
          </a:p>
          <a:p>
            <a:r>
              <a:rPr lang="ar-SA" sz="1100" b="1" dirty="0" smtClean="0"/>
              <a:t>وزارة التربية والتعليم</a:t>
            </a:r>
          </a:p>
          <a:p>
            <a:r>
              <a:rPr lang="ar-SA" sz="1100" b="1" dirty="0" smtClean="0"/>
              <a:t>الإدارة العامة للتربية والتعليم بالرياض</a:t>
            </a:r>
          </a:p>
          <a:p>
            <a:r>
              <a:rPr lang="ar-SA" sz="1100" b="1" dirty="0" smtClean="0"/>
              <a:t>المدرسة   </a:t>
            </a:r>
            <a:r>
              <a:rPr lang="ar-SA" sz="1100" b="1" smtClean="0"/>
              <a:t>المتوسطة الثامنة</a:t>
            </a:r>
            <a:endParaRPr lang="ar-SA" sz="1100" b="1"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3350"/>
            <a:ext cx="1584000" cy="723222"/>
          </a:xfrm>
          <a:prstGeom prst="rect">
            <a:avLst/>
          </a:prstGeom>
        </p:spPr>
      </p:pic>
      <p:sp>
        <p:nvSpPr>
          <p:cNvPr id="6" name="مربع نص 5"/>
          <p:cNvSpPr txBox="1"/>
          <p:nvPr/>
        </p:nvSpPr>
        <p:spPr>
          <a:xfrm>
            <a:off x="3823678" y="448018"/>
            <a:ext cx="1800200" cy="338554"/>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1600" dirty="0" smtClean="0">
                <a:cs typeface="Old Antic Decorative" panose="02010400000000000000" pitchFamily="2" charset="-78"/>
              </a:rPr>
              <a:t>التخطيط اليومي للدروس</a:t>
            </a:r>
            <a:endParaRPr lang="ar-SA" sz="1600" dirty="0">
              <a:cs typeface="Old Antic Decorative" panose="02010400000000000000" pitchFamily="2" charset="-78"/>
            </a:endParaRPr>
          </a:p>
        </p:txBody>
      </p:sp>
      <p:graphicFrame>
        <p:nvGraphicFramePr>
          <p:cNvPr id="7" name="جدول 6"/>
          <p:cNvGraphicFramePr>
            <a:graphicFrameLocks noGrp="1"/>
          </p:cNvGraphicFramePr>
          <p:nvPr>
            <p:extLst>
              <p:ext uri="{D42A27DB-BD31-4B8C-83A1-F6EECF244321}">
                <p14:modId xmlns:p14="http://schemas.microsoft.com/office/powerpoint/2010/main" val="3094144763"/>
              </p:ext>
            </p:extLst>
          </p:nvPr>
        </p:nvGraphicFramePr>
        <p:xfrm>
          <a:off x="11112" y="908720"/>
          <a:ext cx="9132888" cy="1508760"/>
        </p:xfrm>
        <a:graphic>
          <a:graphicData uri="http://schemas.openxmlformats.org/drawingml/2006/table">
            <a:tbl>
              <a:tblPr rtl="1" firstRow="1" bandRow="1">
                <a:tableStyleId>{5940675A-B579-460E-94D1-54222C63F5DA}</a:tableStyleId>
              </a:tblPr>
              <a:tblGrid>
                <a:gridCol w="2520032"/>
                <a:gridCol w="3987737"/>
                <a:gridCol w="651023"/>
                <a:gridCol w="664473"/>
                <a:gridCol w="598094"/>
                <a:gridCol w="711529"/>
              </a:tblGrid>
              <a:tr h="156017">
                <a:tc gridSpan="2">
                  <a:txBody>
                    <a:bodyPr/>
                    <a:lstStyle/>
                    <a:p>
                      <a:pPr rtl="1"/>
                      <a:r>
                        <a:rPr lang="ar-SA" sz="1050" b="1" dirty="0" smtClean="0"/>
                        <a:t>عنوان الدرس    </a:t>
                      </a:r>
                      <a:r>
                        <a:rPr lang="ar-SA" sz="1050" b="1" dirty="0" smtClean="0"/>
                        <a:t> </a:t>
                      </a:r>
                      <a:r>
                        <a:rPr lang="ar-SA" sz="1050" b="1" dirty="0" smtClean="0">
                          <a:effectLst/>
                          <a:latin typeface="Times New Roman"/>
                          <a:ea typeface="Times New Roman"/>
                          <a:cs typeface="Monotype Koufi"/>
                        </a:rPr>
                        <a:t>استراتيجية حل المسألة </a:t>
                      </a:r>
                      <a:r>
                        <a:rPr lang="ar-SA" sz="1050" b="1" dirty="0" smtClean="0"/>
                        <a:t>                                                       مكان </a:t>
                      </a:r>
                      <a:r>
                        <a:rPr lang="ar-SA" sz="1050" b="1" dirty="0" smtClean="0"/>
                        <a:t>تنفيذ الدرس: الفصل -  المعمل - غرفة المصادر</a:t>
                      </a:r>
                      <a:endParaRPr lang="ar-SA" sz="1050" b="1" dirty="0"/>
                    </a:p>
                  </a:txBody>
                  <a:tcPr>
                    <a:solidFill>
                      <a:schemeClr val="accent3">
                        <a:lumMod val="20000"/>
                        <a:lumOff val="80000"/>
                      </a:schemeClr>
                    </a:solidFill>
                  </a:tcPr>
                </a:tc>
                <a:tc hMerge="1">
                  <a:txBody>
                    <a:bodyPr/>
                    <a:lstStyle/>
                    <a:p>
                      <a:pPr rtl="1"/>
                      <a:endParaRPr lang="ar-SA" dirty="0"/>
                    </a:p>
                  </a:txBody>
                  <a:tcPr/>
                </a:tc>
                <a:tc gridSpan="4">
                  <a:txBody>
                    <a:bodyPr/>
                    <a:lstStyle/>
                    <a:p>
                      <a:pPr rtl="1"/>
                      <a:r>
                        <a:rPr lang="ar-SA" sz="1050" b="1" dirty="0" smtClean="0"/>
                        <a:t>الوحدة: </a:t>
                      </a:r>
                      <a:r>
                        <a:rPr lang="ar-SA" sz="1050" b="1" dirty="0" smtClean="0"/>
                        <a:t>9</a:t>
                      </a:r>
                      <a:endParaRPr lang="ar-SA" sz="1050" b="1" dirty="0"/>
                    </a:p>
                  </a:txBody>
                  <a:tcPr>
                    <a:solidFill>
                      <a:schemeClr val="accent3">
                        <a:lumMod val="20000"/>
                        <a:lumOff val="80000"/>
                      </a:schemeClr>
                    </a:solidFill>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r>
              <a:tr h="156017">
                <a:tc rowSpan="5">
                  <a:txBody>
                    <a:bodyPr/>
                    <a:lstStyle/>
                    <a:p>
                      <a:pPr rtl="1"/>
                      <a:r>
                        <a:rPr lang="ar-SA" sz="1050" b="1" dirty="0" smtClean="0"/>
                        <a:t>المفردات: </a:t>
                      </a:r>
                      <a:r>
                        <a:rPr kumimoji="0" lang="ar-SA" sz="1050" b="1" i="0" u="none" strike="noStrike" kern="1200" cap="none" spc="0" normalizeH="0" baseline="0" noProof="0" dirty="0" smtClean="0">
                          <a:ln>
                            <a:noFill/>
                          </a:ln>
                          <a:solidFill>
                            <a:prstClr val="black"/>
                          </a:solidFill>
                          <a:effectLst/>
                          <a:uLnTx/>
                          <a:uFillTx/>
                          <a:latin typeface="+mn-lt"/>
                          <a:cs typeface="+mn-cs"/>
                        </a:rPr>
                        <a:t>   </a:t>
                      </a:r>
                    </a:p>
                  </a:txBody>
                  <a:tcPr/>
                </a:tc>
                <a:tc rowSpan="5">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050" b="1" i="0" u="none" strike="noStrike" kern="1200" cap="none" spc="0" normalizeH="0" baseline="0" noProof="0" dirty="0" smtClean="0">
                          <a:ln>
                            <a:noFill/>
                          </a:ln>
                          <a:solidFill>
                            <a:prstClr val="black"/>
                          </a:solidFill>
                          <a:effectLst/>
                          <a:uLnTx/>
                          <a:uFillTx/>
                          <a:latin typeface="+mn-lt"/>
                          <a:cs typeface="+mn-cs"/>
                        </a:rPr>
                        <a:t> </a:t>
                      </a:r>
                    </a:p>
                  </a:txBody>
                  <a:tcPr/>
                </a:tc>
                <a:tc>
                  <a:txBody>
                    <a:bodyPr/>
                    <a:lstStyle/>
                    <a:p>
                      <a:pPr rtl="1"/>
                      <a:r>
                        <a:rPr lang="ar-SA" sz="1050" b="1" dirty="0" smtClean="0"/>
                        <a:t>اليوم</a:t>
                      </a:r>
                      <a:endParaRPr lang="ar-SA" sz="1050" b="1" dirty="0"/>
                    </a:p>
                  </a:txBody>
                  <a:tcPr/>
                </a:tc>
                <a:tc>
                  <a:txBody>
                    <a:bodyPr/>
                    <a:lstStyle/>
                    <a:p>
                      <a:pPr rtl="1"/>
                      <a:r>
                        <a:rPr lang="ar-SA" sz="1050" b="1" dirty="0" smtClean="0"/>
                        <a:t>التاريخ</a:t>
                      </a:r>
                      <a:endParaRPr lang="ar-SA" sz="1050" b="1" dirty="0"/>
                    </a:p>
                  </a:txBody>
                  <a:tcPr/>
                </a:tc>
                <a:tc>
                  <a:txBody>
                    <a:bodyPr/>
                    <a:lstStyle/>
                    <a:p>
                      <a:pPr rtl="1"/>
                      <a:r>
                        <a:rPr lang="ar-SA" sz="1050" b="1" dirty="0" smtClean="0"/>
                        <a:t>الصف</a:t>
                      </a:r>
                      <a:endParaRPr lang="ar-SA" sz="1050" b="1" dirty="0"/>
                    </a:p>
                  </a:txBody>
                  <a:tcPr/>
                </a:tc>
                <a:tc>
                  <a:txBody>
                    <a:bodyPr/>
                    <a:lstStyle/>
                    <a:p>
                      <a:pPr rtl="1"/>
                      <a:r>
                        <a:rPr lang="ar-SA" sz="1050" b="1" dirty="0" smtClean="0"/>
                        <a:t>الحصة</a:t>
                      </a:r>
                      <a:endParaRPr lang="ar-SA" sz="1050" b="1" dirty="0"/>
                    </a:p>
                  </a:txBody>
                  <a:tcPr/>
                </a:tc>
              </a:tr>
              <a:tr h="156017">
                <a:tc vMerge="1">
                  <a:txBody>
                    <a:bodyPr/>
                    <a:lstStyle/>
                    <a:p>
                      <a:pPr rtl="1"/>
                      <a:endParaRPr lang="ar-SA" sz="1200" b="1" dirty="0"/>
                    </a:p>
                  </a:txBody>
                  <a:tcPr/>
                </a:tc>
                <a:tc vMerge="1">
                  <a:txBody>
                    <a:bodyPr/>
                    <a:lstStyle/>
                    <a:p>
                      <a:pPr rtl="1"/>
                      <a:endParaRPr lang="ar-SA" sz="1200" b="1" dirty="0"/>
                    </a:p>
                  </a:txBody>
                  <a:tcPr/>
                </a:tc>
                <a:tc>
                  <a:txBody>
                    <a:bodyPr/>
                    <a:lstStyle/>
                    <a:p>
                      <a:endParaRPr lang="ar-SA" sz="1050" dirty="0"/>
                    </a:p>
                  </a:txBody>
                  <a:tcPr/>
                </a:tc>
                <a:tc>
                  <a:txBody>
                    <a:bodyPr/>
                    <a:lstStyle/>
                    <a:p>
                      <a:pPr rtl="1"/>
                      <a:endParaRPr lang="ar-SA" sz="1050" b="1" dirty="0"/>
                    </a:p>
                  </a:txBody>
                  <a:tcPr/>
                </a:tc>
                <a:tc>
                  <a:txBody>
                    <a:bodyPr/>
                    <a:lstStyle/>
                    <a:p>
                      <a:pPr rtl="1"/>
                      <a:r>
                        <a:rPr lang="ar-SA" sz="1050" b="1" dirty="0" smtClean="0"/>
                        <a:t>2-5</a:t>
                      </a:r>
                      <a:endParaRPr lang="ar-SA" sz="1050" b="1" dirty="0"/>
                    </a:p>
                  </a:txBody>
                  <a:tcPr/>
                </a:tc>
                <a:tc>
                  <a:txBody>
                    <a:bodyPr/>
                    <a:lstStyle/>
                    <a:p>
                      <a:pPr rtl="1"/>
                      <a:r>
                        <a:rPr lang="ar-SA" sz="1050" b="1" dirty="0" smtClean="0"/>
                        <a:t>2</a:t>
                      </a:r>
                      <a:endParaRPr lang="ar-SA" sz="1050" b="1" dirty="0"/>
                    </a:p>
                  </a:txBody>
                  <a:tcPr/>
                </a:tc>
              </a:tr>
              <a:tr h="156017">
                <a:tc vMerge="1">
                  <a:txBody>
                    <a:bodyPr/>
                    <a:lstStyle/>
                    <a:p>
                      <a:pPr rtl="1"/>
                      <a:endParaRPr lang="ar-SA" sz="1200" b="1" dirty="0"/>
                    </a:p>
                  </a:txBody>
                  <a:tcPr/>
                </a:tc>
                <a:tc vMerge="1">
                  <a:txBody>
                    <a:bodyPr/>
                    <a:lstStyle/>
                    <a:p>
                      <a:pPr rtl="1"/>
                      <a:endParaRPr lang="ar-SA" sz="1200" b="1" dirty="0"/>
                    </a:p>
                  </a:txBody>
                  <a:tcPr/>
                </a:tc>
                <a:tc>
                  <a:txBody>
                    <a:bodyPr/>
                    <a:lstStyle/>
                    <a:p>
                      <a:pPr rtl="1"/>
                      <a:endParaRPr lang="ar-SA" sz="1050" b="1" dirty="0"/>
                    </a:p>
                  </a:txBody>
                  <a:tcPr/>
                </a:tc>
                <a:tc>
                  <a:txBody>
                    <a:bodyPr/>
                    <a:lstStyle/>
                    <a:p>
                      <a:pPr rtl="1"/>
                      <a:endParaRPr lang="ar-SA" sz="1050" b="1" dirty="0"/>
                    </a:p>
                  </a:txBody>
                  <a:tcPr/>
                </a:tc>
                <a:tc>
                  <a:txBody>
                    <a:bodyPr/>
                    <a:lstStyle/>
                    <a:p>
                      <a:pPr rtl="1"/>
                      <a:r>
                        <a:rPr lang="ar-SA" sz="1050" b="1" dirty="0" smtClean="0"/>
                        <a:t>2-6</a:t>
                      </a:r>
                      <a:endParaRPr lang="ar-SA" sz="1050" b="1" dirty="0"/>
                    </a:p>
                  </a:txBody>
                  <a:tcPr/>
                </a:tc>
                <a:tc>
                  <a:txBody>
                    <a:bodyPr/>
                    <a:lstStyle/>
                    <a:p>
                      <a:pPr rtl="1"/>
                      <a:r>
                        <a:rPr lang="ar-SA" sz="1050" b="1" dirty="0" smtClean="0"/>
                        <a:t>3</a:t>
                      </a:r>
                      <a:endParaRPr lang="ar-SA" sz="1050" b="1" dirty="0"/>
                    </a:p>
                  </a:txBody>
                  <a:tcPr/>
                </a:tc>
              </a:tr>
              <a:tr h="156017">
                <a:tc vMerge="1">
                  <a:txBody>
                    <a:bodyPr/>
                    <a:lstStyle/>
                    <a:p>
                      <a:pPr rtl="1"/>
                      <a:endParaRPr lang="ar-SA" sz="1200" b="1" dirty="0"/>
                    </a:p>
                  </a:txBody>
                  <a:tcPr/>
                </a:tc>
                <a:tc vMerge="1">
                  <a:txBody>
                    <a:bodyPr/>
                    <a:lstStyle/>
                    <a:p>
                      <a:pPr rtl="1"/>
                      <a:endParaRPr lang="ar-SA" sz="1200" b="1" dirty="0"/>
                    </a:p>
                  </a:txBody>
                  <a:tcPr/>
                </a:tc>
                <a:tc>
                  <a:txBody>
                    <a:bodyPr/>
                    <a:lstStyle/>
                    <a:p>
                      <a:endParaRPr lang="ar-SA" sz="1050" dirty="0"/>
                    </a:p>
                  </a:txBody>
                  <a:tcPr/>
                </a:tc>
                <a:tc>
                  <a:txBody>
                    <a:bodyPr/>
                    <a:lstStyle/>
                    <a:p>
                      <a:endParaRPr lang="ar-SA" sz="1050" dirty="0"/>
                    </a:p>
                  </a:txBody>
                  <a:tcPr/>
                </a:tc>
                <a:tc>
                  <a:txBody>
                    <a:bodyPr/>
                    <a:lstStyle/>
                    <a:p>
                      <a:endParaRPr lang="ar-SA" sz="1050" dirty="0"/>
                    </a:p>
                  </a:txBody>
                  <a:tcPr/>
                </a:tc>
                <a:tc>
                  <a:txBody>
                    <a:bodyPr/>
                    <a:lstStyle/>
                    <a:p>
                      <a:endParaRPr lang="ar-SA" sz="1050" dirty="0"/>
                    </a:p>
                  </a:txBody>
                  <a:tcPr/>
                </a:tc>
              </a:tr>
              <a:tr h="156017">
                <a:tc vMerge="1">
                  <a:txBody>
                    <a:bodyPr/>
                    <a:lstStyle/>
                    <a:p>
                      <a:pPr rtl="1"/>
                      <a:endParaRPr lang="ar-SA" dirty="0"/>
                    </a:p>
                  </a:txBody>
                  <a:tcPr/>
                </a:tc>
                <a:tc vMerge="1">
                  <a:txBody>
                    <a:bodyPr/>
                    <a:lstStyle/>
                    <a:p>
                      <a:pPr rtl="1"/>
                      <a:endParaRPr lang="ar-SA"/>
                    </a:p>
                  </a:txBody>
                  <a:tcPr/>
                </a:tc>
                <a:tc>
                  <a:txBody>
                    <a:bodyPr/>
                    <a:lstStyle/>
                    <a:p>
                      <a:endParaRPr lang="ar-SA" sz="1050" dirty="0"/>
                    </a:p>
                  </a:txBody>
                  <a:tcPr/>
                </a:tc>
                <a:tc>
                  <a:txBody>
                    <a:bodyPr/>
                    <a:lstStyle/>
                    <a:p>
                      <a:endParaRPr lang="ar-SA" sz="1050" dirty="0"/>
                    </a:p>
                  </a:txBody>
                  <a:tcPr/>
                </a:tc>
                <a:tc>
                  <a:txBody>
                    <a:bodyPr/>
                    <a:lstStyle/>
                    <a:p>
                      <a:endParaRPr lang="ar-SA" sz="1050" dirty="0"/>
                    </a:p>
                  </a:txBody>
                  <a:tcPr/>
                </a:tc>
                <a:tc>
                  <a:txBody>
                    <a:bodyPr/>
                    <a:lstStyle/>
                    <a:p>
                      <a:endParaRPr lang="ar-SA" sz="1050" dirty="0"/>
                    </a:p>
                  </a:txBody>
                  <a:tcPr/>
                </a:tc>
              </a:tr>
            </a:tbl>
          </a:graphicData>
        </a:graphic>
      </p:graphicFrame>
      <p:sp>
        <p:nvSpPr>
          <p:cNvPr id="8" name="مربع نص 7"/>
          <p:cNvSpPr txBox="1"/>
          <p:nvPr/>
        </p:nvSpPr>
        <p:spPr>
          <a:xfrm>
            <a:off x="2123728" y="2708920"/>
            <a:ext cx="6912768" cy="369332"/>
          </a:xfrm>
          <a:prstGeom prst="rect">
            <a:avLst/>
          </a:prstGeom>
          <a:noFill/>
        </p:spPr>
        <p:txBody>
          <a:bodyPr wrap="square" rtlCol="1">
            <a:spAutoFit/>
          </a:bodyPr>
          <a:lstStyle/>
          <a:p>
            <a:endParaRPr lang="ar-SA" dirty="0"/>
          </a:p>
        </p:txBody>
      </p:sp>
      <p:graphicFrame>
        <p:nvGraphicFramePr>
          <p:cNvPr id="9" name="جدول 8"/>
          <p:cNvGraphicFramePr>
            <a:graphicFrameLocks noGrp="1"/>
          </p:cNvGraphicFramePr>
          <p:nvPr>
            <p:extLst>
              <p:ext uri="{D42A27DB-BD31-4B8C-83A1-F6EECF244321}">
                <p14:modId xmlns:p14="http://schemas.microsoft.com/office/powerpoint/2010/main" val="255743522"/>
              </p:ext>
            </p:extLst>
          </p:nvPr>
        </p:nvGraphicFramePr>
        <p:xfrm>
          <a:off x="0" y="2181057"/>
          <a:ext cx="9144000" cy="4851272"/>
        </p:xfrm>
        <a:graphic>
          <a:graphicData uri="http://schemas.openxmlformats.org/drawingml/2006/table">
            <a:tbl>
              <a:tblPr rtl="1" firstRow="1" bandRow="1">
                <a:tableStyleId>{5940675A-B579-460E-94D1-54222C63F5DA}</a:tableStyleId>
              </a:tblPr>
              <a:tblGrid>
                <a:gridCol w="644938"/>
                <a:gridCol w="529638"/>
                <a:gridCol w="4912048"/>
                <a:gridCol w="1265064"/>
                <a:gridCol w="1792312"/>
              </a:tblGrid>
              <a:tr h="498728">
                <a:tc>
                  <a:txBody>
                    <a:bodyPr/>
                    <a:lstStyle/>
                    <a:p>
                      <a:pPr rtl="1">
                        <a:lnSpc>
                          <a:spcPct val="100000"/>
                        </a:lnSpc>
                      </a:pPr>
                      <a:r>
                        <a:rPr lang="ar-SA" sz="1200" b="1" dirty="0" smtClean="0"/>
                        <a:t>خطوات الدرس:</a:t>
                      </a:r>
                      <a:endParaRPr lang="ar-SA" sz="1200" b="1" dirty="0"/>
                    </a:p>
                  </a:txBody>
                  <a:tcPr>
                    <a:solidFill>
                      <a:schemeClr val="accent3">
                        <a:lumMod val="20000"/>
                        <a:lumOff val="80000"/>
                      </a:schemeClr>
                    </a:solidFill>
                  </a:tcPr>
                </a:tc>
                <a:tc>
                  <a:txBody>
                    <a:bodyPr/>
                    <a:lstStyle/>
                    <a:p>
                      <a:pPr rtl="1">
                        <a:lnSpc>
                          <a:spcPct val="100000"/>
                        </a:lnSpc>
                      </a:pPr>
                      <a:r>
                        <a:rPr lang="ar-SA" sz="1200" b="1" dirty="0" smtClean="0"/>
                        <a:t>المدة الزمنية</a:t>
                      </a:r>
                      <a:endParaRPr lang="ar-SA" sz="1200" b="1" dirty="0"/>
                    </a:p>
                  </a:txBody>
                  <a:tcPr>
                    <a:solidFill>
                      <a:schemeClr val="accent3">
                        <a:lumMod val="20000"/>
                        <a:lumOff val="80000"/>
                      </a:schemeClr>
                    </a:solidFill>
                  </a:tcPr>
                </a:tc>
                <a:tc>
                  <a:txBody>
                    <a:bodyPr/>
                    <a:lstStyle/>
                    <a:p>
                      <a:pPr rtl="1">
                        <a:lnSpc>
                          <a:spcPct val="100000"/>
                        </a:lnSpc>
                      </a:pPr>
                      <a:r>
                        <a:rPr lang="ar-SA" sz="1200" b="1" dirty="0" smtClean="0"/>
                        <a:t>سير الدرس</a:t>
                      </a:r>
                      <a:endParaRPr lang="ar-SA" sz="1200" b="1" dirty="0"/>
                    </a:p>
                  </a:txBody>
                  <a:tcPr>
                    <a:solidFill>
                      <a:schemeClr val="accent3">
                        <a:lumMod val="20000"/>
                        <a:lumOff val="80000"/>
                      </a:schemeClr>
                    </a:solidFill>
                  </a:tcPr>
                </a:tc>
                <a:tc>
                  <a:txBody>
                    <a:bodyPr/>
                    <a:lstStyle/>
                    <a:p>
                      <a:pPr rtl="1">
                        <a:lnSpc>
                          <a:spcPct val="100000"/>
                        </a:lnSpc>
                      </a:pPr>
                      <a:r>
                        <a:rPr lang="ar-SA" sz="1200" b="1" dirty="0" smtClean="0"/>
                        <a:t>الوسائل التعليمية</a:t>
                      </a:r>
                      <a:endParaRPr lang="ar-SA" sz="1200" b="1" dirty="0"/>
                    </a:p>
                  </a:txBody>
                  <a:tcPr>
                    <a:solidFill>
                      <a:schemeClr val="accent3">
                        <a:lumMod val="20000"/>
                        <a:lumOff val="80000"/>
                      </a:schemeClr>
                    </a:solidFill>
                  </a:tcPr>
                </a:tc>
                <a:tc>
                  <a:txBody>
                    <a:bodyPr/>
                    <a:lstStyle/>
                    <a:p>
                      <a:pPr rtl="1">
                        <a:lnSpc>
                          <a:spcPct val="100000"/>
                        </a:lnSpc>
                      </a:pPr>
                      <a:r>
                        <a:rPr lang="ar-SA" sz="1200" b="1" dirty="0" smtClean="0"/>
                        <a:t>استراتيجية التدريس</a:t>
                      </a:r>
                      <a:r>
                        <a:rPr lang="ar-SA" sz="1200" b="1" baseline="0" dirty="0" smtClean="0"/>
                        <a:t> </a:t>
                      </a:r>
                      <a:r>
                        <a:rPr lang="ar-SA" sz="1200" b="1" dirty="0" smtClean="0"/>
                        <a:t>المستخدمة</a:t>
                      </a:r>
                      <a:endParaRPr lang="ar-SA" sz="1200" b="1" dirty="0"/>
                    </a:p>
                  </a:txBody>
                  <a:tcPr>
                    <a:solidFill>
                      <a:schemeClr val="accent3">
                        <a:lumMod val="20000"/>
                        <a:lumOff val="80000"/>
                      </a:schemeClr>
                    </a:solidFill>
                  </a:tcPr>
                </a:tc>
              </a:tr>
              <a:tr h="406896">
                <a:tc>
                  <a:txBody>
                    <a:bodyPr/>
                    <a:lstStyle/>
                    <a:p>
                      <a:pPr rtl="1">
                        <a:lnSpc>
                          <a:spcPct val="100000"/>
                        </a:lnSpc>
                      </a:pPr>
                      <a:r>
                        <a:rPr lang="ar-SA" sz="1200" b="1" dirty="0" smtClean="0"/>
                        <a:t>التقديم (التركيز)</a:t>
                      </a:r>
                      <a:endParaRPr lang="ar-SA" sz="1200" b="1" dirty="0"/>
                    </a:p>
                  </a:txBody>
                  <a:tcPr>
                    <a:solidFill>
                      <a:schemeClr val="accent5">
                        <a:lumMod val="20000"/>
                        <a:lumOff val="80000"/>
                      </a:schemeClr>
                    </a:solidFill>
                  </a:tcPr>
                </a:tc>
                <a:tc>
                  <a:txBody>
                    <a:bodyPr/>
                    <a:lstStyle/>
                    <a:p>
                      <a:pPr rtl="1">
                        <a:lnSpc>
                          <a:spcPct val="100000"/>
                        </a:lnSpc>
                      </a:pPr>
                      <a:r>
                        <a:rPr lang="ar-SA" sz="1200" b="1" dirty="0" smtClean="0"/>
                        <a:t>5د</a:t>
                      </a:r>
                      <a:endParaRPr lang="ar-SA" sz="1200" b="1" dirty="0"/>
                    </a:p>
                  </a:txBody>
                  <a:tcPr>
                    <a:solidFill>
                      <a:schemeClr val="bg1"/>
                    </a:solidFill>
                  </a:tcPr>
                </a:tc>
                <a:tc>
                  <a:txBody>
                    <a:bodyPr/>
                    <a:lstStyle/>
                    <a:p>
                      <a:pPr marL="228600" algn="r" rtl="1">
                        <a:spcAft>
                          <a:spcPts val="0"/>
                        </a:spcAft>
                      </a:pPr>
                      <a:r>
                        <a:rPr lang="ar-SA" sz="1200" b="1" u="sng" dirty="0" smtClean="0">
                          <a:solidFill>
                            <a:srgbClr val="FF0000"/>
                          </a:solidFill>
                        </a:rPr>
                        <a:t>الربط بالحياة </a:t>
                      </a:r>
                      <a:r>
                        <a:rPr lang="ar-SA" sz="1200" b="1" dirty="0" smtClean="0">
                          <a:effectLst/>
                          <a:latin typeface="Times New Roman"/>
                          <a:ea typeface="Times New Roman"/>
                          <a:cs typeface="Traditional Arabic"/>
                        </a:rPr>
                        <a:t>ما قبل الدرس :</a:t>
                      </a:r>
                      <a:r>
                        <a:rPr lang="ar-SA" sz="1100" b="1" dirty="0" smtClean="0">
                          <a:effectLst/>
                          <a:latin typeface="Times New Roman"/>
                          <a:ea typeface="Times New Roman"/>
                        </a:rPr>
                        <a:t> </a:t>
                      </a:r>
                      <a:r>
                        <a:rPr lang="ar-SA" sz="1200" b="1" dirty="0" smtClean="0">
                          <a:effectLst/>
                          <a:latin typeface="Times New Roman"/>
                          <a:ea typeface="Times New Roman"/>
                          <a:cs typeface="Traditional Arabic"/>
                        </a:rPr>
                        <a:t>التذكير </a:t>
                      </a:r>
                      <a:r>
                        <a:rPr lang="ar-SA" sz="1200" b="1" dirty="0" err="1" smtClean="0">
                          <a:effectLst/>
                          <a:latin typeface="Times New Roman"/>
                          <a:ea typeface="Times New Roman"/>
                          <a:cs typeface="Traditional Arabic"/>
                        </a:rPr>
                        <a:t>بإستراتيجيات</a:t>
                      </a:r>
                      <a:r>
                        <a:rPr lang="ar-SA" sz="1200" b="1" dirty="0" smtClean="0">
                          <a:effectLst/>
                          <a:latin typeface="Times New Roman"/>
                          <a:ea typeface="Times New Roman"/>
                          <a:cs typeface="Traditional Arabic"/>
                        </a:rPr>
                        <a:t> حل المسألة </a:t>
                      </a:r>
                      <a:endParaRPr lang="en-US" sz="1050" dirty="0" smtClean="0">
                        <a:effectLst/>
                        <a:latin typeface="Times New Roman"/>
                        <a:ea typeface="Times New Roman"/>
                      </a:endParaRPr>
                    </a:p>
                    <a:p>
                      <a:r>
                        <a:rPr lang="ar-SA" sz="1200" b="1" dirty="0" smtClean="0">
                          <a:effectLst/>
                          <a:latin typeface="Times New Roman"/>
                          <a:ea typeface="Times New Roman"/>
                          <a:cs typeface="Traditional Arabic"/>
                        </a:rPr>
                        <a:t>                    التذكير بالخطوات الأربع لحل المسألة </a:t>
                      </a:r>
                      <a:endParaRPr lang="ar-SA" sz="1200" b="1" dirty="0">
                        <a:solidFill>
                          <a:srgbClr val="FF0000"/>
                        </a:solidFill>
                      </a:endParaRPr>
                    </a:p>
                  </a:txBody>
                  <a:tcPr>
                    <a:solidFill>
                      <a:schemeClr val="bg1"/>
                    </a:solidFill>
                  </a:tcPr>
                </a:tc>
                <a:tc>
                  <a:txBody>
                    <a:bodyPr/>
                    <a:lstStyle/>
                    <a:p>
                      <a:pPr rtl="1">
                        <a:lnSpc>
                          <a:spcPct val="100000"/>
                        </a:lnSpc>
                      </a:pPr>
                      <a:endParaRPr lang="ar-SA" sz="1200" b="1" dirty="0"/>
                    </a:p>
                  </a:txBody>
                  <a:tcPr>
                    <a:solidFill>
                      <a:schemeClr val="bg1"/>
                    </a:solidFill>
                  </a:tcPr>
                </a:tc>
                <a:tc>
                  <a:txBody>
                    <a:bodyPr/>
                    <a:lstStyle/>
                    <a:p>
                      <a:pPr algn="r" rtl="1">
                        <a:lnSpc>
                          <a:spcPct val="100000"/>
                        </a:lnSpc>
                      </a:pPr>
                      <a:endParaRPr lang="ar-SA" sz="1200" b="1" dirty="0"/>
                    </a:p>
                  </a:txBody>
                  <a:tcPr>
                    <a:solidFill>
                      <a:schemeClr val="bg1"/>
                    </a:solidFill>
                  </a:tcPr>
                </a:tc>
              </a:tr>
              <a:tr h="1107028">
                <a:tc>
                  <a:txBody>
                    <a:bodyPr/>
                    <a:lstStyle/>
                    <a:p>
                      <a:pPr rtl="1">
                        <a:lnSpc>
                          <a:spcPct val="100000"/>
                        </a:lnSpc>
                      </a:pPr>
                      <a:r>
                        <a:rPr lang="ar-SA" sz="1200" b="1" dirty="0" smtClean="0"/>
                        <a:t>التدريس</a:t>
                      </a:r>
                      <a:endParaRPr lang="ar-SA" sz="1200" b="1" dirty="0"/>
                    </a:p>
                  </a:txBody>
                  <a:tcPr>
                    <a:solidFill>
                      <a:schemeClr val="accent5">
                        <a:lumMod val="20000"/>
                        <a:lumOff val="80000"/>
                      </a:schemeClr>
                    </a:solidFill>
                  </a:tcPr>
                </a:tc>
                <a:tc>
                  <a:txBody>
                    <a:bodyPr/>
                    <a:lstStyle/>
                    <a:p>
                      <a:pPr rtl="1">
                        <a:lnSpc>
                          <a:spcPct val="100000"/>
                        </a:lnSpc>
                      </a:pPr>
                      <a:r>
                        <a:rPr lang="ar-SA" sz="1200" b="1" dirty="0" smtClean="0"/>
                        <a:t>10د</a:t>
                      </a:r>
                      <a:endParaRPr lang="ar-SA" sz="1200" b="1" dirty="0"/>
                    </a:p>
                  </a:txBody>
                  <a:tcPr>
                    <a:solidFill>
                      <a:schemeClr val="bg1"/>
                    </a:solidFill>
                  </a:tcPr>
                </a:tc>
                <a:tc>
                  <a:txBody>
                    <a:bodyPr/>
                    <a:lstStyle/>
                    <a:p>
                      <a:pPr algn="r" rtl="1">
                        <a:lnSpc>
                          <a:spcPts val="1200"/>
                        </a:lnSpc>
                        <a:spcAft>
                          <a:spcPts val="1000"/>
                        </a:spcAft>
                      </a:pPr>
                      <a:r>
                        <a:rPr lang="ar-SA" sz="1200" b="1" dirty="0" smtClean="0"/>
                        <a:t>  </a:t>
                      </a:r>
                      <a:r>
                        <a:rPr lang="ar-SA" sz="1200" b="1" u="sng" dirty="0" smtClean="0">
                          <a:solidFill>
                            <a:srgbClr val="984806"/>
                          </a:solidFill>
                          <a:effectLst/>
                          <a:latin typeface="Cambria"/>
                          <a:ea typeface="Times New Roman"/>
                          <a:cs typeface="Times New Roman"/>
                        </a:rPr>
                        <a:t>أسئلة التعزيز : </a:t>
                      </a:r>
                      <a:r>
                        <a:rPr lang="ar-SA" sz="1200" b="1" dirty="0" smtClean="0">
                          <a:solidFill>
                            <a:srgbClr val="0000FF"/>
                          </a:solidFill>
                          <a:effectLst/>
                          <a:latin typeface="+mn-lt"/>
                          <a:ea typeface="Calibri"/>
                          <a:cs typeface="+mn-cs"/>
                        </a:rPr>
                        <a:t>أنظر دليل المعلم</a:t>
                      </a:r>
                      <a:endParaRPr lang="en-US" sz="1200" b="1" dirty="0" smtClean="0">
                        <a:effectLst/>
                        <a:latin typeface="+mn-lt"/>
                        <a:ea typeface="Calibri"/>
                        <a:cs typeface="Arial"/>
                      </a:endParaRPr>
                    </a:p>
                    <a:p>
                      <a:pPr algn="r" rtl="1">
                        <a:lnSpc>
                          <a:spcPts val="1200"/>
                        </a:lnSpc>
                        <a:spcAft>
                          <a:spcPts val="1000"/>
                        </a:spcAft>
                      </a:pPr>
                      <a:r>
                        <a:rPr lang="ar-SA" sz="1200" b="1" u="sng" dirty="0" smtClean="0">
                          <a:solidFill>
                            <a:srgbClr val="984806"/>
                          </a:solidFill>
                          <a:effectLst/>
                          <a:latin typeface="Cambria"/>
                          <a:ea typeface="Times New Roman"/>
                          <a:cs typeface="Times New Roman"/>
                        </a:rPr>
                        <a:t>استعد :  </a:t>
                      </a:r>
                      <a:r>
                        <a:rPr lang="ar-SA" sz="1200" b="1" dirty="0" smtClean="0">
                          <a:solidFill>
                            <a:srgbClr val="0000FF"/>
                          </a:solidFill>
                          <a:effectLst/>
                          <a:latin typeface="Lotus-Light"/>
                          <a:ea typeface="Calibri"/>
                          <a:cs typeface="Lotus-Light"/>
                        </a:rPr>
                        <a:t>مناقشة الطلاب استعد الكتاب  صـ  </a:t>
                      </a:r>
                      <a:endParaRPr lang="en-US" sz="1200" b="1" dirty="0" smtClean="0">
                        <a:effectLst/>
                        <a:latin typeface="+mn-lt"/>
                        <a:ea typeface="Calibri"/>
                        <a:cs typeface="Arial"/>
                      </a:endParaRPr>
                    </a:p>
                    <a:p>
                      <a:pPr algn="r" rtl="1">
                        <a:lnSpc>
                          <a:spcPts val="1200"/>
                        </a:lnSpc>
                        <a:spcAft>
                          <a:spcPts val="1000"/>
                        </a:spcAft>
                      </a:pPr>
                      <a:r>
                        <a:rPr lang="en-US" sz="1200" b="1" u="sng" dirty="0" smtClean="0">
                          <a:solidFill>
                            <a:srgbClr val="984806"/>
                          </a:solidFill>
                          <a:effectLst/>
                          <a:latin typeface="Times New Roman"/>
                          <a:ea typeface="Times New Roman"/>
                          <a:cs typeface="Arial"/>
                        </a:rPr>
                        <a:t> </a:t>
                      </a:r>
                      <a:r>
                        <a:rPr lang="ar-SA" sz="1200" b="1" dirty="0" smtClean="0">
                          <a:solidFill>
                            <a:srgbClr val="0000FF"/>
                          </a:solidFill>
                          <a:effectLst/>
                          <a:latin typeface="+mn-lt"/>
                          <a:ea typeface="Calibri"/>
                          <a:cs typeface="+mn-cs"/>
                        </a:rPr>
                        <a:t>- أمثلة الدرس : </a:t>
                      </a:r>
                      <a:r>
                        <a:rPr lang="ar-SA" sz="1200" b="1" dirty="0" smtClean="0">
                          <a:effectLst/>
                          <a:latin typeface="+mn-lt"/>
                          <a:ea typeface="Calibri"/>
                          <a:cs typeface="+mn-cs"/>
                        </a:rPr>
                        <a:t>يتم قراءة  المثال  </a:t>
                      </a:r>
                      <a:r>
                        <a:rPr lang="ar-SA" sz="1200" b="1" dirty="0" err="1" smtClean="0">
                          <a:effectLst/>
                          <a:latin typeface="+mn-lt"/>
                          <a:ea typeface="Calibri"/>
                          <a:cs typeface="+mn-cs"/>
                        </a:rPr>
                        <a:t>ومناقشتة</a:t>
                      </a:r>
                      <a:r>
                        <a:rPr lang="ar-SA" sz="1200" b="1" dirty="0" smtClean="0">
                          <a:effectLst/>
                          <a:latin typeface="+mn-lt"/>
                          <a:ea typeface="Calibri"/>
                          <a:cs typeface="+mn-cs"/>
                        </a:rPr>
                        <a:t> بأسئلة تقيس الفهم (ماذا- لماذا- ما- كيف- متى- ماذا لو)</a:t>
                      </a:r>
                      <a:endParaRPr lang="en-US" sz="1200" b="1" dirty="0" smtClean="0">
                        <a:effectLst/>
                        <a:latin typeface="+mn-lt"/>
                        <a:ea typeface="Calibri"/>
                        <a:cs typeface="Arial"/>
                      </a:endParaRPr>
                    </a:p>
                    <a:p>
                      <a:pPr algn="r" rtl="1">
                        <a:lnSpc>
                          <a:spcPts val="1200"/>
                        </a:lnSpc>
                        <a:spcAft>
                          <a:spcPts val="1000"/>
                        </a:spcAft>
                      </a:pPr>
                      <a:r>
                        <a:rPr lang="ar-SA" sz="1200" b="1" dirty="0" smtClean="0">
                          <a:effectLst/>
                          <a:latin typeface="+mn-lt"/>
                          <a:ea typeface="Calibri"/>
                          <a:cs typeface="Traditional Arabic"/>
                        </a:rPr>
                        <a:t>ثم تحقق من فهمك ( تقويم تكويني )</a:t>
                      </a:r>
                      <a:endParaRPr lang="en-US" sz="1200" b="1" dirty="0" smtClean="0">
                        <a:effectLst/>
                        <a:latin typeface="+mn-lt"/>
                        <a:ea typeface="Calibri"/>
                        <a:cs typeface="Arial"/>
                      </a:endParaRPr>
                    </a:p>
                  </a:txBody>
                  <a:tcPr>
                    <a:solidFill>
                      <a:schemeClr val="bg1"/>
                    </a:solidFill>
                  </a:tcPr>
                </a:tc>
                <a:tc>
                  <a:txBody>
                    <a:bodyPr/>
                    <a:lstStyle/>
                    <a:p>
                      <a:pPr rtl="1">
                        <a:lnSpc>
                          <a:spcPct val="100000"/>
                        </a:lnSpc>
                      </a:pPr>
                      <a:r>
                        <a:rPr lang="ar-SA" sz="1200" b="1" dirty="0" smtClean="0"/>
                        <a:t>عروض </a:t>
                      </a:r>
                      <a:r>
                        <a:rPr lang="ar-SA" sz="1200" b="1" dirty="0" err="1" smtClean="0"/>
                        <a:t>البوربونت</a:t>
                      </a:r>
                      <a:r>
                        <a:rPr lang="ar-SA" sz="1200" b="1" dirty="0" smtClean="0"/>
                        <a:t> </a:t>
                      </a:r>
                    </a:p>
                    <a:p>
                      <a:pPr rtl="1">
                        <a:lnSpc>
                          <a:spcPct val="100000"/>
                        </a:lnSpc>
                      </a:pPr>
                      <a:r>
                        <a:rPr lang="ar-SA" sz="1200" b="1" dirty="0" err="1" smtClean="0"/>
                        <a:t>البروجكتر</a:t>
                      </a:r>
                      <a:endParaRPr lang="ar-SA" sz="1200" b="1" dirty="0" smtClean="0"/>
                    </a:p>
                    <a:p>
                      <a:pPr rtl="1">
                        <a:lnSpc>
                          <a:spcPct val="100000"/>
                        </a:lnSpc>
                      </a:pPr>
                      <a:r>
                        <a:rPr lang="ar-SA" sz="1200" b="1" dirty="0" smtClean="0"/>
                        <a:t>بطاقات -أقلام ملونة-السبورة-الكتاب المدرسي</a:t>
                      </a:r>
                    </a:p>
                  </a:txBody>
                  <a:tcPr>
                    <a:solidFill>
                      <a:schemeClr val="bg1"/>
                    </a:solidFill>
                  </a:tcPr>
                </a:tc>
                <a:tc>
                  <a:txBody>
                    <a:bodyPr/>
                    <a:lstStyle/>
                    <a:p>
                      <a:pPr algn="r" rtl="1">
                        <a:lnSpc>
                          <a:spcPct val="115000"/>
                        </a:lnSpc>
                        <a:spcAft>
                          <a:spcPts val="0"/>
                        </a:spcAft>
                      </a:pPr>
                      <a:r>
                        <a:rPr lang="ar-SA" sz="1200" b="1" u="sng" dirty="0" smtClean="0">
                          <a:effectLst/>
                          <a:latin typeface="+mn-lt"/>
                          <a:ea typeface="Times New Roman"/>
                          <a:cs typeface="+mn-cs"/>
                        </a:rPr>
                        <a:t>حل استعد </a:t>
                      </a:r>
                      <a:r>
                        <a:rPr lang="ar-SA" sz="1200" b="1" dirty="0" smtClean="0">
                          <a:effectLst/>
                          <a:latin typeface="+mn-lt"/>
                          <a:ea typeface="Times New Roman"/>
                          <a:cs typeface="+mn-cs"/>
                        </a:rPr>
                        <a:t>للطالبة دقيقتين وتزاوج دقيقتين ودقيقة مجموعة</a:t>
                      </a:r>
                      <a:endParaRPr lang="en-US" sz="1200" b="1" dirty="0" smtClean="0">
                        <a:effectLst/>
                        <a:latin typeface="+mn-lt"/>
                        <a:ea typeface="Times New Roman"/>
                        <a:cs typeface="Arial"/>
                      </a:endParaRPr>
                    </a:p>
                    <a:p>
                      <a:pPr algn="r" rtl="1">
                        <a:lnSpc>
                          <a:spcPct val="115000"/>
                        </a:lnSpc>
                        <a:spcAft>
                          <a:spcPts val="0"/>
                        </a:spcAft>
                      </a:pPr>
                      <a:r>
                        <a:rPr lang="ar-SA" sz="1200" b="1" dirty="0" smtClean="0">
                          <a:effectLst/>
                          <a:latin typeface="+mn-lt"/>
                          <a:ea typeface="Times New Roman"/>
                          <a:cs typeface="+mn-cs"/>
                        </a:rPr>
                        <a:t>(استراتيجية التعلم النشط)</a:t>
                      </a:r>
                      <a:endParaRPr lang="en-US" sz="1200" b="1" dirty="0" smtClean="0">
                        <a:effectLst/>
                        <a:latin typeface="+mn-lt"/>
                        <a:ea typeface="Times New Roman"/>
                        <a:cs typeface="Arial"/>
                      </a:endParaRPr>
                    </a:p>
                    <a:p>
                      <a:pPr algn="r" rtl="1">
                        <a:lnSpc>
                          <a:spcPct val="115000"/>
                        </a:lnSpc>
                        <a:spcAft>
                          <a:spcPts val="0"/>
                        </a:spcAft>
                      </a:pPr>
                      <a:r>
                        <a:rPr lang="ar-SA" sz="1200" b="1" dirty="0" smtClean="0">
                          <a:effectLst/>
                          <a:latin typeface="+mn-lt"/>
                          <a:ea typeface="Times New Roman"/>
                          <a:cs typeface="+mn-cs"/>
                        </a:rPr>
                        <a:t>التعلم التعاوني</a:t>
                      </a:r>
                    </a:p>
                    <a:p>
                      <a:pPr algn="r" rtl="1">
                        <a:lnSpc>
                          <a:spcPct val="115000"/>
                        </a:lnSpc>
                        <a:spcAft>
                          <a:spcPts val="0"/>
                        </a:spcAft>
                      </a:pPr>
                      <a:r>
                        <a:rPr lang="ar-SA" sz="1200" b="1" dirty="0" smtClean="0">
                          <a:effectLst/>
                          <a:latin typeface="+mn-lt"/>
                          <a:ea typeface="Times New Roman"/>
                          <a:cs typeface="+mn-cs"/>
                        </a:rPr>
                        <a:t>☺</a:t>
                      </a:r>
                      <a:r>
                        <a:rPr lang="ar-SA" sz="1200" b="1" u="sng" dirty="0" smtClean="0">
                          <a:effectLst/>
                          <a:latin typeface="+mn-lt"/>
                          <a:ea typeface="Times New Roman"/>
                          <a:cs typeface="+mn-cs"/>
                        </a:rPr>
                        <a:t>حل تحقق من فهمك</a:t>
                      </a:r>
                      <a:r>
                        <a:rPr lang="ar-SA" sz="1200" b="1" dirty="0" smtClean="0">
                          <a:effectLst/>
                          <a:latin typeface="+mn-lt"/>
                          <a:ea typeface="Times New Roman"/>
                          <a:cs typeface="+mn-cs"/>
                        </a:rPr>
                        <a:t>  ذاتي </a:t>
                      </a:r>
                      <a:endParaRPr lang="en-US" sz="1200" b="1" dirty="0" smtClean="0">
                        <a:effectLst/>
                        <a:latin typeface="+mn-lt"/>
                        <a:ea typeface="Times New Roman"/>
                        <a:cs typeface="Arial"/>
                      </a:endParaRPr>
                    </a:p>
                    <a:p>
                      <a:pPr algn="r" rtl="1">
                        <a:lnSpc>
                          <a:spcPct val="115000"/>
                        </a:lnSpc>
                        <a:spcAft>
                          <a:spcPts val="0"/>
                        </a:spcAft>
                      </a:pPr>
                      <a:r>
                        <a:rPr lang="ar-SA" sz="1200" b="1" dirty="0" smtClean="0">
                          <a:effectLst/>
                          <a:latin typeface="+mn-lt"/>
                          <a:ea typeface="Times New Roman"/>
                          <a:cs typeface="+mn-cs"/>
                        </a:rPr>
                        <a:t>مع مسح لمستوى الطالبات</a:t>
                      </a:r>
                      <a:endParaRPr lang="en-US" sz="1200" b="1" dirty="0" smtClean="0">
                        <a:effectLst/>
                        <a:latin typeface="+mn-lt"/>
                        <a:ea typeface="Times New Roman"/>
                        <a:cs typeface="Arial"/>
                      </a:endParaRPr>
                    </a:p>
                    <a:p>
                      <a:pPr algn="r" rtl="1">
                        <a:lnSpc>
                          <a:spcPct val="115000"/>
                        </a:lnSpc>
                        <a:spcAft>
                          <a:spcPts val="0"/>
                        </a:spcAft>
                      </a:pPr>
                      <a:r>
                        <a:rPr lang="ar-SA" sz="1200" b="1" dirty="0" smtClean="0">
                          <a:effectLst/>
                          <a:latin typeface="+mn-lt"/>
                          <a:ea typeface="Times New Roman"/>
                          <a:cs typeface="+mn-cs"/>
                        </a:rPr>
                        <a:t>التعلم بالأقران</a:t>
                      </a:r>
                      <a:endParaRPr lang="en-US" sz="1200" b="1" dirty="0" smtClean="0">
                        <a:effectLst/>
                        <a:latin typeface="+mn-lt"/>
                        <a:ea typeface="Times New Roman"/>
                        <a:cs typeface="Arial"/>
                      </a:endParaRPr>
                    </a:p>
                  </a:txBody>
                  <a:tcPr>
                    <a:solidFill>
                      <a:schemeClr val="bg1"/>
                    </a:solidFill>
                  </a:tcPr>
                </a:tc>
              </a:tr>
              <a:tr h="595456">
                <a:tc>
                  <a:txBody>
                    <a:bodyPr/>
                    <a:lstStyle/>
                    <a:p>
                      <a:pPr rtl="1">
                        <a:lnSpc>
                          <a:spcPct val="100000"/>
                        </a:lnSpc>
                      </a:pPr>
                      <a:r>
                        <a:rPr lang="ar-SA" sz="1200" b="1" dirty="0" smtClean="0"/>
                        <a:t>التدريب:</a:t>
                      </a:r>
                      <a:endParaRPr lang="ar-SA" sz="1200" b="1" dirty="0"/>
                    </a:p>
                  </a:txBody>
                  <a:tcPr>
                    <a:solidFill>
                      <a:schemeClr val="accent5">
                        <a:lumMod val="20000"/>
                        <a:lumOff val="80000"/>
                      </a:schemeClr>
                    </a:solidFill>
                  </a:tcPr>
                </a:tc>
                <a:tc>
                  <a:txBody>
                    <a:bodyPr/>
                    <a:lstStyle/>
                    <a:p>
                      <a:pPr rtl="1">
                        <a:lnSpc>
                          <a:spcPct val="100000"/>
                        </a:lnSpc>
                      </a:pPr>
                      <a:r>
                        <a:rPr lang="ar-SA" sz="1200" b="1" smtClean="0"/>
                        <a:t>20د</a:t>
                      </a:r>
                      <a:endParaRPr lang="ar-SA" sz="1200" b="1" dirty="0"/>
                    </a:p>
                  </a:txBody>
                  <a:tcPr>
                    <a:solidFill>
                      <a:schemeClr val="bg1"/>
                    </a:solidFill>
                  </a:tcPr>
                </a:tc>
                <a:tc>
                  <a:txBody>
                    <a:bodyPr/>
                    <a:lstStyle/>
                    <a:p>
                      <a:pPr algn="r" rtl="1">
                        <a:spcAft>
                          <a:spcPts val="0"/>
                        </a:spcAft>
                      </a:pPr>
                      <a:r>
                        <a:rPr lang="en-US" sz="1200" b="1" dirty="0" smtClean="0">
                          <a:effectLst/>
                          <a:latin typeface="Traditional Arabic"/>
                          <a:ea typeface="Times New Roman"/>
                        </a:rPr>
                        <a:t> </a:t>
                      </a:r>
                      <a:r>
                        <a:rPr lang="ar-SA" sz="1200" b="1" dirty="0" smtClean="0">
                          <a:effectLst/>
                          <a:latin typeface="Times New Roman"/>
                          <a:ea typeface="Times New Roman"/>
                          <a:cs typeface="Traditional Arabic"/>
                        </a:rPr>
                        <a:t>- تحليل الاستراتيجية :   يحل الطلاب التمارين الواردة تحت تحليل </a:t>
                      </a:r>
                      <a:r>
                        <a:rPr lang="ar-SA" sz="1200" b="1" dirty="0" err="1" smtClean="0">
                          <a:effectLst/>
                          <a:latin typeface="Times New Roman"/>
                          <a:ea typeface="Times New Roman"/>
                          <a:cs typeface="Traditional Arabic"/>
                        </a:rPr>
                        <a:t>الإستراتيجية</a:t>
                      </a:r>
                      <a:r>
                        <a:rPr lang="ar-SA" sz="1200" b="1" dirty="0" smtClean="0">
                          <a:effectLst/>
                          <a:latin typeface="Times New Roman"/>
                          <a:ea typeface="Times New Roman"/>
                          <a:cs typeface="Traditional Arabic"/>
                        </a:rPr>
                        <a:t> للتحقق من فهمهم    ( تقويم تكويني 2- مسائل متنوعة : السؤالين للتدريب على استراتيجية إنشاء جدول , ومن للتدريب على عدة استراتيجيات           ( الاستدلال المنطقي  -  حل مسألة أبسط – إنشاء جدول )</a:t>
                      </a:r>
                      <a:endParaRPr lang="en-US" sz="1050" dirty="0" smtClean="0">
                        <a:effectLst/>
                        <a:latin typeface="Times New Roman"/>
                        <a:ea typeface="Times New Roman"/>
                      </a:endParaRPr>
                    </a:p>
                    <a:p>
                      <a:pPr algn="r" rtl="1">
                        <a:spcAft>
                          <a:spcPts val="0"/>
                        </a:spcAft>
                      </a:pPr>
                      <a:r>
                        <a:rPr lang="ar-SA" sz="1200" b="1" dirty="0" smtClean="0">
                          <a:effectLst/>
                          <a:latin typeface="Times New Roman"/>
                          <a:ea typeface="Times New Roman"/>
                          <a:cs typeface="Traditional Arabic"/>
                        </a:rPr>
                        <a:t>3- فقرة تدرب وحل المسائل : يتم توزيع التمارين على الطلاب حسب مستوياتهم كواجب منزلي  </a:t>
                      </a:r>
                      <a:endParaRPr lang="en-US" sz="1050" dirty="0" smtClean="0">
                        <a:effectLst/>
                        <a:latin typeface="Times New Roman"/>
                        <a:ea typeface="Times New Roman"/>
                      </a:endParaRPr>
                    </a:p>
                    <a:p>
                      <a:r>
                        <a:rPr lang="ar-SA" sz="1200" b="1" dirty="0" smtClean="0">
                          <a:effectLst/>
                          <a:latin typeface="Times New Roman"/>
                          <a:ea typeface="Times New Roman"/>
                          <a:cs typeface="Traditional Arabic"/>
                        </a:rPr>
                        <a:t>4- مناقشة الواجب المنزلي ( المسائل المتنوعة )</a:t>
                      </a:r>
                      <a:endParaRPr lang="en-US" sz="1200" b="1" dirty="0" smtClean="0">
                        <a:effectLst/>
                        <a:latin typeface="+mn-lt"/>
                        <a:ea typeface="Calibri"/>
                        <a:cs typeface="Arial"/>
                      </a:endParaRPr>
                    </a:p>
                  </a:txBody>
                  <a:tcPr>
                    <a:solidFill>
                      <a:schemeClr val="bg1"/>
                    </a:solidFill>
                  </a:tcPr>
                </a:tc>
                <a:tc>
                  <a:txBody>
                    <a:bodyPr/>
                    <a:lstStyle/>
                    <a:p>
                      <a:pPr rtl="1">
                        <a:lnSpc>
                          <a:spcPct val="100000"/>
                        </a:lnSpc>
                      </a:pPr>
                      <a:r>
                        <a:rPr lang="ar-SA" sz="1200" b="1" dirty="0" smtClean="0">
                          <a:solidFill>
                            <a:srgbClr val="FF0000"/>
                          </a:solidFill>
                        </a:rPr>
                        <a:t>أقلام ملونة-السبورة-الكتاب المدرسي</a:t>
                      </a:r>
                    </a:p>
                  </a:txBody>
                  <a:tcPr>
                    <a:solidFill>
                      <a:schemeClr val="bg1"/>
                    </a:solidFill>
                  </a:tcPr>
                </a:tc>
                <a:tc>
                  <a:txBody>
                    <a:bodyPr/>
                    <a:lstStyle/>
                    <a:p>
                      <a:pPr rtl="1">
                        <a:lnSpc>
                          <a:spcPct val="100000"/>
                        </a:lnSpc>
                      </a:pPr>
                      <a:endParaRPr kumimoji="0" lang="ar-SA" sz="1200" b="1" i="0" u="none" strike="noStrike" kern="1200" cap="none" spc="0" normalizeH="0" baseline="0" noProof="0" dirty="0" smtClean="0">
                        <a:ln>
                          <a:noFill/>
                        </a:ln>
                        <a:solidFill>
                          <a:prstClr val="black"/>
                        </a:solidFill>
                        <a:effectLst/>
                        <a:uLnTx/>
                        <a:uFillTx/>
                        <a:latin typeface="+mn-lt"/>
                        <a:ea typeface="+mn-ea"/>
                        <a:cs typeface="+mn-cs"/>
                      </a:endParaRPr>
                    </a:p>
                    <a:p>
                      <a:pPr rtl="1">
                        <a:lnSpc>
                          <a:spcPct val="100000"/>
                        </a:lnSpc>
                      </a:pPr>
                      <a:r>
                        <a:rPr lang="ar-SA" sz="1200" b="1" dirty="0" smtClean="0"/>
                        <a:t>التعلم </a:t>
                      </a:r>
                      <a:r>
                        <a:rPr lang="ar-SA" sz="1200" b="1" dirty="0" smtClean="0"/>
                        <a:t>التبادلي</a:t>
                      </a:r>
                    </a:p>
                    <a:p>
                      <a:pPr rtl="1">
                        <a:lnSpc>
                          <a:spcPct val="100000"/>
                        </a:lnSpc>
                      </a:pPr>
                      <a:r>
                        <a:rPr lang="ar-SA" sz="1200" b="1" dirty="0" smtClean="0"/>
                        <a:t>التعلم الذاتي</a:t>
                      </a:r>
                    </a:p>
                    <a:p>
                      <a:pPr rtl="1">
                        <a:lnSpc>
                          <a:spcPct val="100000"/>
                        </a:lnSpc>
                      </a:pPr>
                      <a:r>
                        <a:rPr lang="ar-SA" sz="1200" b="1" dirty="0" smtClean="0"/>
                        <a:t>التعلم الابداعي</a:t>
                      </a:r>
                      <a:endParaRPr lang="ar-SA" sz="1200" b="1" dirty="0"/>
                    </a:p>
                  </a:txBody>
                  <a:tcPr>
                    <a:solidFill>
                      <a:schemeClr val="bg1"/>
                    </a:solidFill>
                  </a:tcPr>
                </a:tc>
              </a:tr>
              <a:tr h="0">
                <a:tc>
                  <a:txBody>
                    <a:bodyPr/>
                    <a:lstStyle/>
                    <a:p>
                      <a:pPr rtl="1">
                        <a:lnSpc>
                          <a:spcPct val="100000"/>
                        </a:lnSpc>
                      </a:pPr>
                      <a:r>
                        <a:rPr lang="ar-SA" sz="1200" b="1" dirty="0" smtClean="0"/>
                        <a:t>التقويم:</a:t>
                      </a:r>
                      <a:endParaRPr lang="ar-SA" sz="1200" b="1" dirty="0"/>
                    </a:p>
                  </a:txBody>
                  <a:tcPr>
                    <a:solidFill>
                      <a:schemeClr val="accent5">
                        <a:lumMod val="20000"/>
                        <a:lumOff val="80000"/>
                      </a:schemeClr>
                    </a:solidFill>
                  </a:tcPr>
                </a:tc>
                <a:tc>
                  <a:txBody>
                    <a:bodyPr/>
                    <a:lstStyle/>
                    <a:p>
                      <a:pPr rtl="1">
                        <a:lnSpc>
                          <a:spcPct val="100000"/>
                        </a:lnSpc>
                      </a:pPr>
                      <a:r>
                        <a:rPr lang="ar-SA" sz="1200" b="1" dirty="0" smtClean="0"/>
                        <a:t>10د</a:t>
                      </a:r>
                      <a:endParaRPr lang="ar-SA" sz="1200" b="1" dirty="0"/>
                    </a:p>
                  </a:txBody>
                  <a:tcPr>
                    <a:solidFill>
                      <a:schemeClr val="bg1"/>
                    </a:solidFill>
                  </a:tcPr>
                </a:tc>
                <a:tc>
                  <a:txBody>
                    <a:bodyPr/>
                    <a:lstStyle/>
                    <a:p>
                      <a:pPr algn="just" rtl="1">
                        <a:spcAft>
                          <a:spcPts val="0"/>
                        </a:spcAft>
                      </a:pPr>
                      <a:r>
                        <a:rPr lang="ar-SA" sz="1200" b="1" dirty="0" smtClean="0">
                          <a:effectLst/>
                          <a:latin typeface="Times New Roman"/>
                          <a:cs typeface="Traditional Arabic"/>
                        </a:rPr>
                        <a:t>1- ( تعلم لاحق ) أخبر الطلاب بأن الدرس التالي سيكون عن تنظيم البيانات ضمن شكل بياني جديد يسمى المدرج التكراري واطلب منهم توقع كيف يمكن أن تساعدهم استراتيجية إنشاء جدول على فهم موضوع ذلك الدرس .</a:t>
                      </a:r>
                      <a:r>
                        <a:rPr lang="en-US" sz="1200" dirty="0" smtClean="0">
                          <a:effectLst/>
                        </a:rPr>
                        <a:t> </a:t>
                      </a:r>
                      <a:r>
                        <a:rPr lang="ar-SA" sz="1200" b="1" dirty="0" smtClean="0">
                          <a:effectLst/>
                          <a:latin typeface="Times New Roman"/>
                          <a:ea typeface="Times New Roman"/>
                          <a:cs typeface="Traditional Arabic"/>
                        </a:rPr>
                        <a:t>2- ( تحت مسمى المطويات منظم أفكار ) تلخيص الدرس في مطوية الفصل . </a:t>
                      </a:r>
                      <a:endParaRPr lang="ar-SA" sz="1200" b="1" dirty="0" smtClean="0">
                        <a:effectLst/>
                        <a:latin typeface="Times New Roman"/>
                        <a:ea typeface="Times New Roman"/>
                        <a:cs typeface="Traditional Arabic"/>
                      </a:endParaRPr>
                    </a:p>
                  </a:txBody>
                  <a:tcPr>
                    <a:solidFill>
                      <a:schemeClr val="bg1"/>
                    </a:solidFill>
                  </a:tcPr>
                </a:tc>
                <a:tc>
                  <a:txBody>
                    <a:bodyPr/>
                    <a:lstStyle/>
                    <a:p>
                      <a:pPr rtl="1">
                        <a:lnSpc>
                          <a:spcPct val="100000"/>
                        </a:lnSpc>
                      </a:pPr>
                      <a:endParaRPr lang="ar-SA" sz="1200" b="1" dirty="0"/>
                    </a:p>
                  </a:txBody>
                  <a:tcPr>
                    <a:solidFill>
                      <a:schemeClr val="bg1"/>
                    </a:solidFill>
                  </a:tcPr>
                </a:tc>
                <a:tc>
                  <a:txBody>
                    <a:bodyPr/>
                    <a:lstStyle/>
                    <a:p>
                      <a:pPr rtl="1">
                        <a:lnSpc>
                          <a:spcPct val="100000"/>
                        </a:lnSpc>
                      </a:pPr>
                      <a:endParaRPr lang="ar-SA" sz="1200" b="1" dirty="0"/>
                    </a:p>
                  </a:txBody>
                  <a:tcPr>
                    <a:solidFill>
                      <a:schemeClr val="bg1"/>
                    </a:solidFill>
                  </a:tcPr>
                </a:tc>
              </a:tr>
              <a:tr h="0">
                <a:tc>
                  <a:txBody>
                    <a:bodyPr/>
                    <a:lstStyle/>
                    <a:p>
                      <a:pPr rtl="1"/>
                      <a:r>
                        <a:rPr lang="ar-SA" sz="1200" b="1" dirty="0" smtClean="0"/>
                        <a:t>الواجب:</a:t>
                      </a:r>
                      <a:endParaRPr lang="ar-SA" sz="1200" b="1" dirty="0"/>
                    </a:p>
                  </a:txBody>
                  <a:tcPr>
                    <a:solidFill>
                      <a:schemeClr val="accent5">
                        <a:lumMod val="20000"/>
                        <a:lumOff val="80000"/>
                      </a:schemeClr>
                    </a:solidFill>
                  </a:tcPr>
                </a:tc>
                <a:tc>
                  <a:txBody>
                    <a:bodyPr/>
                    <a:lstStyle/>
                    <a:p>
                      <a:pPr rtl="1"/>
                      <a:endParaRPr lang="ar-SA" sz="1200" b="1" dirty="0"/>
                    </a:p>
                  </a:txBody>
                  <a:tcPr>
                    <a:solidFill>
                      <a:schemeClr val="bg1"/>
                    </a:solidFill>
                  </a:tcPr>
                </a:tc>
                <a:tc>
                  <a:txBody>
                    <a:bodyPr/>
                    <a:lstStyle/>
                    <a:p>
                      <a:pPr rtl="1"/>
                      <a:r>
                        <a:rPr lang="ar-SA" sz="1200" b="1" dirty="0" smtClean="0"/>
                        <a:t>الكتاب  </a:t>
                      </a:r>
                      <a:r>
                        <a:rPr lang="ar-SA" sz="1200" b="1" smtClean="0"/>
                        <a:t>صـ </a:t>
                      </a:r>
                      <a:r>
                        <a:rPr lang="ar-SA" sz="1200" b="1" smtClean="0"/>
                        <a:t>24</a:t>
                      </a:r>
                      <a:endParaRPr lang="ar-SA" sz="1200" b="1" dirty="0"/>
                    </a:p>
                  </a:txBody>
                  <a:tcPr>
                    <a:solidFill>
                      <a:schemeClr val="bg1"/>
                    </a:solidFill>
                  </a:tcPr>
                </a:tc>
                <a:tc>
                  <a:txBody>
                    <a:bodyPr/>
                    <a:lstStyle/>
                    <a:p>
                      <a:pPr rtl="1"/>
                      <a:endParaRPr lang="ar-SA" sz="1200" b="1" dirty="0"/>
                    </a:p>
                  </a:txBody>
                  <a:tcPr>
                    <a:solidFill>
                      <a:schemeClr val="bg1"/>
                    </a:solidFill>
                  </a:tcPr>
                </a:tc>
                <a:tc>
                  <a:txBody>
                    <a:bodyPr/>
                    <a:lstStyle/>
                    <a:p>
                      <a:pPr rtl="1"/>
                      <a:endParaRPr lang="ar-SA" sz="1200" b="1" dirty="0"/>
                    </a:p>
                  </a:txBody>
                  <a:tcPr>
                    <a:solidFill>
                      <a:schemeClr val="bg1"/>
                    </a:solidFill>
                  </a:tcPr>
                </a:tc>
              </a:tr>
              <a:tr h="0">
                <a:tc gridSpan="5">
                  <a:txBody>
                    <a:bodyPr/>
                    <a:lstStyle/>
                    <a:p>
                      <a:pPr rtl="1"/>
                      <a:r>
                        <a:rPr lang="ar-SA" sz="1050" b="1" dirty="0" smtClean="0"/>
                        <a:t>مديرة المدرسة:                                                                                                    المشرفة التربوية:</a:t>
                      </a:r>
                    </a:p>
                    <a:p>
                      <a:pPr rtl="1"/>
                      <a:endParaRPr lang="ar-SA" sz="1050" b="1" dirty="0"/>
                    </a:p>
                  </a:txBody>
                  <a:tcPr>
                    <a:solidFill>
                      <a:schemeClr val="accent5">
                        <a:lumMod val="20000"/>
                        <a:lumOff val="80000"/>
                      </a:schemeClr>
                    </a:solidFill>
                  </a:tcPr>
                </a:tc>
                <a:tc hMerge="1">
                  <a:txBody>
                    <a:bodyPr/>
                    <a:lstStyle/>
                    <a:p>
                      <a:pPr rtl="1"/>
                      <a:endParaRPr lang="ar-SA" sz="1200" b="1" dirty="0"/>
                    </a:p>
                  </a:txBody>
                  <a:tcPr/>
                </a:tc>
                <a:tc hMerge="1">
                  <a:txBody>
                    <a:bodyPr/>
                    <a:lstStyle/>
                    <a:p>
                      <a:pPr rtl="1"/>
                      <a:endParaRPr lang="ar-SA" sz="1200" b="1" dirty="0"/>
                    </a:p>
                  </a:txBody>
                  <a:tcPr/>
                </a:tc>
                <a:tc hMerge="1">
                  <a:txBody>
                    <a:bodyPr/>
                    <a:lstStyle/>
                    <a:p>
                      <a:pPr rtl="1"/>
                      <a:endParaRPr lang="ar-SA" sz="1200" b="1" dirty="0"/>
                    </a:p>
                  </a:txBody>
                  <a:tcPr/>
                </a:tc>
                <a:tc hMerge="1">
                  <a:txBody>
                    <a:bodyPr/>
                    <a:lstStyle/>
                    <a:p>
                      <a:pPr rtl="1"/>
                      <a:endParaRPr lang="ar-SA" sz="1200" b="1" dirty="0"/>
                    </a:p>
                  </a:txBody>
                  <a:tcPr/>
                </a:tc>
              </a:tr>
            </a:tbl>
          </a:graphicData>
        </a:graphic>
      </p:graphicFrame>
      <p:sp>
        <p:nvSpPr>
          <p:cNvPr id="10" name="مربع نص 9"/>
          <p:cNvSpPr txBox="1"/>
          <p:nvPr/>
        </p:nvSpPr>
        <p:spPr>
          <a:xfrm>
            <a:off x="2069590" y="63350"/>
            <a:ext cx="3510522" cy="276999"/>
          </a:xfrm>
          <a:prstGeom prst="rect">
            <a:avLst/>
          </a:prstGeom>
          <a:noFill/>
        </p:spPr>
        <p:txBody>
          <a:bodyPr wrap="square" rtlCol="1">
            <a:spAutoFit/>
          </a:bodyPr>
          <a:lstStyle/>
          <a:p>
            <a:r>
              <a:rPr lang="ar-SA" sz="1200" b="1" dirty="0" smtClean="0">
                <a:cs typeface="DecoType Thuluth" panose="02010000000000000000" pitchFamily="2" charset="-78"/>
              </a:rPr>
              <a:t>بسم الله الرحمن الرحيم</a:t>
            </a:r>
            <a:endParaRPr lang="ar-SA" sz="1200" b="1" dirty="0">
              <a:cs typeface="DecoType Thuluth" panose="02010000000000000000" pitchFamily="2" charset="-78"/>
            </a:endParaRPr>
          </a:p>
        </p:txBody>
      </p:sp>
    </p:spTree>
    <p:extLst>
      <p:ext uri="{BB962C8B-B14F-4D97-AF65-F5344CB8AC3E}">
        <p14:creationId xmlns:p14="http://schemas.microsoft.com/office/powerpoint/2010/main" val="260330541"/>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3170</TotalTime>
  <Words>308</Words>
  <Application>Microsoft Office PowerPoint</Application>
  <PresentationFormat>عرض على الشاشة (3:4)‏</PresentationFormat>
  <Paragraphs>58</Paragraphs>
  <Slides>1</Slides>
  <Notes>0</Notes>
  <HiddenSlides>0</HiddenSlides>
  <MMClips>0</MMClips>
  <ScaleCrop>false</ScaleCrop>
  <HeadingPairs>
    <vt:vector size="4" baseType="variant">
      <vt:variant>
        <vt:lpstr>نسق</vt:lpstr>
      </vt:variant>
      <vt:variant>
        <vt:i4>1</vt:i4>
      </vt:variant>
      <vt:variant>
        <vt:lpstr>عناوين الشرائح</vt:lpstr>
      </vt:variant>
      <vt:variant>
        <vt:i4>1</vt:i4>
      </vt:variant>
    </vt:vector>
  </HeadingPairs>
  <TitlesOfParts>
    <vt:vector size="2" baseType="lpstr">
      <vt:lpstr>نسق Office</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البنفسجية .</dc:creator>
  <cp:lastModifiedBy>البنفسجية .</cp:lastModifiedBy>
  <cp:revision>28</cp:revision>
  <cp:lastPrinted>2014-04-01T12:59:11Z</cp:lastPrinted>
  <dcterms:created xsi:type="dcterms:W3CDTF">2014-02-12T13:17:48Z</dcterms:created>
  <dcterms:modified xsi:type="dcterms:W3CDTF">2014-04-01T13:02:07Z</dcterms:modified>
</cp:coreProperties>
</file>