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9" r:id="rId2"/>
    <p:sldId id="264" r:id="rId3"/>
    <p:sldId id="266" r:id="rId4"/>
    <p:sldId id="265" r:id="rId5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2496" y="91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078F68D-90FA-495F-8E54-A87662E5DC4D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16AB824-BD39-47CF-89E0-2F0EB097105D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72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pPr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5185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pPr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51854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pPr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518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28/07/38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jpe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10" Type="http://schemas.openxmlformats.org/officeDocument/2006/relationships/image" Target="../media/image9.emf"/><Relationship Id="rId4" Type="http://schemas.openxmlformats.org/officeDocument/2006/relationships/image" Target="../media/image3.gif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image" Target="../media/image10.jpeg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emf"/><Relationship Id="rId11" Type="http://schemas.openxmlformats.org/officeDocument/2006/relationships/image" Target="../media/image13.jpeg"/><Relationship Id="rId5" Type="http://schemas.openxmlformats.org/officeDocument/2006/relationships/image" Target="../media/image4.png"/><Relationship Id="rId10" Type="http://schemas.openxmlformats.org/officeDocument/2006/relationships/image" Target="../media/image12.jpeg"/><Relationship Id="rId4" Type="http://schemas.openxmlformats.org/officeDocument/2006/relationships/image" Target="../media/image1.png"/><Relationship Id="rId9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3248025" y="2415478"/>
            <a:ext cx="349890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</a:t>
            </a:r>
          </a:p>
          <a:p>
            <a:endParaRPr lang="ar-SA" sz="1200" b="1" u="sng" dirty="0"/>
          </a:p>
          <a:p>
            <a:r>
              <a:rPr lang="ar-SA" sz="1200" b="1" dirty="0"/>
              <a:t>أكتبي المصطلح العلمي المناسب أمام العبارة التالية</a:t>
            </a:r>
            <a:r>
              <a:rPr lang="en-US" sz="1200" b="1" dirty="0"/>
              <a:t>:</a:t>
            </a:r>
            <a:endParaRPr lang="ar-SA" sz="1200" b="1" dirty="0"/>
          </a:p>
          <a:p>
            <a:endParaRPr lang="en-US" sz="1200" dirty="0"/>
          </a:p>
          <a:p>
            <a:r>
              <a:rPr lang="ar-SA" sz="1200" b="1" dirty="0"/>
              <a:t>    مكان الجسم مقارنة بمكان وجود جسم آخر </a:t>
            </a:r>
            <a:r>
              <a:rPr lang="en-US" sz="1200" b="1" dirty="0"/>
              <a:t> ...................</a:t>
            </a:r>
            <a:endParaRPr lang="en-US" sz="1200" dirty="0"/>
          </a:p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2257425" y="4680820"/>
            <a:ext cx="448950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:اكتبي نوع الحركة تحت الصورة المناسبة لها فيما يلي:</a:t>
            </a:r>
          </a:p>
          <a:p>
            <a:endParaRPr lang="ar-SA" sz="1200" b="1" dirty="0"/>
          </a:p>
          <a:p>
            <a:r>
              <a:rPr lang="ar-SA" sz="1200" b="1" dirty="0"/>
              <a:t>(خط مستقيم – مسار متعرج - حركة متأرجحة –حركة </a:t>
            </a:r>
            <a:r>
              <a:rPr lang="ar-SA" sz="1200" b="1" dirty="0" err="1"/>
              <a:t>دورانية</a:t>
            </a:r>
            <a:r>
              <a:rPr lang="ar-SA" sz="1200" b="1" dirty="0"/>
              <a:t>)</a:t>
            </a:r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-----------            -------------------     -------------             ----------------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2" y="6619876"/>
            <a:ext cx="6526894" cy="226024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4" name="مستطيل 23"/>
          <p:cNvSpPr/>
          <p:nvPr/>
        </p:nvSpPr>
        <p:spPr>
          <a:xfrm>
            <a:off x="2962275" y="6734175"/>
            <a:ext cx="3784658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  <a:r>
              <a:rPr lang="ar-SA" sz="900" b="1" dirty="0"/>
              <a:t>صلي العبارات في العمود</a:t>
            </a:r>
            <a:r>
              <a:rPr lang="en-US" sz="900" b="1" dirty="0"/>
              <a:t> )</a:t>
            </a:r>
            <a:r>
              <a:rPr lang="ar-SA" sz="900" b="1" dirty="0"/>
              <a:t>أ</a:t>
            </a:r>
            <a:r>
              <a:rPr lang="en-US" sz="900" b="1" dirty="0"/>
              <a:t>( </a:t>
            </a:r>
            <a:r>
              <a:rPr lang="ar-SA" sz="900" b="1" dirty="0"/>
              <a:t>بما يناسبها من الصور في العمود</a:t>
            </a:r>
            <a:r>
              <a:rPr lang="en-US" sz="900" b="1" dirty="0"/>
              <a:t> ) </a:t>
            </a:r>
            <a:r>
              <a:rPr lang="ar-SA" sz="900" b="1" dirty="0"/>
              <a:t>ب) </a:t>
            </a:r>
            <a:r>
              <a:rPr lang="ar-SA" sz="1050" b="1" dirty="0"/>
              <a:t>؟</a:t>
            </a:r>
          </a:p>
          <a:p>
            <a:r>
              <a:rPr lang="ar-SA" sz="1050" b="1" dirty="0"/>
              <a:t> </a:t>
            </a:r>
          </a:p>
          <a:p>
            <a:r>
              <a:rPr lang="ar-SA" sz="1050" b="1" dirty="0"/>
              <a:t>                   (أ )                                       (ب)</a:t>
            </a:r>
          </a:p>
          <a:p>
            <a:endParaRPr lang="ar-SA" sz="1200" b="1" dirty="0"/>
          </a:p>
          <a:p>
            <a:r>
              <a:rPr lang="ar-SA" sz="1200" b="1" dirty="0"/>
              <a:t>      (قوة جاذبية)</a:t>
            </a:r>
          </a:p>
          <a:p>
            <a:endParaRPr lang="ar-SA" sz="1200" b="1" dirty="0"/>
          </a:p>
          <a:p>
            <a:r>
              <a:rPr lang="ar-SA" sz="1200" b="1" dirty="0"/>
              <a:t>      (قوة سحب ودفع)</a:t>
            </a:r>
          </a:p>
          <a:p>
            <a:endParaRPr lang="ar-SA" sz="1200" b="1" dirty="0"/>
          </a:p>
          <a:p>
            <a:endParaRPr lang="ar-SA" sz="1200" b="1" dirty="0"/>
          </a:p>
          <a:p>
            <a:r>
              <a:rPr lang="ar-SA" sz="1200" b="1" dirty="0"/>
              <a:t>      (قوة احتكاك)</a:t>
            </a:r>
            <a:endParaRPr lang="en-US" sz="1200" dirty="0"/>
          </a:p>
          <a:p>
            <a:pPr lvl="0"/>
            <a:endParaRPr lang="ar-SA" sz="1200" b="1" u="sng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 مفهوم الموقع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235457" y="468082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انواع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الحركة من خلال قراءة مجموعة من الصور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198288" y="6834036"/>
          <a:ext cx="2906862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50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49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3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59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التمثيل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لانواع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القوى التي تؤثر في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الاجسام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/>
                <a:t>المملكة العربية السعودية</a:t>
              </a:r>
            </a:p>
            <a:p>
              <a:pPr algn="ctr"/>
              <a:r>
                <a:rPr lang="ar-SA" sz="700" dirty="0"/>
                <a:t>وزارة التعليم </a:t>
              </a:r>
            </a:p>
            <a:p>
              <a:pPr algn="ctr"/>
              <a:r>
                <a:rPr lang="ar-SA" sz="700" dirty="0"/>
                <a:t>مكتب التربية والتعليم بمحافظة الجبيل</a:t>
              </a:r>
            </a:p>
            <a:p>
              <a:pPr algn="ctr"/>
              <a:r>
                <a:rPr lang="ar-SA" sz="700" dirty="0"/>
                <a:t>قسم الصفوف الأولية</a:t>
              </a:r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600" dirty="0">
                  <a:solidFill>
                    <a:schemeClr val="tx1"/>
                  </a:solidFill>
                </a:rPr>
                <a:t>..ثالث </a:t>
              </a:r>
              <a:r>
                <a:rPr lang="ar-SA" sz="1600" b="1" dirty="0">
                  <a:solidFill>
                    <a:schemeClr val="tx1"/>
                  </a:solidFill>
                </a:rPr>
                <a:t>مادة العلوم /  الفترة </a:t>
              </a:r>
              <a:r>
                <a:rPr lang="ar-SA" sz="1600" dirty="0">
                  <a:solidFill>
                    <a:schemeClr val="tx1"/>
                  </a:solidFill>
                </a:rPr>
                <a:t>.الرابعة......</a:t>
              </a: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62" y="340056"/>
            <a:ext cx="753979" cy="565484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57900" y="5553075"/>
            <a:ext cx="80010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867275" y="5572125"/>
            <a:ext cx="6572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790950" y="5610226"/>
            <a:ext cx="6191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466975" y="5762625"/>
            <a:ext cx="8001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514725" y="7267575"/>
            <a:ext cx="990600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مربع نص 4"/>
          <p:cNvSpPr txBox="1"/>
          <p:nvPr/>
        </p:nvSpPr>
        <p:spPr>
          <a:xfrm>
            <a:off x="2459740" y="196217"/>
            <a:ext cx="15106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/>
              <a:t>النموذج 2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428626"/>
            <a:ext cx="6519066" cy="4032936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3314700" y="558103"/>
            <a:ext cx="3394132" cy="20159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الرابع:ضعي علامة صح </a:t>
            </a:r>
            <a:r>
              <a:rPr lang="ar-SA" sz="1200" b="1" dirty="0" err="1">
                <a:solidFill>
                  <a:schemeClr val="tx1"/>
                </a:solidFill>
              </a:rPr>
              <a:t>او</a:t>
            </a:r>
            <a:r>
              <a:rPr lang="ar-SA" sz="1200" b="1" dirty="0">
                <a:solidFill>
                  <a:schemeClr val="tx1"/>
                </a:solidFill>
              </a:rPr>
              <a:t> خطأ </a:t>
            </a:r>
            <a:r>
              <a:rPr lang="ar-SA" sz="1200" b="1" dirty="0" err="1">
                <a:solidFill>
                  <a:schemeClr val="tx1"/>
                </a:solidFill>
              </a:rPr>
              <a:t>امام</a:t>
            </a:r>
            <a:r>
              <a:rPr lang="ar-SA" sz="1200" b="1" dirty="0">
                <a:solidFill>
                  <a:schemeClr val="tx1"/>
                </a:solidFill>
              </a:rPr>
              <a:t> العبارات التالية:</a:t>
            </a:r>
          </a:p>
          <a:p>
            <a:endParaRPr lang="ar-SA" sz="1100" dirty="0"/>
          </a:p>
          <a:p>
            <a:r>
              <a:rPr lang="ar-SA" sz="1100" dirty="0"/>
              <a:t>من طرق المحافظة على </a:t>
            </a:r>
            <a:r>
              <a:rPr lang="ar-SA" sz="1100" dirty="0" err="1"/>
              <a:t>الاذن</a:t>
            </a:r>
            <a:r>
              <a:rPr lang="ar-SA" sz="1100" dirty="0"/>
              <a:t>:</a:t>
            </a:r>
          </a:p>
          <a:p>
            <a:endParaRPr lang="ar-SA" sz="1100" dirty="0"/>
          </a:p>
          <a:p>
            <a:r>
              <a:rPr lang="ar-SA" sz="1100" dirty="0"/>
              <a:t>1- تجنب سماع </a:t>
            </a:r>
            <a:r>
              <a:rPr lang="ar-SA" sz="1100" dirty="0" err="1"/>
              <a:t>الاصوات</a:t>
            </a:r>
            <a:r>
              <a:rPr lang="ar-SA" sz="1100" dirty="0"/>
              <a:t> العالية (        )</a:t>
            </a:r>
          </a:p>
          <a:p>
            <a:endParaRPr lang="ar-SA" sz="1100" dirty="0"/>
          </a:p>
          <a:p>
            <a:r>
              <a:rPr lang="ar-SA" sz="1100" dirty="0"/>
              <a:t>2- عدم مراجعة الطبيب عند </a:t>
            </a:r>
            <a:r>
              <a:rPr lang="ar-SA" sz="1100" dirty="0" err="1"/>
              <a:t>الاحساس</a:t>
            </a:r>
            <a:r>
              <a:rPr lang="ar-SA" sz="1100" dirty="0"/>
              <a:t> </a:t>
            </a:r>
            <a:r>
              <a:rPr lang="ar-SA" sz="1100" dirty="0" err="1"/>
              <a:t>بالم</a:t>
            </a:r>
            <a:r>
              <a:rPr lang="ar-SA" sz="1100" dirty="0"/>
              <a:t> (     )</a:t>
            </a:r>
            <a:endParaRPr lang="en-US" sz="1100" dirty="0"/>
          </a:p>
          <a:p>
            <a:endParaRPr lang="en-US" sz="1100" dirty="0"/>
          </a:p>
          <a:p>
            <a:endParaRPr lang="ar-SA" sz="1200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200025" y="4690345"/>
            <a:ext cx="6657975" cy="24534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1100" dirty="0"/>
              <a:t>      </a:t>
            </a:r>
          </a:p>
        </p:txBody>
      </p:sp>
      <p:sp>
        <p:nvSpPr>
          <p:cNvPr id="46" name="مستطيل 45"/>
          <p:cNvSpPr/>
          <p:nvPr/>
        </p:nvSpPr>
        <p:spPr>
          <a:xfrm>
            <a:off x="199342" y="7458075"/>
            <a:ext cx="6526894" cy="142204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1200" dirty="0"/>
              <a:t> معلمة </a:t>
            </a:r>
            <a:r>
              <a:rPr lang="ar-SA" sz="1200" dirty="0" err="1"/>
              <a:t>الماده</a:t>
            </a:r>
            <a:r>
              <a:rPr lang="ar-SA" sz="1200" dirty="0"/>
              <a:t>/                                                                                      مديرة المدرسة/</a:t>
            </a:r>
          </a:p>
        </p:txBody>
      </p:sp>
      <p:sp>
        <p:nvSpPr>
          <p:cNvPr id="22" name="مستطيل 21"/>
          <p:cNvSpPr/>
          <p:nvPr/>
        </p:nvSpPr>
        <p:spPr>
          <a:xfrm>
            <a:off x="3295650" y="4738622"/>
            <a:ext cx="34905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dirty="0">
                <a:solidFill>
                  <a:prstClr val="black"/>
                </a:solidFill>
              </a:rPr>
              <a:t>السؤال الخامس: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 err="1">
                <a:solidFill>
                  <a:prstClr val="black"/>
                </a:solidFill>
              </a:rPr>
              <a:t>اكملي</a:t>
            </a:r>
            <a:r>
              <a:rPr lang="ar-SA" sz="1200" b="1" dirty="0">
                <a:solidFill>
                  <a:prstClr val="black"/>
                </a:solidFill>
              </a:rPr>
              <a:t> </a:t>
            </a:r>
            <a:r>
              <a:rPr lang="ar-SA" sz="1200" b="1" dirty="0" err="1">
                <a:solidFill>
                  <a:prstClr val="black"/>
                </a:solidFill>
              </a:rPr>
              <a:t>مايلي</a:t>
            </a:r>
            <a:r>
              <a:rPr lang="ar-SA" sz="1200" b="1" dirty="0">
                <a:solidFill>
                  <a:prstClr val="black"/>
                </a:solidFill>
              </a:rPr>
              <a:t> :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شكل من </a:t>
            </a:r>
            <a:r>
              <a:rPr lang="ar-SA" sz="1200" b="1" dirty="0" err="1">
                <a:solidFill>
                  <a:prstClr val="black"/>
                </a:solidFill>
              </a:rPr>
              <a:t>اشكال</a:t>
            </a:r>
            <a:r>
              <a:rPr lang="ar-SA" sz="1200" b="1" dirty="0">
                <a:solidFill>
                  <a:prstClr val="black"/>
                </a:solidFill>
              </a:rPr>
              <a:t> الطاقة نحس </a:t>
            </a:r>
            <a:r>
              <a:rPr lang="ar-SA" sz="1200" b="1" dirty="0" err="1">
                <a:solidFill>
                  <a:prstClr val="black"/>
                </a:solidFill>
              </a:rPr>
              <a:t>به</a:t>
            </a:r>
            <a:r>
              <a:rPr lang="ar-SA" sz="1200" b="1" dirty="0">
                <a:solidFill>
                  <a:prstClr val="black"/>
                </a:solidFill>
              </a:rPr>
              <a:t> بالعين-----------------</a:t>
            </a:r>
            <a:endParaRPr lang="ar-SA" sz="1200" b="1" dirty="0"/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446940" y="571499"/>
          <a:ext cx="3048735" cy="105801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739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3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98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46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59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06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5267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ذكر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بعض الطرائق للمحافظة على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الاذن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670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67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568832" y="511897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مفهوم الضوء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2415478"/>
            <a:ext cx="6519066" cy="18993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2438400" y="2415478"/>
            <a:ext cx="4308532" cy="20928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الأول</a:t>
            </a:r>
            <a:r>
              <a:rPr lang="ar-SA" sz="1200" b="1" dirty="0"/>
              <a:t>: </a:t>
            </a:r>
            <a:r>
              <a:rPr lang="ar-SA" sz="1200" b="1" dirty="0" err="1"/>
              <a:t>اكملي</a:t>
            </a:r>
            <a:r>
              <a:rPr lang="ar-SA" sz="1200" b="1" dirty="0"/>
              <a:t> </a:t>
            </a:r>
            <a:r>
              <a:rPr lang="ar-SA" sz="1200" b="1" dirty="0" err="1"/>
              <a:t>ممايلي</a:t>
            </a:r>
            <a:r>
              <a:rPr lang="ar-SA" sz="1200" b="1" dirty="0"/>
              <a:t> بالكلمة المناسبة </a:t>
            </a:r>
          </a:p>
          <a:p>
            <a:endParaRPr lang="ar-SA" sz="1200" b="1" dirty="0"/>
          </a:p>
          <a:p>
            <a:r>
              <a:rPr lang="ar-SA" sz="1200" b="1" dirty="0"/>
              <a:t>              ( القوة – الموقع )</a:t>
            </a:r>
          </a:p>
          <a:p>
            <a:endParaRPr lang="ar-SA" sz="1200" b="1" dirty="0"/>
          </a:p>
          <a:p>
            <a:r>
              <a:rPr lang="ar-SA" sz="1200" b="1" dirty="0"/>
              <a:t>مكان الجسم مقارنة بمكان </a:t>
            </a:r>
            <a:r>
              <a:rPr lang="ar-SA" sz="1200" b="1" dirty="0" err="1"/>
              <a:t>اخر</a:t>
            </a:r>
            <a:r>
              <a:rPr lang="ar-SA" sz="1200" b="1" dirty="0"/>
              <a:t> --------------</a:t>
            </a:r>
          </a:p>
          <a:p>
            <a:endParaRPr lang="ar-SA" sz="1200" b="1" dirty="0"/>
          </a:p>
          <a:p>
            <a:endParaRPr lang="en-US" sz="1100" dirty="0"/>
          </a:p>
          <a:p>
            <a:endParaRPr lang="en-US" sz="1100" dirty="0"/>
          </a:p>
          <a:p>
            <a:endParaRPr lang="ar-SA" sz="1200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96059" y="4210051"/>
            <a:ext cx="6519066" cy="229777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1100" dirty="0"/>
              <a:t>    </a:t>
            </a:r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199342" y="6619875"/>
            <a:ext cx="6526894" cy="226024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200" dirty="0"/>
          </a:p>
        </p:txBody>
      </p:sp>
      <p:grpSp>
        <p:nvGrpSpPr>
          <p:cNvPr id="2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grpSp>
          <p:nvGrpSpPr>
            <p:cNvPr id="3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/>
                  <a:t>المملكة العربية السعودية</a:t>
                </a:r>
              </a:p>
              <a:p>
                <a:pPr algn="ctr"/>
                <a:r>
                  <a:rPr lang="ar-SA" sz="700" dirty="0"/>
                  <a:t>وزارة التعليم </a:t>
                </a:r>
              </a:p>
              <a:p>
                <a:pPr algn="ctr"/>
                <a:r>
                  <a:rPr lang="ar-SA" sz="700" dirty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/>
                  <a:t>قسم الصفوف الأولية</a:t>
                </a:r>
              </a:p>
            </p:txBody>
          </p:sp>
          <p:sp>
            <p:nvSpPr>
              <p:cNvPr id="30" name="مستطيل مستدير الزوايا 29"/>
              <p:cNvSpPr/>
              <p:nvPr/>
            </p:nvSpPr>
            <p:spPr>
              <a:xfrm>
                <a:off x="1031967" y="530428"/>
                <a:ext cx="4869470" cy="393498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ar-SA" sz="1600" b="1" dirty="0">
                    <a:solidFill>
                      <a:schemeClr val="tx1"/>
                    </a:solidFill>
                  </a:rPr>
                  <a:t>الاختبار الدوري للصف</a:t>
                </a:r>
                <a:r>
                  <a:rPr lang="ar-SA" sz="1600" dirty="0">
                    <a:solidFill>
                      <a:schemeClr val="tx1"/>
                    </a:solidFill>
                  </a:rPr>
                  <a:t>.الثالث.</a:t>
                </a:r>
                <a:r>
                  <a:rPr lang="ar-SA" sz="1600" b="1" dirty="0">
                    <a:solidFill>
                      <a:schemeClr val="tx1"/>
                    </a:solidFill>
                  </a:rPr>
                  <a:t>مادة العلوم /  الفترة </a:t>
                </a:r>
                <a:r>
                  <a:rPr lang="ar-SA" sz="1600" dirty="0">
                    <a:solidFill>
                      <a:schemeClr val="tx1"/>
                    </a:solidFill>
                  </a:rPr>
                  <a:t>.الرابعة.....</a:t>
                </a:r>
              </a:p>
            </p:txBody>
          </p:sp>
          <p:grpSp>
            <p:nvGrpSpPr>
              <p:cNvPr id="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5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3133725" y="4276725"/>
            <a:ext cx="34905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dirty="0">
                <a:solidFill>
                  <a:prstClr val="black"/>
                </a:solidFill>
              </a:rPr>
              <a:t>السؤال الثاني :  صلي الصورة </a:t>
            </a:r>
            <a:r>
              <a:rPr lang="ar-SA" sz="1200" b="1" dirty="0" err="1">
                <a:solidFill>
                  <a:prstClr val="black"/>
                </a:solidFill>
              </a:rPr>
              <a:t>بمايناسبها</a:t>
            </a:r>
            <a:r>
              <a:rPr lang="ar-SA" sz="1200" b="1" dirty="0">
                <a:solidFill>
                  <a:prstClr val="black"/>
                </a:solidFill>
              </a:rPr>
              <a:t> :</a:t>
            </a:r>
          </a:p>
          <a:p>
            <a:pPr lvl="0"/>
            <a:endParaRPr lang="ar-SA" sz="1200" b="1" dirty="0"/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                                           خط مستقيم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                                        حركة متأرجحة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  <a:p>
            <a:pPr lvl="0"/>
            <a:r>
              <a:rPr lang="ar-SA" sz="1200" b="1" dirty="0">
                <a:solidFill>
                  <a:prstClr val="black"/>
                </a:solidFill>
              </a:rPr>
              <a:t>                                          مسار متعرج</a:t>
            </a:r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sp>
        <p:nvSpPr>
          <p:cNvPr id="24" name="مستطيل 23"/>
          <p:cNvSpPr/>
          <p:nvPr/>
        </p:nvSpPr>
        <p:spPr>
          <a:xfrm>
            <a:off x="3710524" y="6865464"/>
            <a:ext cx="30364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1200" b="1" dirty="0">
                <a:solidFill>
                  <a:prstClr val="black"/>
                </a:solidFill>
              </a:rPr>
              <a:t>السؤال الثالث:ضعي دائرة حول الصورة التي تمثل قوة الجاذبية </a:t>
            </a:r>
            <a:r>
              <a:rPr lang="ar-SA" sz="1200" b="1" dirty="0"/>
              <a:t>؟</a:t>
            </a:r>
          </a:p>
          <a:p>
            <a:pPr lvl="0"/>
            <a:endParaRPr lang="ar-SA" sz="1200" b="1" dirty="0"/>
          </a:p>
          <a:p>
            <a:pPr lvl="0"/>
            <a:r>
              <a:rPr lang="ar-SA" sz="1200" b="1" dirty="0"/>
              <a:t> </a:t>
            </a:r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227865" y="241436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معرفة مفهوم الموقع 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235457" y="468082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تسمية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انواع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الحركة من خلال قراءة مجموعة من الصور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7" name="جدول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485177"/>
              </p:ext>
            </p:extLst>
          </p:nvPr>
        </p:nvGraphicFramePr>
        <p:xfrm>
          <a:off x="206291" y="6834036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التمثيل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لانواع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القوى التي تؤثر في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الاجسام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39" name="صورة 3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1453" y="1313677"/>
            <a:ext cx="753979" cy="565484"/>
          </a:xfrm>
          <a:prstGeom prst="rect">
            <a:avLst/>
          </a:prstGeom>
        </p:spPr>
      </p:pic>
      <p:pic>
        <p:nvPicPr>
          <p:cNvPr id="40" name="صورة 3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62" y="340056"/>
            <a:ext cx="753979" cy="565484"/>
          </a:xfrm>
          <a:prstGeom prst="rect">
            <a:avLst/>
          </a:prstGeom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0275" y="4581525"/>
            <a:ext cx="4762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" name="Picture 4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53124" y="5200651"/>
            <a:ext cx="552451" cy="57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8" name="Picture 5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924550" y="5895976"/>
            <a:ext cx="657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s://tse1.mm.bing.net/th?&amp;id=OIP.Mfa81fde692a85f2a810f6fb57fbf5f40o0&amp;w=173&amp;h=192&amp;c=0&amp;pid=1.9&amp;rs=0&amp;p=0&amp;r=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800724" y="7639049"/>
            <a:ext cx="619125" cy="581025"/>
          </a:xfrm>
          <a:prstGeom prst="rect">
            <a:avLst/>
          </a:prstGeom>
          <a:noFill/>
        </p:spPr>
      </p:pic>
      <p:pic>
        <p:nvPicPr>
          <p:cNvPr id="4100" name="Picture 4" descr="https://tse1.mm.bing.net/th?&amp;id=OIP.__yVeAq7REQ9OGx8JtXf6wErEs&amp;w=283&amp;h=284&amp;c=0&amp;pid=1.9&amp;rs=0&amp;p=0&amp;r=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419600" y="7705725"/>
            <a:ext cx="952500" cy="638175"/>
          </a:xfrm>
          <a:prstGeom prst="rect">
            <a:avLst/>
          </a:prstGeom>
          <a:noFill/>
        </p:spPr>
      </p:pic>
      <p:pic>
        <p:nvPicPr>
          <p:cNvPr id="4102" name="Picture 6" descr="https://tse1.mm.bing.net/th?&amp;id=OIP.LOlj97AXMJQaj_QDnioU0AEKEs&amp;w=266&amp;h=300&amp;c=0&amp;pid=1.9&amp;rs=0&amp;p=0&amp;r=0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362326" y="7705725"/>
            <a:ext cx="704850" cy="666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80240" y="158053"/>
            <a:ext cx="6519066" cy="253752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100" dirty="0"/>
          </a:p>
        </p:txBody>
      </p:sp>
      <p:sp>
        <p:nvSpPr>
          <p:cNvPr id="41" name="مربع نص 40"/>
          <p:cNvSpPr txBox="1"/>
          <p:nvPr/>
        </p:nvSpPr>
        <p:spPr>
          <a:xfrm>
            <a:off x="1447801" y="329503"/>
            <a:ext cx="5270556" cy="27238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السؤال </a:t>
            </a:r>
            <a:r>
              <a:rPr lang="ar-SA" sz="1100" b="1" dirty="0"/>
              <a:t>الرابع</a:t>
            </a:r>
            <a:r>
              <a:rPr lang="ar-SA" sz="1200" b="1" dirty="0"/>
              <a:t>:ضعي علامة صح </a:t>
            </a:r>
            <a:r>
              <a:rPr lang="ar-SA" sz="1200" b="1" dirty="0" err="1"/>
              <a:t>او</a:t>
            </a:r>
            <a:r>
              <a:rPr lang="ar-SA" sz="1200" b="1" dirty="0"/>
              <a:t> خطأ </a:t>
            </a:r>
            <a:r>
              <a:rPr lang="ar-SA" sz="1200" b="1" dirty="0" err="1"/>
              <a:t>امام</a:t>
            </a:r>
            <a:r>
              <a:rPr lang="ar-SA" sz="1200" b="1" dirty="0"/>
              <a:t> العبارات التالية:</a:t>
            </a:r>
          </a:p>
          <a:p>
            <a:endParaRPr lang="ar-SA" sz="1100" dirty="0"/>
          </a:p>
          <a:p>
            <a:r>
              <a:rPr lang="ar-SA" sz="1100" dirty="0"/>
              <a:t>من طرق المحافظة على </a:t>
            </a:r>
            <a:r>
              <a:rPr lang="ar-SA" sz="1100" dirty="0" err="1"/>
              <a:t>الاذن</a:t>
            </a:r>
            <a:r>
              <a:rPr lang="ar-SA" sz="1100" dirty="0"/>
              <a:t>:</a:t>
            </a:r>
          </a:p>
          <a:p>
            <a:endParaRPr lang="ar-SA" sz="1100" dirty="0"/>
          </a:p>
          <a:p>
            <a:r>
              <a:rPr lang="ar-SA" sz="1100" dirty="0"/>
              <a:t>1- تجنب سماع </a:t>
            </a:r>
            <a:r>
              <a:rPr lang="ar-SA" sz="1100" dirty="0" err="1"/>
              <a:t>الاصوات</a:t>
            </a:r>
            <a:r>
              <a:rPr lang="ar-SA" sz="1100" dirty="0"/>
              <a:t> العالية (        )</a:t>
            </a:r>
          </a:p>
          <a:p>
            <a:endParaRPr lang="ar-SA" sz="1100" dirty="0"/>
          </a:p>
          <a:p>
            <a:r>
              <a:rPr lang="ar-SA" sz="1100" dirty="0"/>
              <a:t>2- عدم مراجعة الطبيب عند </a:t>
            </a:r>
            <a:r>
              <a:rPr lang="ar-SA" sz="1100" dirty="0" err="1"/>
              <a:t>الاحساس</a:t>
            </a:r>
            <a:r>
              <a:rPr lang="ar-SA" sz="1100" dirty="0"/>
              <a:t> </a:t>
            </a:r>
            <a:r>
              <a:rPr lang="ar-SA" sz="1100" dirty="0" err="1"/>
              <a:t>بالم</a:t>
            </a:r>
            <a:r>
              <a:rPr lang="ar-SA" sz="1100" dirty="0"/>
              <a:t> (     )</a:t>
            </a:r>
            <a:endParaRPr lang="en-US" sz="1100" dirty="0"/>
          </a:p>
          <a:p>
            <a:endParaRPr lang="en-US" sz="1100" dirty="0"/>
          </a:p>
          <a:p>
            <a:endParaRPr lang="ar-SA" sz="1100" dirty="0"/>
          </a:p>
          <a:p>
            <a:endParaRPr lang="ar-SA" sz="1200" dirty="0"/>
          </a:p>
          <a:p>
            <a:endParaRPr lang="ar-SA" sz="1200" dirty="0"/>
          </a:p>
          <a:p>
            <a:endParaRPr lang="en-US" sz="1100" dirty="0"/>
          </a:p>
          <a:p>
            <a:endParaRPr lang="ar-SA" sz="1200" dirty="0"/>
          </a:p>
          <a:p>
            <a:endParaRPr lang="ar-SA" sz="1200" b="1" dirty="0">
              <a:solidFill>
                <a:schemeClr val="tx1"/>
              </a:solidFill>
            </a:endParaRPr>
          </a:p>
          <a:p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2" name="مربع نص 41"/>
          <p:cNvSpPr txBox="1"/>
          <p:nvPr/>
        </p:nvSpPr>
        <p:spPr>
          <a:xfrm>
            <a:off x="5347035" y="4680820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الثاني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310359" y="2847976"/>
            <a:ext cx="6385716" cy="385987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100" dirty="0"/>
          </a:p>
          <a:p>
            <a:endParaRPr lang="ar-SA" sz="1100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5326340" y="683403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/>
              <a:t>: </a:t>
            </a:r>
            <a:endParaRPr lang="ar-SA" sz="1200" b="1" dirty="0">
              <a:solidFill>
                <a:schemeClr val="tx1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331106" y="6834036"/>
            <a:ext cx="6355444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SA" sz="1200" dirty="0"/>
          </a:p>
        </p:txBody>
      </p:sp>
      <p:sp>
        <p:nvSpPr>
          <p:cNvPr id="24" name="مستطيل 23"/>
          <p:cNvSpPr/>
          <p:nvPr/>
        </p:nvSpPr>
        <p:spPr>
          <a:xfrm>
            <a:off x="1190626" y="2855439"/>
            <a:ext cx="5527732" cy="395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1200" b="1" dirty="0">
                <a:solidFill>
                  <a:prstClr val="black"/>
                </a:solidFill>
              </a:rPr>
              <a:t>السؤال الخامس: صنفي </a:t>
            </a:r>
            <a:r>
              <a:rPr lang="ar-SA" sz="1200" b="1" dirty="0" err="1">
                <a:solidFill>
                  <a:prstClr val="black"/>
                </a:solidFill>
              </a:rPr>
              <a:t>الاجسام</a:t>
            </a:r>
            <a:r>
              <a:rPr lang="ar-SA" sz="1200" b="1" dirty="0">
                <a:solidFill>
                  <a:prstClr val="black"/>
                </a:solidFill>
              </a:rPr>
              <a:t> التالية من حيث </a:t>
            </a:r>
            <a:r>
              <a:rPr lang="ar-SA" sz="1200" b="1" dirty="0" err="1">
                <a:solidFill>
                  <a:prstClr val="black"/>
                </a:solidFill>
              </a:rPr>
              <a:t>نفاذيتها</a:t>
            </a:r>
            <a:r>
              <a:rPr lang="ar-SA" sz="1200" b="1" dirty="0">
                <a:solidFill>
                  <a:prstClr val="black"/>
                </a:solidFill>
              </a:rPr>
              <a:t> </a:t>
            </a:r>
          </a:p>
          <a:p>
            <a:r>
              <a:rPr lang="ar-SA" sz="1200" b="1" dirty="0" err="1">
                <a:solidFill>
                  <a:prstClr val="black"/>
                </a:solidFill>
              </a:rPr>
              <a:t>للضوءالى</a:t>
            </a:r>
            <a:r>
              <a:rPr lang="ar-SA" sz="1200" b="1" dirty="0">
                <a:solidFill>
                  <a:prstClr val="black"/>
                </a:solidFill>
              </a:rPr>
              <a:t> :</a:t>
            </a:r>
          </a:p>
          <a:p>
            <a:endParaRPr lang="ar-SA" sz="1200" b="1" dirty="0">
              <a:solidFill>
                <a:prstClr val="black"/>
              </a:solidFill>
            </a:endParaRPr>
          </a:p>
          <a:p>
            <a:r>
              <a:rPr lang="ar-SA" sz="1200" b="1" dirty="0" err="1">
                <a:solidFill>
                  <a:prstClr val="black"/>
                </a:solidFill>
              </a:rPr>
              <a:t>اجسام</a:t>
            </a:r>
            <a:r>
              <a:rPr lang="ar-SA" sz="1200" b="1" dirty="0">
                <a:solidFill>
                  <a:prstClr val="black"/>
                </a:solidFill>
              </a:rPr>
              <a:t> شفافة         - </a:t>
            </a:r>
            <a:r>
              <a:rPr lang="ar-SA" sz="1200" b="1" dirty="0" err="1">
                <a:solidFill>
                  <a:prstClr val="black"/>
                </a:solidFill>
              </a:rPr>
              <a:t>اجسام</a:t>
            </a:r>
            <a:r>
              <a:rPr lang="ar-SA" sz="1200" b="1" dirty="0">
                <a:solidFill>
                  <a:prstClr val="black"/>
                </a:solidFill>
              </a:rPr>
              <a:t> غير شفافة </a:t>
            </a: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endParaRPr lang="ar-SA" sz="1200" b="1" dirty="0">
              <a:solidFill>
                <a:prstClr val="black"/>
              </a:solidFill>
            </a:endParaRPr>
          </a:p>
          <a:p>
            <a:r>
              <a:rPr lang="ar-SA" sz="1200" b="1" dirty="0" err="1">
                <a:solidFill>
                  <a:prstClr val="black"/>
                </a:solidFill>
              </a:rPr>
              <a:t>اجسام</a:t>
            </a:r>
            <a:r>
              <a:rPr lang="ar-SA" sz="1200" b="1" dirty="0">
                <a:solidFill>
                  <a:prstClr val="black"/>
                </a:solidFill>
              </a:rPr>
              <a:t> -----------                  </a:t>
            </a:r>
            <a:r>
              <a:rPr lang="ar-SA" sz="1200" b="1" dirty="0" err="1">
                <a:solidFill>
                  <a:prstClr val="black"/>
                </a:solidFill>
              </a:rPr>
              <a:t>اجسام</a:t>
            </a:r>
            <a:r>
              <a:rPr lang="ar-SA" sz="1200" b="1" dirty="0">
                <a:solidFill>
                  <a:prstClr val="black"/>
                </a:solidFill>
              </a:rPr>
              <a:t>-----------                    </a:t>
            </a:r>
            <a:r>
              <a:rPr lang="ar-SA" sz="1200" b="1" dirty="0" err="1">
                <a:solidFill>
                  <a:prstClr val="black"/>
                </a:solidFill>
              </a:rPr>
              <a:t>اجسام</a:t>
            </a:r>
            <a:r>
              <a:rPr lang="ar-SA" sz="1200" b="1" dirty="0">
                <a:solidFill>
                  <a:prstClr val="black"/>
                </a:solidFill>
              </a:rPr>
              <a:t> ----------------                </a:t>
            </a:r>
            <a:endParaRPr lang="ar-SA" sz="1100" dirty="0"/>
          </a:p>
          <a:p>
            <a:pPr lvl="0"/>
            <a:endParaRPr lang="ar-SA" sz="1100" dirty="0"/>
          </a:p>
          <a:p>
            <a:pPr lvl="0"/>
            <a:endParaRPr lang="ar-SA" sz="1200" b="1" dirty="0"/>
          </a:p>
          <a:p>
            <a:pPr lvl="0"/>
            <a:endParaRPr lang="ar-SA" sz="1200" b="1" dirty="0"/>
          </a:p>
          <a:p>
            <a:pPr lvl="0"/>
            <a:endParaRPr lang="ar-SA" sz="1200" b="1" dirty="0">
              <a:solidFill>
                <a:prstClr val="black"/>
              </a:solidFill>
            </a:endParaRPr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043816"/>
              </p:ext>
            </p:extLst>
          </p:nvPr>
        </p:nvGraphicFramePr>
        <p:xfrm>
          <a:off x="504090" y="22361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ذكر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بعض الطرائق للمحافظة على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الاذن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95514"/>
              </p:ext>
            </p:extLst>
          </p:nvPr>
        </p:nvGraphicFramePr>
        <p:xfrm>
          <a:off x="635507" y="3080620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تصنيف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الاجسام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حيث </a:t>
                      </a:r>
                      <a:r>
                        <a:rPr lang="ar-SA" sz="800" b="1" baseline="0" dirty="0" err="1">
                          <a:solidFill>
                            <a:schemeClr val="tx1"/>
                          </a:solidFill>
                        </a:rPr>
                        <a:t>نفاذيتها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للضوء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6" name="مربع نص 55"/>
          <p:cNvSpPr txBox="1"/>
          <p:nvPr/>
        </p:nvSpPr>
        <p:spPr>
          <a:xfrm>
            <a:off x="676276" y="7343775"/>
            <a:ext cx="54292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معلمة المادة /                                    قائدة المدرسة /                                               </a:t>
            </a:r>
          </a:p>
        </p:txBody>
      </p:sp>
      <p:pic>
        <p:nvPicPr>
          <p:cNvPr id="2" name="Picture 2" descr="https://tse1.mm.bing.net/th?&amp;id=OIP.M010b8961438cb81deb12a32d7906a278o0&amp;w=300&amp;h=176&amp;c=0&amp;pid=1.9&amp;rs=0&amp;p=0&amp;r=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375" y="4638675"/>
            <a:ext cx="514350" cy="723900"/>
          </a:xfrm>
          <a:prstGeom prst="rect">
            <a:avLst/>
          </a:prstGeom>
          <a:noFill/>
        </p:spPr>
      </p:pic>
      <p:pic>
        <p:nvPicPr>
          <p:cNvPr id="3" name="Picture 4" descr="https://tse1.mm.bing.net/th?&amp;id=OIP.Z9edYPyXvGf0JAKsWLh9DgEsDw&amp;w=300&amp;h=240&amp;c=0&amp;pid=1.9&amp;rs=0&amp;p=0&amp;r=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4533901"/>
            <a:ext cx="914400" cy="800100"/>
          </a:xfrm>
          <a:prstGeom prst="rect">
            <a:avLst/>
          </a:prstGeom>
          <a:noFill/>
        </p:spPr>
      </p:pic>
      <p:pic>
        <p:nvPicPr>
          <p:cNvPr id="2054" name="Picture 6" descr="https://tse1.mm.bing.net/th?&amp;id=OIP.wtLihrvhv17d9eNDQUPXFwEsCp&amp;w=300&amp;h=169&amp;c=0&amp;pid=1.9&amp;rs=0&amp;p=0&amp;r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66950" y="4581525"/>
            <a:ext cx="685800" cy="790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359508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</TotalTime>
  <Words>720</Words>
  <Application>Microsoft Office PowerPoint</Application>
  <PresentationFormat>عرض على الشاشة (4:3)</PresentationFormat>
  <Paragraphs>261</Paragraphs>
  <Slides>4</Slides>
  <Notes>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1" baseType="lpstr">
      <vt:lpstr>Arial</vt:lpstr>
      <vt:lpstr>Arial Unicode MS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ALI ALAMRAH</cp:lastModifiedBy>
  <cp:revision>85</cp:revision>
  <dcterms:created xsi:type="dcterms:W3CDTF">2016-10-19T21:09:54Z</dcterms:created>
  <dcterms:modified xsi:type="dcterms:W3CDTF">2017-04-24T15:34:58Z</dcterms:modified>
</cp:coreProperties>
</file>