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4.mp4" ContentType="video/unknown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n-lt"/>
        <a:ea typeface="+mn-ea"/>
        <a:cs typeface="+mn-cs"/>
        <a:sym typeface="Calibri"/>
      </a:defRPr>
    </a:lvl1pPr>
    <a:lvl2pPr indent="228600" algn="r" rtl="1" latinLnBrk="0">
      <a:defRPr sz="1200">
        <a:latin typeface="+mn-lt"/>
        <a:ea typeface="+mn-ea"/>
        <a:cs typeface="+mn-cs"/>
        <a:sym typeface="Calibri"/>
      </a:defRPr>
    </a:lvl2pPr>
    <a:lvl3pPr indent="457200" algn="r" rtl="1" latinLnBrk="0">
      <a:defRPr sz="1200">
        <a:latin typeface="+mn-lt"/>
        <a:ea typeface="+mn-ea"/>
        <a:cs typeface="+mn-cs"/>
        <a:sym typeface="Calibri"/>
      </a:defRPr>
    </a:lvl3pPr>
    <a:lvl4pPr indent="685800" algn="r" rtl="1" latinLnBrk="0">
      <a:defRPr sz="1200">
        <a:latin typeface="+mn-lt"/>
        <a:ea typeface="+mn-ea"/>
        <a:cs typeface="+mn-cs"/>
        <a:sym typeface="Calibri"/>
      </a:defRPr>
    </a:lvl4pPr>
    <a:lvl5pPr indent="914400" algn="r" rtl="1" latinLnBrk="0">
      <a:defRPr sz="1200">
        <a:latin typeface="+mn-lt"/>
        <a:ea typeface="+mn-ea"/>
        <a:cs typeface="+mn-cs"/>
        <a:sym typeface="Calibri"/>
      </a:defRPr>
    </a:lvl5pPr>
    <a:lvl6pPr indent="1143000" algn="r" rtl="1" latinLnBrk="0">
      <a:defRPr sz="1200">
        <a:latin typeface="+mn-lt"/>
        <a:ea typeface="+mn-ea"/>
        <a:cs typeface="+mn-cs"/>
        <a:sym typeface="Calibri"/>
      </a:defRPr>
    </a:lvl6pPr>
    <a:lvl7pPr indent="1371600" algn="r" rtl="1" latinLnBrk="0">
      <a:defRPr sz="1200">
        <a:latin typeface="+mn-lt"/>
        <a:ea typeface="+mn-ea"/>
        <a:cs typeface="+mn-cs"/>
        <a:sym typeface="Calibri"/>
      </a:defRPr>
    </a:lvl7pPr>
    <a:lvl8pPr indent="1600200" algn="r" rtl="1" latinLnBrk="0">
      <a:defRPr sz="1200">
        <a:latin typeface="+mn-lt"/>
        <a:ea typeface="+mn-ea"/>
        <a:cs typeface="+mn-cs"/>
        <a:sym typeface="Calibri"/>
      </a:defRPr>
    </a:lvl8pPr>
    <a:lvl9pPr indent="1828800" algn="r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" name="رقم الشريحة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نص العنوان"/>
          <p:cNvSpPr txBox="1"/>
          <p:nvPr>
            <p:ph type="title"/>
          </p:nvPr>
        </p:nvSpPr>
        <p:spPr>
          <a:xfrm>
            <a:off x="892969" y="446483"/>
            <a:ext cx="7358064" cy="148233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101" name="مستوى النص الأول…"/>
          <p:cNvSpPr txBox="1"/>
          <p:nvPr>
            <p:ph type="body" idx="1"/>
          </p:nvPr>
        </p:nvSpPr>
        <p:spPr>
          <a:xfrm>
            <a:off x="892969" y="1982391"/>
            <a:ext cx="7358064" cy="4107656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</a:lvl1pPr>
            <a:lvl2pPr>
              <a:buFontTx/>
              <a:buBlip>
                <a:blip r:embed="rId2"/>
              </a:buBlip>
            </a:lvl2pPr>
            <a:lvl3pPr>
              <a:buFontTx/>
              <a:buBlip>
                <a:blip r:embed="rId2"/>
              </a:buBlip>
            </a:lvl3pPr>
            <a:lvl4pPr>
              <a:buFontTx/>
              <a:buBlip>
                <a:blip r:embed="rId2"/>
              </a:buBlip>
            </a:lvl4pPr>
            <a:lvl5pPr>
              <a:buFontTx/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256428" y="6414761"/>
            <a:ext cx="258922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audio" Target="../media/media1.mp3"/><Relationship Id="rId5" Type="http://schemas.microsoft.com/office/2007/relationships/media" Target="../media/media1.mp3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video" Target="../media/media2.mp4"/><Relationship Id="rId5" Type="http://schemas.microsoft.com/office/2007/relationships/media" Target="../media/media2.mp4"/><Relationship Id="rId6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7.png"/><Relationship Id="rId4" Type="http://schemas.openxmlformats.org/officeDocument/2006/relationships/video" Target="../media/media3.mp4"/><Relationship Id="rId5" Type="http://schemas.microsoft.com/office/2007/relationships/media" Target="../media/media3.mp4"/><Relationship Id="rId6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.jpeg"/><Relationship Id="rId4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1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2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13.jpeg"/><Relationship Id="rId7" Type="http://schemas.openxmlformats.org/officeDocument/2006/relationships/video" Target="../media/media4.mp4"/><Relationship Id="rId8" Type="http://schemas.microsoft.com/office/2007/relationships/media" Target="../media/media4.mp4"/><Relationship Id="rId9" Type="http://schemas.openxmlformats.org/officeDocument/2006/relationships/image" Target="../media/image3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slide" Target="slide31.xml"/><Relationship Id="rId4" Type="http://schemas.openxmlformats.org/officeDocument/2006/relationships/image" Target="../media/image14.jpeg"/><Relationship Id="rId5" Type="http://schemas.openxmlformats.org/officeDocument/2006/relationships/slide" Target="slide32.xml"/><Relationship Id="rId6" Type="http://schemas.openxmlformats.org/officeDocument/2006/relationships/image" Target="../media/image15.jpeg"/><Relationship Id="rId7" Type="http://schemas.openxmlformats.org/officeDocument/2006/relationships/slide" Target="slide33.xml"/><Relationship Id="rId8" Type="http://schemas.openxmlformats.org/officeDocument/2006/relationships/image" Target="../media/image16.jpeg"/><Relationship Id="rId9" Type="http://schemas.openxmlformats.org/officeDocument/2006/relationships/slide" Target="slide35.xml"/><Relationship Id="rId10" Type="http://schemas.openxmlformats.org/officeDocument/2006/relationships/image" Target="../media/image17.jpeg"/><Relationship Id="rId11" Type="http://schemas.openxmlformats.org/officeDocument/2006/relationships/slide" Target="slide30.xml"/><Relationship Id="rId12" Type="http://schemas.openxmlformats.org/officeDocument/2006/relationships/image" Target="../media/image18.jpeg"/><Relationship Id="rId13" Type="http://schemas.openxmlformats.org/officeDocument/2006/relationships/slide" Target="slide34.xml"/><Relationship Id="rId14" Type="http://schemas.openxmlformats.org/officeDocument/2006/relationships/image" Target="../media/image1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8.png"/><Relationship Id="rId4" Type="http://schemas.openxmlformats.org/officeDocument/2006/relationships/slide" Target="slide27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9.png"/><Relationship Id="rId4" Type="http://schemas.openxmlformats.org/officeDocument/2006/relationships/slide" Target="slide27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0.png"/><Relationship Id="rId4" Type="http://schemas.openxmlformats.org/officeDocument/2006/relationships/slide" Target="slide27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1.png"/><Relationship Id="rId4" Type="http://schemas.openxmlformats.org/officeDocument/2006/relationships/slide" Target="slide27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2.png"/><Relationship Id="rId4" Type="http://schemas.openxmlformats.org/officeDocument/2006/relationships/slide" Target="slide27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0.jpeg"/><Relationship Id="rId4" Type="http://schemas.openxmlformats.org/officeDocument/2006/relationships/slide" Target="slide27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4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6.png"/><Relationship Id="rId4" Type="http://schemas.openxmlformats.org/officeDocument/2006/relationships/image" Target="../media/image3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2084" y="1546190"/>
            <a:ext cx="4803290" cy="334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أصير احسن I خمسة اضواء" descr="أصير احسن I خمسة اضواء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318341" y="776780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76E1214F-5AE7-453A-90DA-BB2C2A427723-L0-001.png" descr="76E1214F-5AE7-453A-90DA-BB2C2A427723-L0-001.png"/>
          <p:cNvPicPr>
            <a:picLocks noChangeAspect="1"/>
          </p:cNvPicPr>
          <p:nvPr/>
        </p:nvPicPr>
        <p:blipFill>
          <a:blip r:embed="rId7">
            <a:extLst/>
          </a:blip>
          <a:srcRect l="8652" t="0" r="0" b="7986"/>
          <a:stretch>
            <a:fillRect/>
          </a:stretch>
        </p:blipFill>
        <p:spPr>
          <a:xfrm>
            <a:off x="530529" y="1435286"/>
            <a:ext cx="4334845" cy="4366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58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build="whole" bldLvl="1" animBg="1" rev="0" advAuto="0" spid="111" grpId="1"/>
      <p:bldP build="whole" bldLvl="1" animBg="1" rev="0" advAuto="0" spid="113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"/>
          <p:cNvSpPr/>
          <p:nvPr/>
        </p:nvSpPr>
        <p:spPr>
          <a:xfrm>
            <a:off x="180589" y="148994"/>
            <a:ext cx="8782822" cy="891541"/>
          </a:xfrm>
          <a:prstGeom prst="rect">
            <a:avLst/>
          </a:prstGeom>
          <a:solidFill>
            <a:srgbClr val="0042A9"/>
          </a:solidFill>
          <a:ln w="12700">
            <a:solidFill>
              <a:schemeClr val="accent3"/>
            </a:solidFill>
            <a:miter/>
          </a:ln>
          <a:effectLst>
            <a:outerShdw sx="100000" sy="100000" kx="0" ky="0" algn="b" rotWithShape="0" blurRad="1270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62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المفاهيم الرئيسة: تحمل المسؤولية</a:t>
            </a:r>
          </a:p>
        </p:txBody>
      </p:sp>
      <p:pic>
        <p:nvPicPr>
          <p:cNvPr id="160" name="85CF6285-2F21-426B-91EE-24B72F652B3F-L0-001.png" descr="85CF6285-2F21-426B-91EE-24B72F652B3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304" y="2251416"/>
            <a:ext cx="6868312" cy="44793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استراتيجية المتاهة :قومي بتوصيل الفتاة لوالدتها لتصلي لمعنى المفهوم ومن ثم مناقشته مع معلمتك"/>
          <p:cNvSpPr txBox="1"/>
          <p:nvPr/>
        </p:nvSpPr>
        <p:spPr>
          <a:xfrm>
            <a:off x="161770" y="1031080"/>
            <a:ext cx="8820460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3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استراتيجية المتاهة :قومي بتوصيل الفتاة لوالدتها لتصلي لمعنى المفهوم ومن ثم مناقشته مع معلمتك</a:t>
            </a:r>
          </a:p>
        </p:txBody>
      </p:sp>
      <p:pic>
        <p:nvPicPr>
          <p:cNvPr id="162" name="IMG_8432.mp4" descr="IMG_8432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717371" y="3564337"/>
            <a:ext cx="3295099" cy="1853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125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1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3"/>
      <p:bldP build="whole" bldLvl="1" animBg="1" rev="0" advAuto="0" spid="162" grpId="4"/>
      <p:bldP build="whole" bldLvl="1" animBg="1" rev="0" advAuto="0" spid="159" grpId="1"/>
      <p:bldP build="whole" bldLvl="1" animBg="1" rev="0" advAuto="0" spid="161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469623" y="315030"/>
            <a:ext cx="8204753" cy="529591"/>
          </a:xfrm>
          <a:prstGeom prst="rect">
            <a:avLst/>
          </a:prstGeom>
          <a:solidFill>
            <a:srgbClr val="3A87FE"/>
          </a:soli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4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تخرج الأم من المنزل لأسباب  ؟ اذكريها من خلال استراتيجية مخطط السمكة</a:t>
            </a:r>
          </a:p>
        </p:txBody>
      </p:sp>
      <p:pic>
        <p:nvPicPr>
          <p:cNvPr id="165" name="0737B6F0-70C8-4CC2-AD83-40E449E5437D-L0-001.png" descr="0737B6F0-70C8-4CC2-AD83-40E449E5437D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084025"/>
            <a:ext cx="9144001" cy="5258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9116.MP4" descr="IMG_9116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003495" y="5141713"/>
            <a:ext cx="2442601" cy="1343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266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2"/>
      <p:bldP build="whole" bldLvl="1" animBg="1" rev="0" advAuto="0" spid="16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836712"/>
            <a:ext cx="8728242" cy="5760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7367" descr="IMG_7367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12434" y="999651"/>
            <a:ext cx="8396588" cy="486473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مستطيل 4"/>
          <p:cNvSpPr txBox="1"/>
          <p:nvPr/>
        </p:nvSpPr>
        <p:spPr>
          <a:xfrm>
            <a:off x="4393187" y="31951"/>
            <a:ext cx="1775592" cy="688341"/>
          </a:xfrm>
          <a:prstGeom prst="rect">
            <a:avLst/>
          </a:prstGeom>
          <a:solidFill>
            <a:schemeClr val="accent2"/>
          </a:solidFill>
          <a:ln w="12700">
            <a:solidFill>
              <a:srgbClr val="AD5B24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6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لنشاهد معا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66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مستطيل 4"/>
          <p:cNvSpPr/>
          <p:nvPr/>
        </p:nvSpPr>
        <p:spPr>
          <a:xfrm>
            <a:off x="2268560" y="251017"/>
            <a:ext cx="5590593" cy="821691"/>
          </a:xfrm>
          <a:prstGeom prst="rect">
            <a:avLst/>
          </a:prstGeom>
          <a:solidFill>
            <a:srgbClr val="FEB43F"/>
          </a:solidFill>
          <a:ln w="635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700">
                <a:solidFill>
                  <a:srgbClr val="00206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مهارة الذكاء السمعي والبصري </a:t>
            </a:r>
          </a:p>
        </p:txBody>
      </p:sp>
      <p:pic>
        <p:nvPicPr>
          <p:cNvPr id="173" name="EF889E05-F346-4D8F-8E96-6D22E3BD3FB1-L0-001.png" descr="EF889E05-F346-4D8F-8E96-6D22E3BD3FB1-L0-001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568465" y="1361582"/>
            <a:ext cx="6007070" cy="552450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ماذا استفدت…"/>
          <p:cNvSpPr txBox="1"/>
          <p:nvPr/>
        </p:nvSpPr>
        <p:spPr>
          <a:xfrm>
            <a:off x="3629805" y="3356212"/>
            <a:ext cx="2868103" cy="21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ماذا استفدت </a:t>
            </a:r>
          </a:p>
          <a:p>
            <a:pPr algn="ctr" rtl="0">
              <a:defRPr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من</a:t>
            </a:r>
          </a:p>
          <a:p>
            <a:pPr algn="ctr" rtl="0">
              <a:defRPr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الفيديو السابق </a:t>
            </a:r>
            <a:r>
              <a:t>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كيف اتصرف…"/>
          <p:cNvSpPr txBox="1"/>
          <p:nvPr/>
        </p:nvSpPr>
        <p:spPr>
          <a:xfrm>
            <a:off x="1104076" y="4226463"/>
            <a:ext cx="6935849" cy="1545591"/>
          </a:xfrm>
          <a:prstGeom prst="rect">
            <a:avLst/>
          </a:prstGeom>
          <a:solidFill>
            <a:srgbClr val="F4A4C0"/>
          </a:soli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57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كيف اتصرف </a:t>
            </a:r>
          </a:p>
          <a:p>
            <a:pPr algn="ctr" rtl="0">
              <a:defRPr sz="57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إذا خرجت أمي من المنزل</a:t>
            </a:r>
          </a:p>
        </p:txBody>
      </p:sp>
      <p:pic>
        <p:nvPicPr>
          <p:cNvPr id="177" name="EDBA44B4-C06E-4F55-9BB8-E9D08119B676-L0-001.png" descr="EDBA44B4-C06E-4F55-9BB8-E9D08119B676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6370" y="292165"/>
            <a:ext cx="5691260" cy="358549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المناقشة النشطة"/>
          <p:cNvSpPr txBox="1"/>
          <p:nvPr/>
        </p:nvSpPr>
        <p:spPr>
          <a:xfrm>
            <a:off x="622074" y="3517772"/>
            <a:ext cx="1086394" cy="326391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المناقشة النشطة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E1A433D1-2044-407A-A5D0-3FA7C367BA6C-L0-001.png" descr="E1A433D1-2044-407A-A5D0-3FA7C367BA6C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4746" y="3857"/>
            <a:ext cx="4881104" cy="3656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D1AB26D5-1BBA-4DBA-A550-347EFD4350FD-L0-001.png" descr="D1AB26D5-1BBA-4DBA-A550-347EFD4350FD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0665" y="2861467"/>
            <a:ext cx="5666500" cy="4246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2"/>
      <p:bldP build="whole" bldLvl="1" animBg="1" rev="0" advAuto="0" spid="18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64A784CF-B44A-4DD5-A2B6-2E086F9C1352-L0-001.jpeg" descr="64A784CF-B44A-4DD5-A2B6-2E086F9C135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2815" y="234918"/>
            <a:ext cx="3678087" cy="254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23DE2537-DA93-4470-90EB-DE8DA96D2311-L0-001.png" descr="23DE2537-DA93-4470-90EB-DE8DA96D2311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583" y="2792022"/>
            <a:ext cx="7948262" cy="3138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مستطيل 2"/>
          <p:cNvSpPr txBox="1"/>
          <p:nvPr/>
        </p:nvSpPr>
        <p:spPr>
          <a:xfrm>
            <a:off x="4956090" y="660731"/>
            <a:ext cx="2697149" cy="98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4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أبدي رأيك</a:t>
            </a:r>
          </a:p>
        </p:txBody>
      </p:sp>
      <p:sp>
        <p:nvSpPr>
          <p:cNvPr id="187" name="مستطيل 3"/>
          <p:cNvSpPr/>
          <p:nvPr/>
        </p:nvSpPr>
        <p:spPr>
          <a:xfrm>
            <a:off x="1064780" y="3041054"/>
            <a:ext cx="6456468" cy="1723391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32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خرجت والدة ليلى من المنزل للذهاب إلى المستشفى خرجت ليلى من المنزل إلى الشارع لتعلب  </a:t>
            </a:r>
          </a:p>
          <a:p>
            <a:pPr algn="ctr" rtl="0">
              <a:defRPr sz="32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ما رأيك في ذلك ؟</a:t>
            </a:r>
          </a:p>
          <a:p>
            <a:pPr algn="ctr" rtl="0">
              <a:defRPr sz="32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قدمي نصيحة لها .</a:t>
            </a:r>
          </a:p>
        </p:txBody>
      </p:sp>
      <p:pic>
        <p:nvPicPr>
          <p:cNvPr id="188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9711" y="514452"/>
            <a:ext cx="2402451" cy="1278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with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500" fill="hold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2"/>
      <p:bldP build="whole" bldLvl="1" animBg="1" rev="0" advAuto="0" spid="18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مستطيل مستدير الزوايا 1"/>
          <p:cNvGrpSpPr/>
          <p:nvPr/>
        </p:nvGrpSpPr>
        <p:grpSpPr>
          <a:xfrm>
            <a:off x="6283252" y="2051815"/>
            <a:ext cx="2443413" cy="578883"/>
            <a:chOff x="0" y="0"/>
            <a:chExt cx="2443411" cy="578882"/>
          </a:xfrm>
        </p:grpSpPr>
        <p:sp>
          <p:nvSpPr>
            <p:cNvPr id="190" name="مستطيل مستدير الزوايا"/>
            <p:cNvSpPr/>
            <p:nvPr/>
          </p:nvSpPr>
          <p:spPr>
            <a:xfrm>
              <a:off x="0" y="0"/>
              <a:ext cx="2443412" cy="57888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sz="2800"/>
              </a:pPr>
            </a:p>
          </p:txBody>
        </p:sp>
        <p:sp>
          <p:nvSpPr>
            <p:cNvPr id="191" name="أخرج إلى الشارع"/>
            <p:cNvSpPr/>
            <p:nvPr/>
          </p:nvSpPr>
          <p:spPr>
            <a:xfrm>
              <a:off x="73979" y="28259"/>
              <a:ext cx="229545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400">
                  <a:solidFill>
                    <a:srgbClr val="1A0A5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أخرج إلى الشارع</a:t>
              </a:r>
            </a:p>
          </p:txBody>
        </p:sp>
      </p:grpSp>
      <p:grpSp>
        <p:nvGrpSpPr>
          <p:cNvPr id="195" name="مستطيل مستدير الزوايا 2"/>
          <p:cNvGrpSpPr/>
          <p:nvPr/>
        </p:nvGrpSpPr>
        <p:grpSpPr>
          <a:xfrm>
            <a:off x="354790" y="3565133"/>
            <a:ext cx="2605497" cy="1055609"/>
            <a:chOff x="0" y="0"/>
            <a:chExt cx="2605495" cy="1055608"/>
          </a:xfrm>
        </p:grpSpPr>
        <p:sp>
          <p:nvSpPr>
            <p:cNvPr id="193" name="مستطيل مستدير الزوايا"/>
            <p:cNvSpPr/>
            <p:nvPr/>
          </p:nvSpPr>
          <p:spPr>
            <a:xfrm>
              <a:off x="0" y="0"/>
              <a:ext cx="2605496" cy="10556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sz="2800"/>
              </a:pPr>
            </a:p>
          </p:txBody>
        </p:sp>
        <p:sp>
          <p:nvSpPr>
            <p:cNvPr id="194" name="أنشغل بكتابة الواجبات"/>
            <p:cNvSpPr/>
            <p:nvPr/>
          </p:nvSpPr>
          <p:spPr>
            <a:xfrm>
              <a:off x="97250" y="51530"/>
              <a:ext cx="24109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400">
                  <a:solidFill>
                    <a:srgbClr val="00206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أنشغل بكتابة الواجبات</a:t>
              </a:r>
            </a:p>
          </p:txBody>
        </p:sp>
      </p:grpSp>
      <p:grpSp>
        <p:nvGrpSpPr>
          <p:cNvPr id="198" name="مستطيل مستدير الزوايا 3"/>
          <p:cNvGrpSpPr/>
          <p:nvPr/>
        </p:nvGrpSpPr>
        <p:grpSpPr>
          <a:xfrm>
            <a:off x="3179104" y="3565133"/>
            <a:ext cx="2695095" cy="1055609"/>
            <a:chOff x="0" y="0"/>
            <a:chExt cx="2695093" cy="1055608"/>
          </a:xfrm>
        </p:grpSpPr>
        <p:sp>
          <p:nvSpPr>
            <p:cNvPr id="196" name="مستطيل مستدير الزوايا"/>
            <p:cNvSpPr/>
            <p:nvPr/>
          </p:nvSpPr>
          <p:spPr>
            <a:xfrm>
              <a:off x="0" y="0"/>
              <a:ext cx="2695094" cy="10556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b="1" sz="2800"/>
              </a:pPr>
            </a:p>
          </p:txBody>
        </p:sp>
        <p:sp>
          <p:nvSpPr>
            <p:cNvPr id="197" name="ألعب بالأدوات الخطرة"/>
            <p:cNvSpPr/>
            <p:nvPr/>
          </p:nvSpPr>
          <p:spPr>
            <a:xfrm>
              <a:off x="97250" y="51530"/>
              <a:ext cx="25005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400">
                  <a:solidFill>
                    <a:srgbClr val="00206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ألعب بالأدوات الخطرة</a:t>
              </a:r>
            </a:p>
          </p:txBody>
        </p:sp>
      </p:grpSp>
      <p:grpSp>
        <p:nvGrpSpPr>
          <p:cNvPr id="201" name="مستطيل مستدير الزوايا 5"/>
          <p:cNvGrpSpPr/>
          <p:nvPr/>
        </p:nvGrpSpPr>
        <p:grpSpPr>
          <a:xfrm>
            <a:off x="3392897" y="1991945"/>
            <a:ext cx="2627057" cy="1055609"/>
            <a:chOff x="0" y="0"/>
            <a:chExt cx="2627055" cy="1055608"/>
          </a:xfrm>
        </p:grpSpPr>
        <p:sp>
          <p:nvSpPr>
            <p:cNvPr id="199" name="مستطيل مستدير الزوايا"/>
            <p:cNvSpPr/>
            <p:nvPr/>
          </p:nvSpPr>
          <p:spPr>
            <a:xfrm>
              <a:off x="0" y="0"/>
              <a:ext cx="2627056" cy="10556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sz="2800">
                  <a:solidFill>
                    <a:srgbClr val="002060"/>
                  </a:solidFill>
                </a:defRPr>
              </a:pPr>
            </a:p>
          </p:txBody>
        </p:sp>
        <p:sp>
          <p:nvSpPr>
            <p:cNvPr id="200" name="1- أنفذ توجيهات الكبار."/>
            <p:cNvSpPr/>
            <p:nvPr/>
          </p:nvSpPr>
          <p:spPr>
            <a:xfrm>
              <a:off x="97250" y="51530"/>
              <a:ext cx="24325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defRPr b="1" sz="2600">
                  <a:solidFill>
                    <a:srgbClr val="002060"/>
                  </a:solidFill>
                </a:defRPr>
              </a:pPr>
              <a:r>
                <a:t>1- 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أنفذ توجيهات الكبار</a:t>
              </a:r>
              <a:r>
                <a:t>.</a:t>
              </a:r>
            </a:p>
          </p:txBody>
        </p:sp>
      </p:grpSp>
      <p:grpSp>
        <p:nvGrpSpPr>
          <p:cNvPr id="204" name="مستطيل مستدير الزوايا 6"/>
          <p:cNvGrpSpPr/>
          <p:nvPr/>
        </p:nvGrpSpPr>
        <p:grpSpPr>
          <a:xfrm>
            <a:off x="6071111" y="3530282"/>
            <a:ext cx="2655555" cy="1055609"/>
            <a:chOff x="0" y="0"/>
            <a:chExt cx="2655553" cy="1055608"/>
          </a:xfrm>
        </p:grpSpPr>
        <p:sp>
          <p:nvSpPr>
            <p:cNvPr id="202" name="مستطيل مستدير الزوايا"/>
            <p:cNvSpPr/>
            <p:nvPr/>
          </p:nvSpPr>
          <p:spPr>
            <a:xfrm>
              <a:off x="0" y="0"/>
              <a:ext cx="2655554" cy="10556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sz="2800">
                  <a:solidFill>
                    <a:srgbClr val="002060"/>
                  </a:solidFill>
                </a:defRPr>
              </a:pPr>
            </a:p>
          </p:txBody>
        </p:sp>
        <p:sp>
          <p:nvSpPr>
            <p:cNvPr id="203" name="أهتم بإخوتي الصغار وألعب معهم."/>
            <p:cNvSpPr/>
            <p:nvPr/>
          </p:nvSpPr>
          <p:spPr>
            <a:xfrm>
              <a:off x="97250" y="51530"/>
              <a:ext cx="24610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defRPr b="1" sz="2200">
                  <a:solidFill>
                    <a:srgbClr val="002060"/>
                  </a:solidFill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أهتم بإخوتي الصغار وألعب معهم</a:t>
              </a:r>
              <a:r>
                <a:t>. </a:t>
              </a:r>
            </a:p>
          </p:txBody>
        </p:sp>
      </p:grpSp>
      <p:grpSp>
        <p:nvGrpSpPr>
          <p:cNvPr id="207" name="مستطيل مستدير الزوايا 7"/>
          <p:cNvGrpSpPr/>
          <p:nvPr/>
        </p:nvGrpSpPr>
        <p:grpSpPr>
          <a:xfrm>
            <a:off x="269287" y="1954376"/>
            <a:ext cx="2776501" cy="1055609"/>
            <a:chOff x="0" y="0"/>
            <a:chExt cx="2776499" cy="1055608"/>
          </a:xfrm>
        </p:grpSpPr>
        <p:sp>
          <p:nvSpPr>
            <p:cNvPr id="205" name="مستطيل مستدير الزوايا"/>
            <p:cNvSpPr/>
            <p:nvPr/>
          </p:nvSpPr>
          <p:spPr>
            <a:xfrm>
              <a:off x="0" y="0"/>
              <a:ext cx="2776500" cy="10556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sz="2800"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06" name="أعبث في المنزل وأثير الفوضى فيه"/>
            <p:cNvSpPr/>
            <p:nvPr/>
          </p:nvSpPr>
          <p:spPr>
            <a:xfrm>
              <a:off x="97251" y="51530"/>
              <a:ext cx="25819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defRPr b="1" sz="2300">
                  <a:solidFill>
                    <a:srgbClr val="002060"/>
                  </a:solidFill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أعبث في المنزل وأثير</a:t>
              </a:r>
              <a:r>
                <a:rPr baseline="31913">
                  <a:latin typeface="+mj-lt"/>
                  <a:ea typeface="+mj-ea"/>
                  <a:cs typeface="+mj-cs"/>
                  <a:sym typeface="Helvetica"/>
                </a:rPr>
                <a:t> 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الفوضى فيه</a:t>
              </a:r>
            </a:p>
          </p:txBody>
        </p:sp>
      </p:grpSp>
      <p:sp>
        <p:nvSpPr>
          <p:cNvPr id="208" name="مستطيل 9"/>
          <p:cNvSpPr/>
          <p:nvPr/>
        </p:nvSpPr>
        <p:spPr>
          <a:xfrm>
            <a:off x="2141563" y="225546"/>
            <a:ext cx="4820306" cy="612141"/>
          </a:xfrm>
          <a:prstGeom prst="rect">
            <a:avLst/>
          </a:prstGeom>
          <a:solidFill>
            <a:srgbClr val="5E30EB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كيف أتصرف إذا خرجت أمي من المنزل؟</a:t>
            </a:r>
          </a:p>
        </p:txBody>
      </p:sp>
      <p:sp>
        <p:nvSpPr>
          <p:cNvPr id="209" name="مستطيل 10"/>
          <p:cNvSpPr txBox="1"/>
          <p:nvPr/>
        </p:nvSpPr>
        <p:spPr>
          <a:xfrm>
            <a:off x="4271732" y="1223285"/>
            <a:ext cx="1576169" cy="542291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اكتشف الخطأ </a:t>
            </a:r>
          </a:p>
        </p:txBody>
      </p:sp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6265369" y="1795882"/>
            <a:ext cx="359548" cy="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269287" y="1697677"/>
            <a:ext cx="359548" cy="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3213124" y="3478031"/>
            <a:ext cx="359548" cy="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2897" y="1628514"/>
            <a:ext cx="743472" cy="68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8216" y="3185846"/>
            <a:ext cx="743472" cy="68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528" y="3355452"/>
            <a:ext cx="743471" cy="6888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مستطيل مستدير الزوايا 17"/>
          <p:cNvGrpSpPr/>
          <p:nvPr/>
        </p:nvGrpSpPr>
        <p:grpSpPr>
          <a:xfrm>
            <a:off x="354790" y="5364303"/>
            <a:ext cx="2605497" cy="1055610"/>
            <a:chOff x="0" y="0"/>
            <a:chExt cx="2605495" cy="1055608"/>
          </a:xfrm>
        </p:grpSpPr>
        <p:sp>
          <p:nvSpPr>
            <p:cNvPr id="216" name="مستطيل مستدير الزوايا"/>
            <p:cNvSpPr/>
            <p:nvPr/>
          </p:nvSpPr>
          <p:spPr>
            <a:xfrm>
              <a:off x="0" y="0"/>
              <a:ext cx="2605496" cy="10556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sz="2800"/>
              </a:pPr>
            </a:p>
          </p:txBody>
        </p:sp>
        <p:sp>
          <p:nvSpPr>
            <p:cNvPr id="217" name="أمارس هواياتي المفضلة المفيدة"/>
            <p:cNvSpPr/>
            <p:nvPr/>
          </p:nvSpPr>
          <p:spPr>
            <a:xfrm>
              <a:off x="97250" y="51530"/>
              <a:ext cx="24109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500">
                  <a:solidFill>
                    <a:srgbClr val="00206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أمارس هواياتي المفضلة المفيدة</a:t>
              </a:r>
            </a:p>
          </p:txBody>
        </p:sp>
      </p:grpSp>
      <p:grpSp>
        <p:nvGrpSpPr>
          <p:cNvPr id="221" name="مستطيل مستدير الزوايا 18"/>
          <p:cNvGrpSpPr/>
          <p:nvPr/>
        </p:nvGrpSpPr>
        <p:grpSpPr>
          <a:xfrm>
            <a:off x="3241036" y="5620129"/>
            <a:ext cx="2661928" cy="1056827"/>
            <a:chOff x="0" y="0"/>
            <a:chExt cx="2661927" cy="1056826"/>
          </a:xfrm>
        </p:grpSpPr>
        <p:sp>
          <p:nvSpPr>
            <p:cNvPr id="219" name="مستطيل مستدير الزوايا"/>
            <p:cNvSpPr/>
            <p:nvPr/>
          </p:nvSpPr>
          <p:spPr>
            <a:xfrm>
              <a:off x="0" y="0"/>
              <a:ext cx="2661928" cy="57175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b="1" sz="2800"/>
              </a:pPr>
            </a:p>
          </p:txBody>
        </p:sp>
        <p:sp>
          <p:nvSpPr>
            <p:cNvPr id="220" name="أتشاجر مع إخوتي"/>
            <p:cNvSpPr txBox="1"/>
            <p:nvPr/>
          </p:nvSpPr>
          <p:spPr>
            <a:xfrm>
              <a:off x="73068" y="27911"/>
              <a:ext cx="2515791" cy="1028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2400">
                  <a:solidFill>
                    <a:srgbClr val="00206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أتشاجر مع إخوتي</a:t>
              </a:r>
            </a:p>
          </p:txBody>
        </p:sp>
      </p:grpSp>
      <p:grpSp>
        <p:nvGrpSpPr>
          <p:cNvPr id="224" name="مستطيل مستدير الزوايا 19"/>
          <p:cNvGrpSpPr/>
          <p:nvPr/>
        </p:nvGrpSpPr>
        <p:grpSpPr>
          <a:xfrm>
            <a:off x="6071111" y="5329452"/>
            <a:ext cx="2655555" cy="1055610"/>
            <a:chOff x="0" y="0"/>
            <a:chExt cx="2655553" cy="1055608"/>
          </a:xfrm>
        </p:grpSpPr>
        <p:sp>
          <p:nvSpPr>
            <p:cNvPr id="222" name="مستطيل مستدير الزوايا"/>
            <p:cNvSpPr/>
            <p:nvPr/>
          </p:nvSpPr>
          <p:spPr>
            <a:xfrm>
              <a:off x="0" y="0"/>
              <a:ext cx="2655554" cy="10556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sz="2800">
                  <a:solidFill>
                    <a:srgbClr val="002060"/>
                  </a:solidFill>
                </a:defRPr>
              </a:pPr>
            </a:p>
          </p:txBody>
        </p:sp>
        <p:sp>
          <p:nvSpPr>
            <p:cNvPr id="223" name="أقضي الوقت باللعب المفيد الهادئ."/>
            <p:cNvSpPr/>
            <p:nvPr/>
          </p:nvSpPr>
          <p:spPr>
            <a:xfrm>
              <a:off x="97250" y="51530"/>
              <a:ext cx="24610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defRPr b="1" sz="2200">
                  <a:solidFill>
                    <a:srgbClr val="002060"/>
                  </a:solidFill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أقضي الوقت باللعب المفيد الهادئ</a:t>
              </a:r>
              <a:r>
                <a:t>. </a:t>
              </a:r>
            </a:p>
          </p:txBody>
        </p:sp>
      </p:grpSp>
      <p:pic>
        <p:nvPicPr>
          <p:cNvPr id="22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3213124" y="5620129"/>
            <a:ext cx="359548" cy="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8216" y="4985017"/>
            <a:ext cx="743472" cy="68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528" y="5154624"/>
            <a:ext cx="743471" cy="688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4"/>
      <p:bldP build="whole" bldLvl="1" animBg="1" rev="0" advAuto="0" spid="225" grpId="8"/>
      <p:bldP build="whole" bldLvl="1" animBg="1" rev="0" advAuto="0" spid="211" grpId="3"/>
      <p:bldP build="whole" bldLvl="1" animBg="1" rev="0" advAuto="0" spid="212" grpId="5"/>
      <p:bldP build="whole" bldLvl="1" animBg="1" rev="0" advAuto="0" spid="210" grpId="1"/>
      <p:bldP build="whole" bldLvl="1" animBg="1" rev="0" advAuto="0" spid="227" grpId="9"/>
      <p:bldP build="whole" bldLvl="1" animBg="1" rev="0" advAuto="0" spid="215" grpId="6"/>
      <p:bldP build="whole" bldLvl="1" animBg="1" rev="0" advAuto="0" spid="226" grpId="7"/>
      <p:bldP build="whole" bldLvl="1" animBg="1" rev="0" advAuto="0" spid="21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3"/>
          <p:cNvSpPr/>
          <p:nvPr/>
        </p:nvSpPr>
        <p:spPr>
          <a:xfrm>
            <a:off x="3289710" y="3173289"/>
            <a:ext cx="5143884" cy="1941301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1270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1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ناقشي معلمتك و زميلاتك في التصرفات الخاطئة التي تقوم بها بعض الفتيات عند خروج أمهاتهن من المنزل , ثم دونيها </a:t>
            </a:r>
          </a:p>
        </p:txBody>
      </p:sp>
      <p:pic>
        <p:nvPicPr>
          <p:cNvPr id="23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5339" y="851241"/>
            <a:ext cx="2472627" cy="119308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مستطيل 14"/>
          <p:cNvSpPr txBox="1"/>
          <p:nvPr/>
        </p:nvSpPr>
        <p:spPr>
          <a:xfrm>
            <a:off x="6249254" y="1071624"/>
            <a:ext cx="1644798" cy="75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4000">
                <a:solidFill>
                  <a:srgbClr val="00206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نشاط </a:t>
            </a:r>
            <a:r>
              <a:t>2</a:t>
            </a:r>
          </a:p>
        </p:txBody>
      </p:sp>
      <p:pic>
        <p:nvPicPr>
          <p:cNvPr id="232" name="5287B788-18BB-4FA9-8B4A-5C19A6D4F747-L0-001.png" descr="5287B788-18BB-4FA9-8B4A-5C19A6D4F747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6" y="374253"/>
            <a:ext cx="7352679" cy="6109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صورة 2" descr="صورة 2"/>
          <p:cNvPicPr>
            <a:picLocks noChangeAspect="1"/>
          </p:cNvPicPr>
          <p:nvPr/>
        </p:nvPicPr>
        <p:blipFill>
          <a:blip r:embed="rId3">
            <a:extLst/>
          </a:blip>
          <a:srcRect l="0" t="0" r="57421" b="0"/>
          <a:stretch>
            <a:fillRect/>
          </a:stretch>
        </p:blipFill>
        <p:spPr>
          <a:xfrm>
            <a:off x="1" y="1"/>
            <a:ext cx="299085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مستطيل 1"/>
          <p:cNvSpPr txBox="1"/>
          <p:nvPr/>
        </p:nvSpPr>
        <p:spPr>
          <a:xfrm>
            <a:off x="3246121" y="2995129"/>
            <a:ext cx="5633085" cy="3169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800">
                <a:solidFill>
                  <a:srgbClr val="00206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من أهداف الرؤية بناء بيئة مدرسية محفزة، وجاذبة و مرغبة للتعلم مرتبطة بمنظومة خدمات مساندة ومتكاملة</a:t>
            </a:r>
            <a:r>
              <a:t>.</a:t>
            </a:r>
            <a:br/>
            <a:r>
              <a:rPr>
                <a:latin typeface="+mj-lt"/>
                <a:ea typeface="+mj-ea"/>
                <a:cs typeface="+mj-cs"/>
                <a:sym typeface="Helvetica"/>
              </a:rPr>
              <a:t>و إطلاق خدمات مساعدة للطالب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ctr" rtl="0">
              <a:defRPr b="1" sz="2800">
                <a:solidFill>
                  <a:srgbClr val="00206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مثل منصة عين التعليمية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ctr" rtl="0">
              <a:defRPr b="1" sz="2800">
                <a:solidFill>
                  <a:srgbClr val="00206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والباركود  في الكتاب المدرسي  </a:t>
            </a:r>
          </a:p>
        </p:txBody>
      </p:sp>
      <p:pic>
        <p:nvPicPr>
          <p:cNvPr id="117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05251" y="236220"/>
            <a:ext cx="4314824" cy="2644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مستطيل 1"/>
          <p:cNvSpPr txBox="1"/>
          <p:nvPr/>
        </p:nvSpPr>
        <p:spPr>
          <a:xfrm>
            <a:off x="1301583" y="281979"/>
            <a:ext cx="7151474" cy="808991"/>
          </a:xfrm>
          <a:prstGeom prst="rect">
            <a:avLst/>
          </a:prstGeom>
          <a:solidFill>
            <a:srgbClr val="D38301"/>
          </a:solidFill>
          <a:ln w="6350">
            <a:solidFill>
              <a:schemeClr val="accent4"/>
            </a:solidFill>
            <a:miter/>
          </a:ln>
          <a:effectLst>
            <a:outerShdw sx="100000" sy="100000" kx="0" ky="0" algn="b" rotWithShape="0" blurRad="1270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600"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استراتيجية العصف الذهني</a:t>
            </a:r>
          </a:p>
        </p:txBody>
      </p:sp>
      <p:pic>
        <p:nvPicPr>
          <p:cNvPr id="235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28" y="2292237"/>
            <a:ext cx="8863344" cy="2273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7DB01BB5-FE97-449D-9EEC-608D69ECE1DC-L0-001.jpeg" descr="7DB01BB5-FE97-449D-9EEC-608D69ECE1D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2081" y="727749"/>
            <a:ext cx="4691877" cy="469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9EB42797-A22A-4AA0-A8BA-88CAF2CA5F7A-L0-001.jpeg" descr="9EB42797-A22A-4AA0-A8BA-88CAF2CA5F7A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534" y="454017"/>
            <a:ext cx="3076002" cy="3043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14C66477-CFD5-4497-8D6E-A270A50B28EA-L0-001.jpeg" descr="14C66477-CFD5-4497-8D6E-A270A50B28EA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8296" y="3688952"/>
            <a:ext cx="2864478" cy="3142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2"/>
      <p:bldP build="whole" bldLvl="1" animBg="1" rev="0" advAuto="0" spid="239" grpId="3"/>
      <p:bldP build="whole" bldLvl="1" animBg="1" rev="0" advAuto="0" spid="23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صورة 1" descr="صورة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957" y="1149789"/>
            <a:ext cx="6498018" cy="552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8423" y="314325"/>
            <a:ext cx="2270126" cy="109537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مستطيل 14"/>
          <p:cNvSpPr txBox="1"/>
          <p:nvPr/>
        </p:nvSpPr>
        <p:spPr>
          <a:xfrm>
            <a:off x="6688565" y="508068"/>
            <a:ext cx="1634270" cy="75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b="1" sz="4000">
                <a:solidFill>
                  <a:srgbClr val="00206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نشاط </a:t>
            </a:r>
            <a:r>
              <a:t>3</a:t>
            </a:r>
          </a:p>
        </p:txBody>
      </p:sp>
      <p:sp>
        <p:nvSpPr>
          <p:cNvPr id="244" name="شكل بيضاوي 2"/>
          <p:cNvSpPr/>
          <p:nvPr/>
        </p:nvSpPr>
        <p:spPr>
          <a:xfrm>
            <a:off x="470779" y="3730028"/>
            <a:ext cx="371193" cy="380247"/>
          </a:xfrm>
          <a:prstGeom prst="ellipse">
            <a:avLst/>
          </a:prstGeom>
          <a:solidFill>
            <a:srgbClr val="00B050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5" name="شكل بيضاوي 21"/>
          <p:cNvSpPr/>
          <p:nvPr/>
        </p:nvSpPr>
        <p:spPr>
          <a:xfrm>
            <a:off x="470779" y="4208352"/>
            <a:ext cx="371193" cy="38024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6" name="شكل بيضاوي 22"/>
          <p:cNvSpPr/>
          <p:nvPr/>
        </p:nvSpPr>
        <p:spPr>
          <a:xfrm>
            <a:off x="461725" y="4686677"/>
            <a:ext cx="371193" cy="380247"/>
          </a:xfrm>
          <a:prstGeom prst="ellipse">
            <a:avLst/>
          </a:prstGeom>
          <a:solidFill>
            <a:srgbClr val="00B050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7" name="شكل بيضاوي 23"/>
          <p:cNvSpPr/>
          <p:nvPr/>
        </p:nvSpPr>
        <p:spPr>
          <a:xfrm>
            <a:off x="461725" y="5149558"/>
            <a:ext cx="371193" cy="38024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8" name="شكل بيضاوي 24"/>
          <p:cNvSpPr/>
          <p:nvPr/>
        </p:nvSpPr>
        <p:spPr>
          <a:xfrm>
            <a:off x="461725" y="5599096"/>
            <a:ext cx="371193" cy="38024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9" name="شكل بيضاوي 25"/>
          <p:cNvSpPr/>
          <p:nvPr/>
        </p:nvSpPr>
        <p:spPr>
          <a:xfrm>
            <a:off x="470779" y="6021239"/>
            <a:ext cx="371193" cy="380247"/>
          </a:xfrm>
          <a:prstGeom prst="ellipse">
            <a:avLst/>
          </a:prstGeom>
          <a:solidFill>
            <a:srgbClr val="00B050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3"/>
      <p:bldP build="whole" bldLvl="1" animBg="1" rev="0" advAuto="0" spid="249" grpId="6"/>
      <p:bldP build="whole" bldLvl="1" animBg="1" rev="0" advAuto="0" spid="245" grpId="2"/>
      <p:bldP build="whole" bldLvl="1" animBg="1" rev="0" advAuto="0" spid="247" grpId="4"/>
      <p:bldP build="whole" bldLvl="1" animBg="1" rev="0" advAuto="0" spid="248" grpId="5"/>
      <p:bldP build="whole" bldLvl="1" animBg="1" rev="0" advAuto="0" spid="24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9867" y="2894168"/>
            <a:ext cx="2498267" cy="233299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مستطيل 5"/>
          <p:cNvSpPr txBox="1"/>
          <p:nvPr/>
        </p:nvSpPr>
        <p:spPr>
          <a:xfrm>
            <a:off x="1224982" y="861856"/>
            <a:ext cx="6068585" cy="802641"/>
          </a:xfrm>
          <a:prstGeom prst="rect">
            <a:avLst/>
          </a:prstGeom>
          <a:solidFill>
            <a:schemeClr val="accent2"/>
          </a:solidFill>
          <a:ln w="12700">
            <a:solidFill>
              <a:srgbClr val="AD5B24"/>
            </a:solidFill>
            <a:miter/>
          </a:ln>
          <a:effectLst>
            <a:outerShdw sx="100000" sy="100000" kx="0" ky="0" algn="b" rotWithShape="0" blurRad="1270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صغيرتي تخيلي أنك أم </a:t>
            </a:r>
          </a:p>
        </p:txBody>
      </p:sp>
      <p:sp>
        <p:nvSpPr>
          <p:cNvPr id="253" name="مستطيل 3"/>
          <p:cNvSpPr/>
          <p:nvPr/>
        </p:nvSpPr>
        <p:spPr>
          <a:xfrm>
            <a:off x="6982111" y="167665"/>
            <a:ext cx="1938606" cy="69639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نشاط فردي</a:t>
            </a:r>
          </a:p>
        </p:txBody>
      </p:sp>
      <p:pic>
        <p:nvPicPr>
          <p:cNvPr id="254" name="6701BDC3-E9AB-4909-86F4-94DC0CA246E2-L0-001.jpeg" descr="6701BDC3-E9AB-4909-86F4-94DC0CA246E2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576" y="2382481"/>
            <a:ext cx="5538566" cy="3356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5"/>
          <p:cNvSpPr/>
          <p:nvPr/>
        </p:nvSpPr>
        <p:spPr>
          <a:xfrm>
            <a:off x="147078" y="257480"/>
            <a:ext cx="6284157" cy="1418591"/>
          </a:xfrm>
          <a:prstGeom prst="rect">
            <a:avLst/>
          </a:prstGeom>
          <a:solidFill>
            <a:srgbClr val="74A7FF"/>
          </a:soli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أكتبي دعاء الخروج من المنزل من خلال استراتيجية جزء من النص مفقود.</a:t>
            </a:r>
          </a:p>
        </p:txBody>
      </p:sp>
      <p:pic>
        <p:nvPicPr>
          <p:cNvPr id="257" name="صورة 1" descr="صورة 1"/>
          <p:cNvPicPr>
            <a:picLocks noChangeAspect="1"/>
          </p:cNvPicPr>
          <p:nvPr/>
        </p:nvPicPr>
        <p:blipFill>
          <a:blip r:embed="rId3">
            <a:extLst/>
          </a:blip>
          <a:srcRect l="6" t="4945" r="9" b="2368"/>
          <a:stretch>
            <a:fillRect/>
          </a:stretch>
        </p:blipFill>
        <p:spPr>
          <a:xfrm>
            <a:off x="6516102" y="2214959"/>
            <a:ext cx="2331244" cy="2428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579" y="0"/>
                </a:moveTo>
                <a:cubicBezTo>
                  <a:pt x="5556" y="0"/>
                  <a:pt x="1328" y="3296"/>
                  <a:pt x="0" y="7799"/>
                </a:cubicBezTo>
                <a:lnTo>
                  <a:pt x="0" y="13805"/>
                </a:lnTo>
                <a:cubicBezTo>
                  <a:pt x="1329" y="18306"/>
                  <a:pt x="5557" y="21600"/>
                  <a:pt x="10579" y="21600"/>
                </a:cubicBezTo>
                <a:cubicBezTo>
                  <a:pt x="16666" y="21600"/>
                  <a:pt x="21600" y="16765"/>
                  <a:pt x="21600" y="10800"/>
                </a:cubicBezTo>
                <a:cubicBezTo>
                  <a:pt x="21600" y="4835"/>
                  <a:pt x="16666" y="0"/>
                  <a:pt x="1057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1523" y="336540"/>
            <a:ext cx="2270126" cy="109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مستطيل 7"/>
          <p:cNvSpPr txBox="1"/>
          <p:nvPr/>
        </p:nvSpPr>
        <p:spPr>
          <a:xfrm>
            <a:off x="6410337" y="508068"/>
            <a:ext cx="1912498" cy="75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4000">
                <a:solidFill>
                  <a:srgbClr val="00206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نشاط </a:t>
            </a:r>
            <a:r>
              <a:t>5</a:t>
            </a:r>
          </a:p>
        </p:txBody>
      </p:sp>
      <p:pic>
        <p:nvPicPr>
          <p:cNvPr id="260" name="24999631-98BF-48B6-A622-E816ACE0B58D-L0-001.png" descr="24999631-98BF-48B6-A622-E816ACE0B58D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96977" y="2183457"/>
            <a:ext cx="2950046" cy="4525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415240ED-9546-4A25-9B6A-9AA0BBDBA631-L0-001.jpeg" descr="415240ED-9546-4A25-9B6A-9AA0BBDBA631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5487" y="2376082"/>
            <a:ext cx="3042807" cy="304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8433.mp4" descr="IMG_8433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5965456" y="5090913"/>
            <a:ext cx="2802260" cy="1576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710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0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2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2"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  <p:bldP build="whole" bldLvl="1" animBg="1" rev="0" advAuto="0" spid="262" grpId="4"/>
      <p:bldP build="whole" bldLvl="1" animBg="1" rev="0" advAuto="0" spid="260" grpId="3"/>
      <p:bldP build="whole" bldLvl="1" animBg="1" rev="0" advAuto="0" spid="257" grpId="2"/>
      <p:bldP build="whole" bldLvl="1" animBg="1" rev="0" advAuto="0" spid="261" grpId="6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7E51CCA1-FE61-422C-945C-2C9FCF8D493B-L0-001.png" descr="7E51CCA1-FE61-422C-945C-2C9FCF8D493B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4170" y="0"/>
            <a:ext cx="627566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304800"/>
            <a:ext cx="7096125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مستطيل 1"/>
          <p:cNvSpPr txBox="1"/>
          <p:nvPr/>
        </p:nvSpPr>
        <p:spPr>
          <a:xfrm>
            <a:off x="2898618" y="5134983"/>
            <a:ext cx="3346764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500">
                <a:solidFill>
                  <a:srgbClr val="CC00CC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هيا نمرح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2838E6E5-4800-428E-AF52-704E7053E3EE-L0-001.jpeg" descr="2838E6E5-4800-428E-AF52-704E7053E3EE-L0-00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4223" y="383667"/>
            <a:ext cx="2919808" cy="190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EB62EF3B-FFD6-4834-8E2A-6F5536E87B3F-L0-001.jpeg" descr="EB62EF3B-FFD6-4834-8E2A-6F5536E87B3F-L0-00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95554" y="389293"/>
            <a:ext cx="2612264" cy="189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51D108AE-72AC-40FA-BDB1-5FE6E6CCB8CA-L0-001.jpeg" descr="51D108AE-72AC-40FA-BDB1-5FE6E6CCB8CA-L0-001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944" y="350416"/>
            <a:ext cx="2480205" cy="2480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640E7A7E-D0BC-4D35-B04F-85FE5A17C930-L0-001.jpeg" descr="640E7A7E-D0BC-4D35-B04F-85FE5A17C930-L0-001.jpe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62219" y="2469356"/>
            <a:ext cx="2879039" cy="1919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67DFC00-AEBF-4FBC-A705-1B7B29C08DCF-L0-001.jpeg" descr="D67DFC00-AEBF-4FBC-A705-1B7B29C08DCF-L0-001.jpeg">
            <a:hlinkClick r:id="rId1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538095" y="4516413"/>
            <a:ext cx="2986731" cy="2341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A0671651-60E0-4BCF-B2F7-468FCA02BB57-L0-001.jpeg" descr="A0671651-60E0-4BCF-B2F7-468FCA02BB57-L0-001.jpeg">
            <a:hlinkClick r:id="rId1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5717" y="4499663"/>
            <a:ext cx="3571101" cy="2374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صورة 2" descr="صورة 2"/>
          <p:cNvPicPr>
            <a:picLocks noChangeAspect="1"/>
          </p:cNvPicPr>
          <p:nvPr/>
        </p:nvPicPr>
        <p:blipFill>
          <a:blip r:embed="rId3">
            <a:extLst/>
          </a:blip>
          <a:srcRect l="0" t="14199" r="0" b="0"/>
          <a:stretch>
            <a:fillRect/>
          </a:stretch>
        </p:blipFill>
        <p:spPr>
          <a:xfrm>
            <a:off x="461727" y="108641"/>
            <a:ext cx="7926735" cy="6655069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مستطيل 3"/>
          <p:cNvSpPr txBox="1"/>
          <p:nvPr/>
        </p:nvSpPr>
        <p:spPr>
          <a:xfrm>
            <a:off x="5462725" y="1844706"/>
            <a:ext cx="445701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rgbClr val="C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√</a:t>
            </a:r>
          </a:p>
        </p:txBody>
      </p:sp>
      <p:sp>
        <p:nvSpPr>
          <p:cNvPr id="278" name="مستطيل 6"/>
          <p:cNvSpPr txBox="1"/>
          <p:nvPr/>
        </p:nvSpPr>
        <p:spPr>
          <a:xfrm>
            <a:off x="1160820" y="1844706"/>
            <a:ext cx="445701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rgbClr val="C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√</a:t>
            </a:r>
          </a:p>
        </p:txBody>
      </p:sp>
      <p:sp>
        <p:nvSpPr>
          <p:cNvPr id="279" name="مستطيل 7"/>
          <p:cNvSpPr txBox="1"/>
          <p:nvPr/>
        </p:nvSpPr>
        <p:spPr>
          <a:xfrm>
            <a:off x="5220336" y="3717264"/>
            <a:ext cx="401165" cy="79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5400">
                <a:solidFill>
                  <a:srgbClr val="C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280" name="مستطيل 8"/>
          <p:cNvSpPr txBox="1"/>
          <p:nvPr/>
        </p:nvSpPr>
        <p:spPr>
          <a:xfrm>
            <a:off x="676219" y="3721794"/>
            <a:ext cx="401164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5400">
                <a:solidFill>
                  <a:srgbClr val="C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281" name="مستطيل 9"/>
          <p:cNvSpPr txBox="1"/>
          <p:nvPr/>
        </p:nvSpPr>
        <p:spPr>
          <a:xfrm>
            <a:off x="5507434" y="5934669"/>
            <a:ext cx="401165" cy="79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5400">
                <a:solidFill>
                  <a:srgbClr val="C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282" name="مستطيل 10"/>
          <p:cNvSpPr txBox="1"/>
          <p:nvPr/>
        </p:nvSpPr>
        <p:spPr>
          <a:xfrm>
            <a:off x="1579335" y="5934669"/>
            <a:ext cx="401164" cy="79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5400">
                <a:solidFill>
                  <a:srgbClr val="C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1"/>
      <p:bldP build="whole" bldLvl="1" animBg="1" rev="0" advAuto="0" spid="279" grpId="3"/>
      <p:bldP build="whole" bldLvl="1" animBg="1" rev="0" advAuto="0" spid="281" grpId="5"/>
      <p:bldP build="whole" bldLvl="1" animBg="1" rev="0" advAuto="0" spid="278" grpId="2"/>
      <p:bldP build="whole" bldLvl="1" animBg="1" rev="0" advAuto="0" spid="280" grpId="4"/>
      <p:bldP build="whole" bldLvl="1" animBg="1" rev="0" advAuto="0" spid="282" grpId="6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" descr="Picture 2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9881" y="3376644"/>
            <a:ext cx="5964238" cy="304323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مستطيل 2"/>
          <p:cNvSpPr txBox="1"/>
          <p:nvPr/>
        </p:nvSpPr>
        <p:spPr>
          <a:xfrm>
            <a:off x="1351362" y="1192969"/>
            <a:ext cx="5841193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6000">
                <a:solidFill>
                  <a:srgbClr val="7030A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طالباتي شكرا لتميزكم </a:t>
            </a:r>
          </a:p>
          <a:p>
            <a:pPr algn="ctr" rtl="0">
              <a:defRPr sz="6000">
                <a:solidFill>
                  <a:srgbClr val="7030A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أنتن رائعات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مربع نص 4"/>
          <p:cNvSpPr txBox="1"/>
          <p:nvPr/>
        </p:nvSpPr>
        <p:spPr>
          <a:xfrm>
            <a:off x="3002220" y="221129"/>
            <a:ext cx="3348802" cy="720091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700">
                <a:solidFill>
                  <a:srgbClr val="FFFFF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قوانين الفصل </a:t>
            </a:r>
          </a:p>
        </p:txBody>
      </p:sp>
      <p:pic>
        <p:nvPicPr>
          <p:cNvPr id="120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rcRect l="8519" t="67735" r="57810" b="6668"/>
          <a:stretch>
            <a:fillRect/>
          </a:stretch>
        </p:blipFill>
        <p:spPr>
          <a:xfrm>
            <a:off x="579448" y="3861048"/>
            <a:ext cx="1702053" cy="1607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 5" descr="صورة 5"/>
          <p:cNvPicPr>
            <a:picLocks noChangeAspect="1"/>
          </p:cNvPicPr>
          <p:nvPr/>
        </p:nvPicPr>
        <p:blipFill>
          <a:blip r:embed="rId3">
            <a:extLst/>
          </a:blip>
          <a:srcRect l="53581" t="0" r="8090" b="72304"/>
          <a:stretch>
            <a:fillRect/>
          </a:stretch>
        </p:blipFill>
        <p:spPr>
          <a:xfrm>
            <a:off x="6675788" y="1023333"/>
            <a:ext cx="1937443" cy="1739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صورة 6" descr="صورة 6"/>
          <p:cNvPicPr>
            <a:picLocks noChangeAspect="1"/>
          </p:cNvPicPr>
          <p:nvPr/>
        </p:nvPicPr>
        <p:blipFill>
          <a:blip r:embed="rId3">
            <a:extLst/>
          </a:blip>
          <a:srcRect l="54755" t="32225" r="8997" b="39085"/>
          <a:stretch>
            <a:fillRect/>
          </a:stretch>
        </p:blipFill>
        <p:spPr>
          <a:xfrm>
            <a:off x="514366" y="1042750"/>
            <a:ext cx="1832219" cy="180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rcRect l="53323" t="66393" r="8998" b="6243"/>
          <a:stretch>
            <a:fillRect/>
          </a:stretch>
        </p:blipFill>
        <p:spPr>
          <a:xfrm>
            <a:off x="6616719" y="3861048"/>
            <a:ext cx="1904645" cy="1718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صورة 8" descr="صورة 8"/>
          <p:cNvPicPr>
            <a:picLocks noChangeAspect="1"/>
          </p:cNvPicPr>
          <p:nvPr/>
        </p:nvPicPr>
        <p:blipFill>
          <a:blip r:embed="rId3">
            <a:extLst/>
          </a:blip>
          <a:srcRect l="10340" t="33090" r="55631" b="40959"/>
          <a:stretch>
            <a:fillRect/>
          </a:stretch>
        </p:blipFill>
        <p:spPr>
          <a:xfrm>
            <a:off x="3853049" y="3861048"/>
            <a:ext cx="1720159" cy="1629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صورة 9" descr="صورة 9"/>
          <p:cNvPicPr>
            <a:picLocks noChangeAspect="1"/>
          </p:cNvPicPr>
          <p:nvPr/>
        </p:nvPicPr>
        <p:blipFill>
          <a:blip r:embed="rId3">
            <a:extLst/>
          </a:blip>
          <a:srcRect l="9832" t="0" r="54706" b="73893"/>
          <a:stretch>
            <a:fillRect/>
          </a:stretch>
        </p:blipFill>
        <p:spPr>
          <a:xfrm>
            <a:off x="3852209" y="1073252"/>
            <a:ext cx="1792588" cy="163941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مستطيل 10"/>
          <p:cNvSpPr txBox="1"/>
          <p:nvPr/>
        </p:nvSpPr>
        <p:spPr>
          <a:xfrm>
            <a:off x="5958458" y="2841601"/>
            <a:ext cx="3221166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cap="all" sz="3200">
                <a:solidFill>
                  <a:srgbClr val="002060"/>
                </a:solidFill>
                <a:latin typeface="DecoType Naskh Regular"/>
                <a:ea typeface="DecoType Naskh Regular"/>
                <a:cs typeface="DecoType Naskh Regular"/>
                <a:sym typeface="DecoType Naskh Regular"/>
              </a:defRPr>
            </a:lvl1pPr>
          </a:lstStyle>
          <a:p>
            <a:pPr rtl="0"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b="0">
                <a:latin typeface="DecoType Naskh Regular"/>
                <a:ea typeface="DecoType Naskh Regular"/>
                <a:cs typeface="DecoType Naskh Regular"/>
                <a:sym typeface="DecoType Naskh Regular"/>
              </a:rPr>
              <a:t>أحافظ على الممتلكات </a:t>
            </a:r>
          </a:p>
        </p:txBody>
      </p:sp>
      <p:sp>
        <p:nvSpPr>
          <p:cNvPr id="127" name="مستطيل 11"/>
          <p:cNvSpPr txBox="1"/>
          <p:nvPr/>
        </p:nvSpPr>
        <p:spPr>
          <a:xfrm>
            <a:off x="4298757" y="2841601"/>
            <a:ext cx="828640" cy="115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cap="all" sz="3200">
                <a:solidFill>
                  <a:srgbClr val="002060"/>
                </a:solidFill>
                <a:latin typeface="DecoType Naskh Regular"/>
                <a:ea typeface="DecoType Naskh Regular"/>
                <a:cs typeface="DecoType Naskh Regular"/>
                <a:sym typeface="DecoType Naskh Regular"/>
              </a:defRPr>
            </a:lvl1pPr>
          </a:lstStyle>
          <a:p>
            <a:pPr rtl="0"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b="0">
                <a:latin typeface="DecoType Naskh Regular"/>
                <a:ea typeface="DecoType Naskh Regular"/>
                <a:cs typeface="DecoType Naskh Regular"/>
                <a:sym typeface="DecoType Naskh Regular"/>
              </a:rPr>
              <a:t>أستأذن</a:t>
            </a:r>
          </a:p>
        </p:txBody>
      </p:sp>
      <p:sp>
        <p:nvSpPr>
          <p:cNvPr id="128" name="مستطيل 12"/>
          <p:cNvSpPr txBox="1"/>
          <p:nvPr/>
        </p:nvSpPr>
        <p:spPr>
          <a:xfrm>
            <a:off x="-87902" y="2706630"/>
            <a:ext cx="3525334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cap="all" sz="3200">
                <a:solidFill>
                  <a:srgbClr val="002060"/>
                </a:solidFill>
                <a:latin typeface="DecoType Naskh Regular"/>
                <a:ea typeface="DecoType Naskh Regular"/>
                <a:cs typeface="DecoType Naskh Regular"/>
                <a:sym typeface="DecoType Naskh Regular"/>
              </a:defRPr>
            </a:lvl1pPr>
          </a:lstStyle>
          <a:p>
            <a:pPr rtl="0"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b="0">
                <a:latin typeface="DecoType Naskh Regular"/>
                <a:ea typeface="DecoType Naskh Regular"/>
                <a:cs typeface="DecoType Naskh Regular"/>
                <a:sym typeface="DecoType Naskh Regular"/>
              </a:rPr>
              <a:t>أعمل مع زميلاتي كفريق </a:t>
            </a:r>
          </a:p>
        </p:txBody>
      </p:sp>
      <p:sp>
        <p:nvSpPr>
          <p:cNvPr id="129" name="مستطيل 13"/>
          <p:cNvSpPr txBox="1"/>
          <p:nvPr/>
        </p:nvSpPr>
        <p:spPr>
          <a:xfrm>
            <a:off x="7002908" y="5505954"/>
            <a:ext cx="1283304" cy="1193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cap="all" sz="3200">
                <a:solidFill>
                  <a:srgbClr val="002060"/>
                </a:solidFill>
                <a:latin typeface="DecoType Naskh Regular"/>
                <a:ea typeface="DecoType Naskh Regular"/>
                <a:cs typeface="DecoType Naskh Regular"/>
                <a:sym typeface="DecoType Naskh Regular"/>
              </a:defRPr>
            </a:lvl1pPr>
          </a:lstStyle>
          <a:p>
            <a:pPr rtl="0"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b="0">
                <a:latin typeface="DecoType Naskh Regular"/>
                <a:ea typeface="DecoType Naskh Regular"/>
                <a:cs typeface="DecoType Naskh Regular"/>
                <a:sym typeface="DecoType Naskh Regular"/>
              </a:rPr>
              <a:t>أحترم الجميع </a:t>
            </a:r>
          </a:p>
        </p:txBody>
      </p:sp>
      <p:sp>
        <p:nvSpPr>
          <p:cNvPr id="130" name="مستطيل 14"/>
          <p:cNvSpPr txBox="1"/>
          <p:nvPr/>
        </p:nvSpPr>
        <p:spPr>
          <a:xfrm>
            <a:off x="3036920" y="5505954"/>
            <a:ext cx="3423263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cap="all" sz="3200">
                <a:solidFill>
                  <a:srgbClr val="002060"/>
                </a:solidFill>
                <a:latin typeface="DecoType Naskh Regular"/>
                <a:ea typeface="DecoType Naskh Regular"/>
                <a:cs typeface="DecoType Naskh Regular"/>
                <a:sym typeface="DecoType Naskh Regular"/>
              </a:defRPr>
            </a:lvl1pPr>
          </a:lstStyle>
          <a:p>
            <a:pPr rtl="0"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b="0">
                <a:latin typeface="DecoType Naskh Regular"/>
                <a:ea typeface="DecoType Naskh Regular"/>
                <a:cs typeface="DecoType Naskh Regular"/>
                <a:sym typeface="DecoType Naskh Regular"/>
              </a:rPr>
              <a:t>أستمع لنصائح معلمتي </a:t>
            </a:r>
          </a:p>
        </p:txBody>
      </p:sp>
      <p:sp>
        <p:nvSpPr>
          <p:cNvPr id="131" name="مستطيل 15"/>
          <p:cNvSpPr txBox="1"/>
          <p:nvPr/>
        </p:nvSpPr>
        <p:spPr>
          <a:xfrm>
            <a:off x="252644" y="5505954"/>
            <a:ext cx="2844242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cap="all" sz="3200">
                <a:solidFill>
                  <a:srgbClr val="002060"/>
                </a:solidFill>
                <a:latin typeface="DecoType Naskh Regular"/>
                <a:ea typeface="DecoType Naskh Regular"/>
                <a:cs typeface="DecoType Naskh Regular"/>
                <a:sym typeface="DecoType Naskh Regular"/>
              </a:defRPr>
            </a:lvl1pPr>
          </a:lstStyle>
          <a:p>
            <a:pPr rtl="0"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b="0">
                <a:latin typeface="DecoType Naskh Regular"/>
                <a:ea typeface="DecoType Naskh Regular"/>
                <a:cs typeface="DecoType Naskh Regular"/>
                <a:sym typeface="DecoType Naskh Regular"/>
              </a:rPr>
              <a:t>أبذل قصارى جهدي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Class="entr" nodeType="afterEffect" presetSubtype="0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Class="entr" nodeType="afterEffect" presetSubtype="0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Class="entr" nodeType="afterEffect" presetSubtype="0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5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Class="entr" nodeType="afterEffect" presetSubtype="0" presetID="15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Class="entr" nodeType="afterEffect" presetSubtype="0" presetID="15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Class="entr" nodeType="afterEffect" presetSubtype="0" presetID="15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Class="entr" nodeType="afterEffect" presetSubtype="0" presetID="15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Class="entr" nodeType="afterEffect" presetSubtype="0" presetID="15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5"/>
      <p:bldP build="whole" bldLvl="1" animBg="1" rev="0" advAuto="0" spid="129" grpId="9"/>
      <p:bldP build="whole" bldLvl="1" animBg="1" rev="0" advAuto="0" spid="122" grpId="6"/>
      <p:bldP build="whole" bldLvl="1" animBg="1" rev="0" advAuto="0" spid="130" grpId="11"/>
      <p:bldP build="whole" bldLvl="1" animBg="1" rev="0" advAuto="0" spid="119" grpId="1"/>
      <p:bldP build="whole" bldLvl="1" animBg="1" rev="0" advAuto="0" spid="124" grpId="10"/>
      <p:bldP build="whole" bldLvl="1" animBg="1" rev="0" advAuto="0" spid="126" grpId="3"/>
      <p:bldP build="whole" bldLvl="1" animBg="1" rev="0" advAuto="0" spid="125" grpId="4"/>
      <p:bldP build="whole" bldLvl="1" animBg="1" rev="0" advAuto="0" spid="128" grpId="7"/>
      <p:bldP build="whole" bldLvl="1" animBg="1" rev="0" advAuto="0" spid="121" grpId="2"/>
      <p:bldP build="whole" bldLvl="1" animBg="1" rev="0" advAuto="0" spid="123" grpId="8"/>
      <p:bldP build="whole" bldLvl="1" animBg="1" rev="0" advAuto="0" spid="131" grpId="13"/>
      <p:bldP build="whole" bldLvl="1" animBg="1" rev="0" advAuto="0" spid="120" grpId="1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94B63CBB-9A8C-4778-8F1D-FD03C9A32A58-L0-001.png" descr="94B63CBB-9A8C-4778-8F1D-FD03C9A32A58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458" y="-107542"/>
            <a:ext cx="7073084" cy="707308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سؤال من معلمتك…"/>
          <p:cNvSpPr txBox="1"/>
          <p:nvPr/>
        </p:nvSpPr>
        <p:spPr>
          <a:xfrm>
            <a:off x="2925787" y="589248"/>
            <a:ext cx="4493926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56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سؤال من معلمتك </a:t>
            </a:r>
          </a:p>
          <a:p>
            <a:pPr algn="ctr" rtl="0">
              <a:defRPr sz="56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هل اعجبك درس اليوم!؟</a:t>
            </a:r>
          </a:p>
          <a:p>
            <a:pPr algn="ctr" rtl="0">
              <a:defRPr sz="56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ولماذا؟</a:t>
            </a:r>
          </a:p>
        </p:txBody>
      </p:sp>
      <p:grpSp>
        <p:nvGrpSpPr>
          <p:cNvPr id="291" name="شكل بيضاوي 3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6440571" y="5318890"/>
            <a:ext cx="2304258" cy="1152129"/>
            <a:chOff x="0" y="0"/>
            <a:chExt cx="2304256" cy="1152128"/>
          </a:xfrm>
        </p:grpSpPr>
        <p:sp>
          <p:nvSpPr>
            <p:cNvPr id="289" name="بيضاوي"/>
            <p:cNvSpPr/>
            <p:nvPr/>
          </p:nvSpPr>
          <p:spPr>
            <a:xfrm>
              <a:off x="-1" y="-1"/>
              <a:ext cx="2304258" cy="1152130"/>
            </a:xfrm>
            <a:prstGeom prst="ellipse">
              <a:avLst/>
            </a:pr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0" name="رجوع"/>
            <p:cNvSpPr txBox="1"/>
            <p:nvPr/>
          </p:nvSpPr>
          <p:spPr>
            <a:xfrm>
              <a:off x="383170" y="152582"/>
              <a:ext cx="1537917" cy="84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4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رجوع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5032F49A-0DEB-4D3A-9E21-C36964DE4E3E-L0-001.png" descr="5032F49A-0DEB-4D3A-9E21-C36964DE4E3E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1311" y="821166"/>
            <a:ext cx="3627853" cy="293805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سؤال موجه للمجموعة"/>
          <p:cNvSpPr txBox="1"/>
          <p:nvPr/>
        </p:nvSpPr>
        <p:spPr>
          <a:xfrm>
            <a:off x="888853" y="1225716"/>
            <a:ext cx="3272325" cy="466091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9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سؤال موجه للمجموعة </a:t>
            </a:r>
          </a:p>
        </p:txBody>
      </p:sp>
      <p:sp>
        <p:nvSpPr>
          <p:cNvPr id="295" name="اذا ذهبتن في زيارة لبيت صديقتكن ،، واضطرت أم هذه الصديقه أن تخرج من المنزل ، وقررتن ان تقضين الوقت في اللعب ولكن احداكن سقطت وجرحت  ماذا تفعلن ؟!"/>
          <p:cNvSpPr txBox="1"/>
          <p:nvPr/>
        </p:nvSpPr>
        <p:spPr>
          <a:xfrm>
            <a:off x="588811" y="2298882"/>
            <a:ext cx="3872409" cy="3679191"/>
          </a:xfrm>
          <a:prstGeom prst="rect">
            <a:avLst/>
          </a:prstGeom>
          <a:gradFill>
            <a:gsLst>
              <a:gs pos="0">
                <a:schemeClr val="accent4">
                  <a:hueOff val="-406799"/>
                  <a:lumOff val="30382"/>
                </a:schemeClr>
              </a:gs>
              <a:gs pos="50000">
                <a:srgbClr val="FFD58D"/>
              </a:gs>
              <a:gs pos="100000">
                <a:schemeClr val="accent4">
                  <a:hueOff val="-362075"/>
                  <a:lumOff val="23565"/>
                </a:schemeClr>
              </a:gs>
            </a:gsLst>
            <a:lin ang="5400000"/>
          </a:gradFill>
          <a:ln w="6350">
            <a:solidFill>
              <a:schemeClr val="accent4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3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اذا ذهبتن في زيارة لبيت صديقتكن ،، واضطرت أم هذه الصديقه أن تخرج من المنزل ، وقررتن ان تقضين الوقت في اللعب ولكن احداكن سقطت وجرحت  ماذا تفعلن ؟! </a:t>
            </a:r>
          </a:p>
        </p:txBody>
      </p:sp>
      <p:grpSp>
        <p:nvGrpSpPr>
          <p:cNvPr id="298" name="شكل بيضاوي 3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5745739" y="5003057"/>
            <a:ext cx="2304257" cy="1152129"/>
            <a:chOff x="0" y="0"/>
            <a:chExt cx="2304256" cy="1152128"/>
          </a:xfrm>
        </p:grpSpPr>
        <p:sp>
          <p:nvSpPr>
            <p:cNvPr id="296" name="بيضاوي"/>
            <p:cNvSpPr/>
            <p:nvPr/>
          </p:nvSpPr>
          <p:spPr>
            <a:xfrm>
              <a:off x="-1" y="-1"/>
              <a:ext cx="2304258" cy="1152130"/>
            </a:xfrm>
            <a:prstGeom prst="ellipse">
              <a:avLst/>
            </a:pr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7" name="رجوع"/>
            <p:cNvSpPr txBox="1"/>
            <p:nvPr/>
          </p:nvSpPr>
          <p:spPr>
            <a:xfrm>
              <a:off x="383170" y="152582"/>
              <a:ext cx="1537917" cy="84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4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رجوع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D3020F2E-FC8A-4914-8D1A-31A03281BB1E-L0-001.png" descr="D3020F2E-FC8A-4914-8D1A-31A03281BB1E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4726" y="347416"/>
            <a:ext cx="3442296" cy="3823942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هل لدى مجموعتك سؤال للمعلمه !؟"/>
          <p:cNvSpPr txBox="1"/>
          <p:nvPr/>
        </p:nvSpPr>
        <p:spPr>
          <a:xfrm>
            <a:off x="1888325" y="1920087"/>
            <a:ext cx="2545908" cy="935991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3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هل لدى مجموعتك سؤال للمعلمه !؟</a:t>
            </a:r>
          </a:p>
        </p:txBody>
      </p:sp>
      <p:grpSp>
        <p:nvGrpSpPr>
          <p:cNvPr id="304" name="شكل بيضاوي 3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755575" y="5445223"/>
            <a:ext cx="2304258" cy="1152129"/>
            <a:chOff x="0" y="0"/>
            <a:chExt cx="2304256" cy="1152128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2304258" cy="1152130"/>
            </a:xfrm>
            <a:prstGeom prst="ellipse">
              <a:avLst/>
            </a:pr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3" name="رجوع"/>
            <p:cNvSpPr txBox="1"/>
            <p:nvPr/>
          </p:nvSpPr>
          <p:spPr>
            <a:xfrm>
              <a:off x="383170" y="152582"/>
              <a:ext cx="1537917" cy="84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4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رجوع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BEA8FE90-74EE-42C3-8F3C-B9BCC9AF1746-L0-001.png" descr="BEA8FE90-74EE-42C3-8F3C-B9BCC9AF1746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339" y="726416"/>
            <a:ext cx="2906610" cy="5010324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اسألي زميلتك سؤال عن درسنا اليوم"/>
          <p:cNvSpPr txBox="1"/>
          <p:nvPr/>
        </p:nvSpPr>
        <p:spPr>
          <a:xfrm>
            <a:off x="4299184" y="3246381"/>
            <a:ext cx="3451297" cy="491491"/>
          </a:xfrm>
          <a:prstGeom prst="rect">
            <a:avLst/>
          </a:prstGeom>
          <a:solidFill>
            <a:srgbClr val="E63B7A"/>
          </a:soli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اسألي زميلتك سؤال عن درسنا اليوم</a:t>
            </a:r>
          </a:p>
        </p:txBody>
      </p:sp>
      <p:grpSp>
        <p:nvGrpSpPr>
          <p:cNvPr id="310" name="شكل بيضاوي 3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6187905" y="5192557"/>
            <a:ext cx="2304257" cy="1152129"/>
            <a:chOff x="0" y="0"/>
            <a:chExt cx="2304256" cy="1152128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2304258" cy="1152130"/>
            </a:xfrm>
            <a:prstGeom prst="ellipse">
              <a:avLst/>
            </a:pr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9" name="رجوع"/>
            <p:cNvSpPr txBox="1"/>
            <p:nvPr/>
          </p:nvSpPr>
          <p:spPr>
            <a:xfrm>
              <a:off x="383170" y="152582"/>
              <a:ext cx="1537917" cy="84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4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رجوع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388CD78B-D239-412C-AF02-6784DF349F4F-L0-001.png" descr="388CD78B-D239-412C-AF02-6784DF349F4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939" y="859101"/>
            <a:ext cx="2702148" cy="5139798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ابتسمي فأنت جميلة"/>
          <p:cNvSpPr txBox="1"/>
          <p:nvPr/>
        </p:nvSpPr>
        <p:spPr>
          <a:xfrm>
            <a:off x="3509601" y="3404298"/>
            <a:ext cx="3851353" cy="519644"/>
          </a:xfrm>
          <a:prstGeom prst="rect">
            <a:avLst/>
          </a:prstGeom>
          <a:solidFill>
            <a:srgbClr val="F4A4C0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300"/>
            </a:lvl1pPr>
          </a:lstStyle>
          <a:p>
            <a:pPr rtl="0">
              <a:defRPr/>
            </a:pPr>
            <a:r>
              <a:t>ابتسمي فأنت جميلة </a:t>
            </a:r>
          </a:p>
        </p:txBody>
      </p:sp>
      <p:grpSp>
        <p:nvGrpSpPr>
          <p:cNvPr id="316" name="شكل بيضاوي 3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5966822" y="5224140"/>
            <a:ext cx="2304257" cy="1152129"/>
            <a:chOff x="0" y="0"/>
            <a:chExt cx="2304256" cy="1152128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2304258" cy="1152130"/>
            </a:xfrm>
            <a:prstGeom prst="ellipse">
              <a:avLst/>
            </a:pr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5" name="رجوع"/>
            <p:cNvSpPr txBox="1"/>
            <p:nvPr/>
          </p:nvSpPr>
          <p:spPr>
            <a:xfrm>
              <a:off x="383170" y="152582"/>
              <a:ext cx="1537917" cy="84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4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رجوع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اسألي معلمتك سؤال"/>
          <p:cNvSpPr txBox="1"/>
          <p:nvPr/>
        </p:nvSpPr>
        <p:spPr>
          <a:xfrm>
            <a:off x="3556976" y="3105447"/>
            <a:ext cx="5062046" cy="545788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1270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اسألي معلمتك سؤال </a:t>
            </a:r>
          </a:p>
        </p:txBody>
      </p:sp>
      <p:pic>
        <p:nvPicPr>
          <p:cNvPr id="319" name="C61534A8-A3C3-44E0-82DC-A8AF0BE135D4-L0-001.jpeg" descr="C61534A8-A3C3-44E0-82DC-A8AF0BE135D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845" y="688145"/>
            <a:ext cx="2912159" cy="54817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" name="شكل بيضاوي 3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5682572" y="5382057"/>
            <a:ext cx="2304257" cy="1152129"/>
            <a:chOff x="0" y="0"/>
            <a:chExt cx="2304256" cy="1152128"/>
          </a:xfrm>
        </p:grpSpPr>
        <p:sp>
          <p:nvSpPr>
            <p:cNvPr id="320" name="بيضاوي"/>
            <p:cNvSpPr/>
            <p:nvPr/>
          </p:nvSpPr>
          <p:spPr>
            <a:xfrm>
              <a:off x="-1" y="-1"/>
              <a:ext cx="2304258" cy="1152130"/>
            </a:xfrm>
            <a:prstGeom prst="ellipse">
              <a:avLst/>
            </a:pr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1" name="رجوع"/>
            <p:cNvSpPr txBox="1"/>
            <p:nvPr/>
          </p:nvSpPr>
          <p:spPr>
            <a:xfrm>
              <a:off x="383170" y="152582"/>
              <a:ext cx="1537917" cy="84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4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رجوع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20EEB57A-F558-45CE-BCCF-748D7718B5BD-L0-001.jpeg" descr="20EEB57A-F558-45CE-BCCF-748D7718B5B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8736" y="2206336"/>
            <a:ext cx="2692695" cy="3645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EADD7567-7DD5-42F6-B62A-79C3CB0D79F1-L0-001.jpeg" descr="EADD7567-7DD5-42F6-B62A-79C3CB0D79F1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7860" y="3148961"/>
            <a:ext cx="2265577" cy="2265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3BE5254E-3AA3-4F00-B58C-43523336D5EF-L0-001.png" descr="3BE5254E-3AA3-4F00-B58C-43523336D5EF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7724" y="378999"/>
            <a:ext cx="2763051" cy="2763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2"/>
      <p:bldP build="whole" bldLvl="1" animBg="1" rev="0" advAuto="0" spid="32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B8CA906C-6D02-4467-AB8A-4B8FBD3DD643-L0-001.png" descr="B8CA906C-6D02-4467-AB8A-4B8FBD3DD64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4396" y="1389555"/>
            <a:ext cx="3604986" cy="338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النص"/>
          <p:cNvSpPr txBox="1"/>
          <p:nvPr/>
        </p:nvSpPr>
        <p:spPr>
          <a:xfrm>
            <a:off x="4362350" y="3558579"/>
            <a:ext cx="3367075" cy="1272541"/>
          </a:xfrm>
          <a:prstGeom prst="rect">
            <a:avLst/>
          </a:prstGeom>
          <a:solidFill>
            <a:srgbClr val="F4A4C0"/>
          </a:solidFill>
          <a:ln w="12700">
            <a:solidFill>
              <a:srgbClr val="AD5B24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46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rcRect l="0" t="31888" r="0" b="9613"/>
          <a:stretch>
            <a:fillRect/>
          </a:stretch>
        </p:blipFill>
        <p:spPr>
          <a:xfrm>
            <a:off x="1205306" y="836712"/>
            <a:ext cx="7314942" cy="302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icture 2" descr="Picture 2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475" y="3141663"/>
            <a:ext cx="3800475" cy="3495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" y="2598750"/>
            <a:ext cx="8788454" cy="366185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مراجعة الدروس السابقة من خلال استراتيجية شريط الذكريات"/>
          <p:cNvSpPr txBox="1"/>
          <p:nvPr/>
        </p:nvSpPr>
        <p:spPr>
          <a:xfrm>
            <a:off x="1919908" y="1730382"/>
            <a:ext cx="494624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300"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مراجعة الدروس السابقة من خلال استراتيجية شريط الذكريات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مربع نص 6"/>
          <p:cNvSpPr txBox="1"/>
          <p:nvPr/>
        </p:nvSpPr>
        <p:spPr>
          <a:xfrm>
            <a:off x="453961" y="4270691"/>
            <a:ext cx="3910579" cy="1278891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3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شخصيتي</a:t>
            </a:r>
          </a:p>
        </p:txBody>
      </p:sp>
      <p:sp>
        <p:nvSpPr>
          <p:cNvPr id="137" name="مربع نص 8"/>
          <p:cNvSpPr txBox="1"/>
          <p:nvPr/>
        </p:nvSpPr>
        <p:spPr>
          <a:xfrm>
            <a:off x="5160645" y="685781"/>
            <a:ext cx="3689985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66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الوحدة الثانية</a:t>
            </a:r>
          </a:p>
        </p:txBody>
      </p:sp>
      <p:pic>
        <p:nvPicPr>
          <p:cNvPr id="13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4287" y="1225601"/>
            <a:ext cx="2837054" cy="5201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  <p:bldP build="whole" bldLvl="1" animBg="1" rev="0" advAuto="0" spid="13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مستطيل 1"/>
          <p:cNvSpPr/>
          <p:nvPr/>
        </p:nvSpPr>
        <p:spPr>
          <a:xfrm>
            <a:off x="5472604" y="202010"/>
            <a:ext cx="3176952" cy="103124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b="1" sz="5400">
                <a:solidFill>
                  <a:srgbClr val="002060"/>
                </a:solidFill>
              </a:defRPr>
            </a:pPr>
            <a:r>
              <a:rPr b="0" sz="7300">
                <a:latin typeface="Farah Regular"/>
                <a:ea typeface="Farah Regular"/>
                <a:cs typeface="Farah Regular"/>
                <a:sym typeface="Farah Regular"/>
              </a:rPr>
              <a:t>مهارة التفكير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</a:p>
        </p:txBody>
      </p:sp>
      <p:pic>
        <p:nvPicPr>
          <p:cNvPr id="141" name="D27EE9D9-AA4E-496B-A80A-09C8C8B99F90-L0-001.jpeg" descr="D27EE9D9-AA4E-496B-A80A-09C8C8B99F9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4355" y="1309670"/>
            <a:ext cx="6255290" cy="423866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ما الهدف من دراسة هذه الوحدة"/>
          <p:cNvSpPr txBox="1"/>
          <p:nvPr/>
        </p:nvSpPr>
        <p:spPr>
          <a:xfrm>
            <a:off x="1941650" y="5922501"/>
            <a:ext cx="5260700" cy="688341"/>
          </a:xfrm>
          <a:prstGeom prst="rect">
            <a:avLst/>
          </a:prstGeom>
          <a:solidFill>
            <a:srgbClr val="F4A4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700"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ما الهدف من دراسة هذه الوحدة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مربع نص 2"/>
          <p:cNvSpPr txBox="1"/>
          <p:nvPr/>
        </p:nvSpPr>
        <p:spPr>
          <a:xfrm>
            <a:off x="2734155" y="251702"/>
            <a:ext cx="6243893" cy="643891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1270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300"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المقدمة :استراتيجية قراءة الصورة</a:t>
            </a:r>
          </a:p>
        </p:txBody>
      </p:sp>
      <p:pic>
        <p:nvPicPr>
          <p:cNvPr id="145" name="30A32378-46B1-4FDA-A2AF-12707DE7C288-L0-001.jpeg" descr="30A32378-46B1-4FDA-A2AF-12707DE7C28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4414" y="1172916"/>
            <a:ext cx="3054410" cy="2782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E4B50499-2407-4A3C-B39F-AA715C455E79-L0-001.jpeg" descr="E4B50499-2407-4A3C-B39F-AA715C455E79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6168" y="1332469"/>
            <a:ext cx="342900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C33F28DE-BDFB-4432-9C10-B1BA3C9B0BEE-L0-001.jpeg" descr="C33F28DE-BDFB-4432-9C10-B1BA3C9B0BEE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811" y="4049469"/>
            <a:ext cx="3529882" cy="2560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649F0319-CC12-46CE-A595-97EE67E95767-L0-001.jpeg" descr="649F0319-CC12-46CE-A595-97EE67E95767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67221" y="4257628"/>
            <a:ext cx="1834094" cy="2144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A4DEB1A3-0631-435D-8B98-CF41133E6CB8-L0-001.jpeg" descr="A4DEB1A3-0631-435D-8B98-CF41133E6CB8-L0-00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89843" y="4257628"/>
            <a:ext cx="2757550" cy="2064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2"/>
      <p:bldP build="whole" bldLvl="1" animBg="1" rev="0" advAuto="0" spid="145" grpId="1"/>
      <p:bldP build="whole" bldLvl="1" animBg="1" rev="0" advAuto="0" spid="149" grpId="3"/>
      <p:bldP build="whole" bldLvl="1" animBg="1" rev="0" advAuto="0" spid="148" grpId="4"/>
      <p:bldP build="whole" bldLvl="1" animBg="1" rev="0" advAuto="0" spid="147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صورة 2" descr="صورة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2407" y="1371829"/>
            <a:ext cx="7567685" cy="496086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مربع نص 3"/>
          <p:cNvSpPr txBox="1"/>
          <p:nvPr/>
        </p:nvSpPr>
        <p:spPr>
          <a:xfrm>
            <a:off x="200860" y="190506"/>
            <a:ext cx="8742279" cy="866141"/>
          </a:xfrm>
          <a:prstGeom prst="rect">
            <a:avLst/>
          </a:prstGeom>
          <a:solidFill>
            <a:schemeClr val="accent2"/>
          </a:solidFill>
          <a:ln w="12700">
            <a:solidFill>
              <a:srgbClr val="AD5B24"/>
            </a:solidFill>
            <a:miter/>
          </a:ln>
          <a:effectLst>
            <a:outerShdw sx="100000" sy="100000" kx="0" ky="0" algn="b" rotWithShape="0" blurRad="1270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كيف اتصرف إذا خرجت أمي من المنزل</a:t>
            </a:r>
          </a:p>
        </p:txBody>
      </p:sp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0" t="0" r="51084" b="0"/>
          <a:stretch>
            <a:fillRect/>
          </a:stretch>
        </p:blipFill>
        <p:spPr>
          <a:xfrm>
            <a:off x="278613" y="2533949"/>
            <a:ext cx="1863726" cy="426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  <p:bldP build="whole" bldLvl="1" animBg="1" rev="0" advAuto="0" spid="15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صغيراتي من خلال جدول التعلم  ماذا  تعرفن عن درسنا  اليوم"/>
          <p:cNvSpPr txBox="1"/>
          <p:nvPr/>
        </p:nvSpPr>
        <p:spPr>
          <a:xfrm>
            <a:off x="1072061" y="482245"/>
            <a:ext cx="6420525" cy="542291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صغيراتي من خلال جدول التعلم  ماذا  تعرفن عن درسنا  اليوم</a:t>
            </a:r>
          </a:p>
        </p:txBody>
      </p:sp>
      <p:pic>
        <p:nvPicPr>
          <p:cNvPr id="156" name="8053423E-2B11-4A5D-8EBF-5D02395DD5CB-L0-001.png" descr="8053423E-2B11-4A5D-8EBF-5D02395DD5CB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258" y="1946034"/>
            <a:ext cx="8073484" cy="368241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والآن تصفحي الكتاب من ص66إلى ص74واستخرجي اهداف الدرس"/>
          <p:cNvSpPr txBox="1"/>
          <p:nvPr/>
        </p:nvSpPr>
        <p:spPr>
          <a:xfrm>
            <a:off x="3206890" y="3300996"/>
            <a:ext cx="2730220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584200">
              <a:defRPr sz="3800"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والآن تصفحي الكتاب من ص66إلى ص74واستخرجي اهداف الدرس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  <p:bldP build="whole" bldLvl="1" animBg="1" rev="0" advAuto="0" spid="15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