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4" r:id="rId2"/>
    <p:sldId id="274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56" d="100"/>
          <a:sy n="56" d="100"/>
        </p:scale>
        <p:origin x="1980" y="6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5.jpeg"/><Relationship Id="rId7" Type="http://schemas.openxmlformats.org/officeDocument/2006/relationships/image" Target="http://img.alibaba.com/photo/127545443/White_Gold_Black_diamond_ring.jp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http://forum.moalem.net/file/2008/02/25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126497" y="2416509"/>
            <a:ext cx="6620434" cy="165515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3553520" y="4203136"/>
            <a:ext cx="3157268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:ا</a:t>
            </a:r>
            <a:r>
              <a:rPr lang="ar-SA" sz="1200" u="sng" dirty="0">
                <a:solidFill>
                  <a:schemeClr val="tx1"/>
                </a:solidFill>
              </a:rPr>
              <a:t>ختاري العملية المناسبة (</a:t>
            </a:r>
            <a:r>
              <a:rPr lang="ar-SA" sz="1200" u="sng" dirty="0"/>
              <a:t> </a:t>
            </a:r>
            <a:r>
              <a:rPr lang="en-US" sz="1200" u="sng" dirty="0"/>
              <a:t>x </a:t>
            </a:r>
            <a:r>
              <a:rPr lang="ar-SA" sz="1200" u="sng" dirty="0"/>
              <a:t> أو ÷ )لأحل المسألة :</a:t>
            </a:r>
          </a:p>
          <a:p>
            <a:endParaRPr lang="ar-SA" sz="1200" u="sng" dirty="0"/>
          </a:p>
          <a:p>
            <a:r>
              <a:rPr lang="ar-SA" sz="1100" dirty="0">
                <a:solidFill>
                  <a:schemeClr val="tx1"/>
                </a:solidFill>
              </a:rPr>
              <a:t>لدى با</a:t>
            </a:r>
            <a:r>
              <a:rPr lang="ar-SA" sz="1100" dirty="0"/>
              <a:t>ئع العصافير 12 عصفوراً أراد أن يضعها في أقفاص بحيث يكون في كل قفص عصفورين كم قفصاً يمكنه أن يستخدم ؟</a:t>
            </a:r>
          </a:p>
          <a:p>
            <a:r>
              <a:rPr lang="ar-SA" sz="1100" u="sng" dirty="0"/>
              <a:t>المعطيات : </a:t>
            </a:r>
            <a:r>
              <a:rPr lang="ar-SA" sz="1100" dirty="0"/>
              <a:t>لدى بائع العصافير ........ عصفوراً أراد أن يضعها في أقفاص بحيث يكون في كل قفص ........</a:t>
            </a:r>
          </a:p>
          <a:p>
            <a:r>
              <a:rPr lang="ar-SA" sz="1100" u="sng" dirty="0"/>
              <a:t>المطلوب: </a:t>
            </a:r>
            <a:r>
              <a:rPr lang="ar-SA" sz="1100" dirty="0"/>
              <a:t>كم .............................؟</a:t>
            </a:r>
          </a:p>
          <a:p>
            <a:r>
              <a:rPr lang="ar-SA" sz="1100" u="sng" dirty="0"/>
              <a:t>الحل </a:t>
            </a:r>
            <a:r>
              <a:rPr lang="ar-SA" sz="1100" dirty="0"/>
              <a:t>:..................................................</a:t>
            </a: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/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/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2692126" y="2477990"/>
            <a:ext cx="4041937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:ضعي علامة       أمام العبارة الصحيحة </a:t>
            </a:r>
          </a:p>
          <a:p>
            <a:r>
              <a:rPr lang="ar-SA" sz="1200" b="1" u="sng" dirty="0">
                <a:solidFill>
                  <a:schemeClr val="tx1"/>
                </a:solidFill>
              </a:rPr>
              <a:t>وعلامة</a:t>
            </a:r>
            <a:r>
              <a:rPr lang="en-US" sz="1200" b="1" u="sng" dirty="0">
                <a:solidFill>
                  <a:schemeClr val="tx1"/>
                </a:solidFill>
              </a:rPr>
              <a:t>X </a:t>
            </a:r>
            <a:r>
              <a:rPr lang="ar-SA" sz="1200" b="1" u="sng" dirty="0">
                <a:solidFill>
                  <a:schemeClr val="tx1"/>
                </a:solidFill>
              </a:rPr>
              <a:t>أمام العبارة الخاطئة </a:t>
            </a:r>
          </a:p>
          <a:p>
            <a:r>
              <a:rPr lang="ar-SA" sz="1200" b="1" u="sng" dirty="0">
                <a:solidFill>
                  <a:schemeClr val="tx1"/>
                </a:solidFill>
              </a:rPr>
              <a:t> </a:t>
            </a:r>
          </a:p>
          <a:p>
            <a:r>
              <a:rPr lang="ar-SA" sz="1200" b="1" dirty="0"/>
              <a:t>90</a:t>
            </a:r>
            <a:r>
              <a:rPr lang="ar-SA" sz="1200" dirty="0"/>
              <a:t> ÷ 10= 9     (      )</a:t>
            </a:r>
          </a:p>
          <a:p>
            <a:r>
              <a:rPr lang="ar-SA" sz="1200" b="1" dirty="0"/>
              <a:t>20</a:t>
            </a:r>
            <a:r>
              <a:rPr lang="ar-SA" sz="1200" dirty="0"/>
              <a:t> ÷ 5=  3      (      )</a:t>
            </a:r>
          </a:p>
          <a:p>
            <a:r>
              <a:rPr lang="ar-SA" sz="1200" b="1" dirty="0"/>
              <a:t>16</a:t>
            </a:r>
            <a:r>
              <a:rPr lang="ar-SA" sz="1200" dirty="0"/>
              <a:t> ÷ 8= 3       (      )</a:t>
            </a:r>
          </a:p>
          <a:p>
            <a:r>
              <a:rPr lang="ar-SA" sz="1200" b="1" dirty="0"/>
              <a:t>45</a:t>
            </a:r>
            <a:r>
              <a:rPr lang="ar-SA" sz="1200" dirty="0"/>
              <a:t> ÷ 5= 9       (      )</a:t>
            </a:r>
            <a:endParaRPr lang="ar-SA" sz="1200" b="1" dirty="0"/>
          </a:p>
          <a:p>
            <a:r>
              <a:rPr lang="ar-SA" sz="1200" b="1" u="sng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111570" y="4123445"/>
            <a:ext cx="6635361" cy="221258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607514" y="6416807"/>
            <a:ext cx="3128698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  <a:p>
            <a:endParaRPr lang="ar-SA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/>
              <a:t>                                       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/>
              <a:t>                                                   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163598" y="6466773"/>
            <a:ext cx="6598260" cy="222370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88269"/>
            <a:ext cx="7003966" cy="2280565"/>
            <a:chOff x="-203041" y="39648"/>
            <a:chExt cx="7003966" cy="2280565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316" y="39648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رقم(5)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مادة الرياضيات  الفترة الثالثة 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196882"/>
              </p:ext>
            </p:extLst>
          </p:nvPr>
        </p:nvGraphicFramePr>
        <p:xfrm>
          <a:off x="126497" y="2411223"/>
          <a:ext cx="3142054" cy="11959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0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62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55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34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إيجاد ناتج القسمة في الأعداد (10,9,8,7,6,5,4,3,2)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151475"/>
              </p:ext>
            </p:extLst>
          </p:nvPr>
        </p:nvGraphicFramePr>
        <p:xfrm>
          <a:off x="163598" y="6464022"/>
          <a:ext cx="3369080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3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2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92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9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97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اختيار وحدات الطول المناسبة لتقدير أطوال الأشياء وقياسها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33"/>
          <p:cNvSpPr/>
          <p:nvPr/>
        </p:nvSpPr>
        <p:spPr>
          <a:xfrm>
            <a:off x="-142800" y="1935852"/>
            <a:ext cx="6943725" cy="22586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584201"/>
              </p:ext>
            </p:extLst>
          </p:nvPr>
        </p:nvGraphicFramePr>
        <p:xfrm>
          <a:off x="107478" y="4126552"/>
          <a:ext cx="3085953" cy="107398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8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74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اتباع الخطوات الأربع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927871" y="80449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 </a:t>
            </a:r>
          </a:p>
        </p:txBody>
      </p:sp>
      <p:sp>
        <p:nvSpPr>
          <p:cNvPr id="37" name="مستطيل 36"/>
          <p:cNvSpPr/>
          <p:nvPr/>
        </p:nvSpPr>
        <p:spPr>
          <a:xfrm>
            <a:off x="5021822" y="2397213"/>
            <a:ext cx="300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dirty="0"/>
              <a:t>√</a:t>
            </a:r>
          </a:p>
        </p:txBody>
      </p:sp>
      <p:sp>
        <p:nvSpPr>
          <p:cNvPr id="26" name="مستطيل 25"/>
          <p:cNvSpPr/>
          <p:nvPr/>
        </p:nvSpPr>
        <p:spPr>
          <a:xfrm>
            <a:off x="3332858" y="6479732"/>
            <a:ext cx="3429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sz="1400" b="1" u="sng" dirty="0"/>
              <a:t>السؤال الثالث  :ضعي الرقم المناسب من العمود (أ) </a:t>
            </a:r>
          </a:p>
          <a:p>
            <a:r>
              <a:rPr lang="ar-SA" sz="1400" b="1" u="sng" dirty="0"/>
              <a:t>مع مايناسبه أمام  العمود(ب): </a:t>
            </a:r>
          </a:p>
          <a:p>
            <a:endParaRPr lang="ar-SA" sz="1400" b="1" u="sng" dirty="0"/>
          </a:p>
          <a:p>
            <a:r>
              <a:rPr lang="ar-SA" sz="1400" b="1" dirty="0"/>
              <a:t>              أ                              ب </a:t>
            </a:r>
          </a:p>
          <a:p>
            <a:r>
              <a:rPr lang="ar-SA" sz="1400" b="1" dirty="0"/>
              <a:t>1-طول غرفة الفصل               (     ) سنتمتر</a:t>
            </a:r>
          </a:p>
          <a:p>
            <a:r>
              <a:rPr lang="ar-SA" sz="1400" b="1" dirty="0"/>
              <a:t>2- المسافة بين مدينتين           (     ) </a:t>
            </a:r>
            <a:r>
              <a:rPr lang="ar-SA" sz="1400" b="1" dirty="0" err="1"/>
              <a:t>ملمتر</a:t>
            </a:r>
            <a:r>
              <a:rPr lang="ar-SA" sz="1400" b="1" dirty="0"/>
              <a:t> </a:t>
            </a:r>
          </a:p>
          <a:p>
            <a:r>
              <a:rPr lang="ar-SA" sz="1400" b="1" dirty="0"/>
              <a:t>3- طول قلم رصاص               (     ) متر </a:t>
            </a:r>
          </a:p>
          <a:p>
            <a:r>
              <a:rPr lang="ar-SA" sz="1400" b="1" dirty="0"/>
              <a:t>4- طول حبة القمح                (    )  كيلو متر         </a:t>
            </a:r>
          </a:p>
        </p:txBody>
      </p:sp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199342" y="342900"/>
            <a:ext cx="6519066" cy="288292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5401029" y="2414369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graphicFrame>
        <p:nvGraphicFramePr>
          <p:cNvPr id="27" name="جدول 26"/>
          <p:cNvGraphicFramePr>
            <a:graphicFrameLocks noGrp="1"/>
          </p:cNvGraphicFramePr>
          <p:nvPr>
            <p:extLst/>
          </p:nvPr>
        </p:nvGraphicFramePr>
        <p:xfrm>
          <a:off x="199341" y="371477"/>
          <a:ext cx="3489026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2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تقدير الكتلة وقياسها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57549" y="361951"/>
            <a:ext cx="3460859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السؤال الرابع :اختاري التقدير المناسب</a:t>
            </a:r>
          </a:p>
          <a:p>
            <a:r>
              <a:rPr lang="ar-SA" u="sng" dirty="0"/>
              <a:t> لكل </a:t>
            </a:r>
            <a:r>
              <a:rPr lang="ar-SA" u="sng" dirty="0" err="1"/>
              <a:t>ممايلي</a:t>
            </a:r>
            <a:r>
              <a:rPr lang="ar-SA" u="sng" dirty="0"/>
              <a:t> :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sp>
        <p:nvSpPr>
          <p:cNvPr id="4" name="TextBox 3"/>
          <p:cNvSpPr txBox="1"/>
          <p:nvPr/>
        </p:nvSpPr>
        <p:spPr>
          <a:xfrm>
            <a:off x="538370" y="6272988"/>
            <a:ext cx="601980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dirty="0"/>
              <a:t>  تمنياتي لك بالتوفيق                                                                 معلمة المادة : 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199341" y="3323453"/>
            <a:ext cx="6519067" cy="268604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4" name="جدول 13"/>
          <p:cNvGraphicFramePr>
            <a:graphicFrameLocks noGrp="1"/>
          </p:cNvGraphicFramePr>
          <p:nvPr>
            <p:extLst/>
          </p:nvPr>
        </p:nvGraphicFramePr>
        <p:xfrm>
          <a:off x="213718" y="3318836"/>
          <a:ext cx="3489026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2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TextBox 2"/>
          <p:cNvSpPr txBox="1"/>
          <p:nvPr/>
        </p:nvSpPr>
        <p:spPr>
          <a:xfrm>
            <a:off x="3309729" y="3463501"/>
            <a:ext cx="3460859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السؤال الخامس:</a:t>
            </a:r>
          </a:p>
          <a:p>
            <a:r>
              <a:rPr lang="ar-SA" b="1" dirty="0"/>
              <a:t> إذا كان عقرب الدقائق يشير</a:t>
            </a:r>
          </a:p>
          <a:p>
            <a:r>
              <a:rPr lang="ar-SA" b="1" dirty="0"/>
              <a:t> إلى الرقم 7 ، فكم عدد الدقائق التي </a:t>
            </a:r>
          </a:p>
          <a:p>
            <a:r>
              <a:rPr lang="ar-SA" b="1" dirty="0"/>
              <a:t>يشر إليها ؟</a:t>
            </a:r>
          </a:p>
          <a:p>
            <a:endParaRPr lang="ar-SA" b="1" dirty="0"/>
          </a:p>
          <a:p>
            <a:r>
              <a:rPr lang="ar-SA" b="1" dirty="0"/>
              <a:t>......................</a:t>
            </a:r>
            <a:endParaRPr lang="en-US" dirty="0"/>
          </a:p>
          <a:p>
            <a:endParaRPr lang="ar-SA" dirty="0"/>
          </a:p>
          <a:p>
            <a:endParaRPr lang="ar-S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76455" y="1594801"/>
            <a:ext cx="805039" cy="52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مستطيل 16"/>
          <p:cNvSpPr/>
          <p:nvPr/>
        </p:nvSpPr>
        <p:spPr>
          <a:xfrm>
            <a:off x="5227362" y="2439020"/>
            <a:ext cx="9428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ar-SA" sz="1200" dirty="0"/>
              <a:t> 2جم أو 2 كجم</a:t>
            </a:r>
          </a:p>
        </p:txBody>
      </p:sp>
      <p:pic>
        <p:nvPicPr>
          <p:cNvPr id="16" name="Picture 2" descr="http://forum.moalem.net/file/2008/02/25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1780624" y="1653486"/>
            <a:ext cx="4572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1618767" y="2465665"/>
            <a:ext cx="892175" cy="3413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20جم أو 20 كجم 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61635" y="1587362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3354595" y="2421144"/>
            <a:ext cx="879475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10 جم أو 10 كجم  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Picture 6" descr="http://img.alibaba.com/photo/127545443/White_Gold_Black_diamond_ring.jpg"/>
          <p:cNvPicPr>
            <a:picLocks noChangeAspect="1" noChangeArrowheads="1"/>
          </p:cNvPicPr>
          <p:nvPr/>
        </p:nvPicPr>
        <p:blipFill>
          <a:blip r:embed="rId6" r:link="rId7" cstate="print"/>
          <a:srcRect/>
          <a:stretch>
            <a:fillRect/>
          </a:stretch>
        </p:blipFill>
        <p:spPr bwMode="auto">
          <a:xfrm>
            <a:off x="443534" y="1573971"/>
            <a:ext cx="62865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380034" y="2505420"/>
            <a:ext cx="81915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5 جم أو 5 كجم  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AutoShape 4" descr="CAW5E7W9"/>
          <p:cNvSpPr>
            <a:spLocks noChangeArrowheads="1"/>
          </p:cNvSpPr>
          <p:nvPr/>
        </p:nvSpPr>
        <p:spPr bwMode="auto">
          <a:xfrm>
            <a:off x="3548270" y="4530090"/>
            <a:ext cx="1371600" cy="914400"/>
          </a:xfrm>
          <a:prstGeom prst="octagon">
            <a:avLst>
              <a:gd name="adj" fmla="val 29287"/>
            </a:avLst>
          </a:prstGeom>
          <a:blipFill dpi="0" rotWithShape="1">
            <a:blip r:embed="rId8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cxnSp>
        <p:nvCxnSpPr>
          <p:cNvPr id="5" name="رابط كسهم مستقيم 4"/>
          <p:cNvCxnSpPr/>
          <p:nvPr/>
        </p:nvCxnSpPr>
        <p:spPr>
          <a:xfrm flipH="1">
            <a:off x="3968992" y="4947465"/>
            <a:ext cx="265078" cy="2813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772987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</TotalTime>
  <Words>439</Words>
  <Application>Microsoft Office PowerPoint</Application>
  <PresentationFormat>On-screen Show (4:3)</PresentationFormat>
  <Paragraphs>132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120</cp:revision>
  <dcterms:created xsi:type="dcterms:W3CDTF">2016-10-19T21:09:54Z</dcterms:created>
  <dcterms:modified xsi:type="dcterms:W3CDTF">2017-03-08T22:05:46Z</dcterms:modified>
</cp:coreProperties>
</file>