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custDataLst>
    <p:tags r:id="rId13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78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90600" y="827782"/>
            <a:ext cx="7239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عندما أقارن بين عددين يكون العدد الأول  أصغر من  أو أكبر من  أو يساوي  العدد الثاني . </a:t>
            </a:r>
            <a:endParaRPr lang="ar-SA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609566"/>
              </p:ext>
            </p:extLst>
          </p:nvPr>
        </p:nvGraphicFramePr>
        <p:xfrm>
          <a:off x="2929892" y="2438400"/>
          <a:ext cx="3505200" cy="25603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المعني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الرمز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أكبر من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&gt;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أصغر من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&lt;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يساوي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/>
                        <a:t>= </a:t>
                      </a:r>
                      <a:endParaRPr lang="ar-SA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54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1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020050" y="12192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21</a:t>
            </a:r>
            <a:endParaRPr lang="ar-SA" dirty="0"/>
          </a:p>
        </p:txBody>
      </p:sp>
      <p:sp>
        <p:nvSpPr>
          <p:cNvPr id="15" name="شكل بيضاوي 14"/>
          <p:cNvSpPr/>
          <p:nvPr/>
        </p:nvSpPr>
        <p:spPr>
          <a:xfrm>
            <a:off x="8229600" y="44958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24</a:t>
            </a:r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1371600" y="685800"/>
            <a:ext cx="7086600" cy="4953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 اكتب  كلا من الاعداد الآتية بالصيغتين ( التحليلية واللفظية)</a:t>
            </a:r>
            <a:endParaRPr lang="ar-SA" sz="28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242" y="1296923"/>
            <a:ext cx="824558" cy="455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719" y="2171700"/>
            <a:ext cx="91888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شكل بيضاوي 22"/>
          <p:cNvSpPr/>
          <p:nvPr/>
        </p:nvSpPr>
        <p:spPr>
          <a:xfrm>
            <a:off x="8034337" y="20955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22</a:t>
            </a:r>
            <a:endParaRPr lang="ar-SA" dirty="0"/>
          </a:p>
        </p:txBody>
      </p:sp>
      <p:sp>
        <p:nvSpPr>
          <p:cNvPr id="24" name="شكل بيضاوي 23"/>
          <p:cNvSpPr/>
          <p:nvPr/>
        </p:nvSpPr>
        <p:spPr>
          <a:xfrm>
            <a:off x="8001000" y="3048000"/>
            <a:ext cx="685800" cy="46101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23</a:t>
            </a:r>
            <a:endParaRPr lang="ar-SA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3048000"/>
            <a:ext cx="9334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ستطيل 25"/>
          <p:cNvSpPr/>
          <p:nvPr/>
        </p:nvSpPr>
        <p:spPr>
          <a:xfrm>
            <a:off x="609600" y="3771900"/>
            <a:ext cx="8077200" cy="4953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 احدد اسم منزلة الرقم  الذي تحته خط ، ثم أكتب قيمته المنزلية في كل مما يأتي</a:t>
            </a:r>
            <a:endParaRPr lang="ar-SA" sz="2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13" y="4435903"/>
            <a:ext cx="1023937" cy="669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شكل بيضاوي 27"/>
          <p:cNvSpPr/>
          <p:nvPr/>
        </p:nvSpPr>
        <p:spPr>
          <a:xfrm>
            <a:off x="5055018" y="44958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25</a:t>
            </a:r>
            <a:endParaRPr lang="ar-SA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77858"/>
            <a:ext cx="766482" cy="45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شكل بيضاوي 29"/>
          <p:cNvSpPr/>
          <p:nvPr/>
        </p:nvSpPr>
        <p:spPr>
          <a:xfrm>
            <a:off x="2190750" y="45720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26</a:t>
            </a:r>
            <a:endParaRPr lang="ar-SA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75130"/>
            <a:ext cx="970027" cy="45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مستطيل 18"/>
          <p:cNvSpPr/>
          <p:nvPr/>
        </p:nvSpPr>
        <p:spPr>
          <a:xfrm>
            <a:off x="4114800" y="1176337"/>
            <a:ext cx="2816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2 + 80 + 900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7" name="مستطيل 18"/>
          <p:cNvSpPr/>
          <p:nvPr/>
        </p:nvSpPr>
        <p:spPr>
          <a:xfrm>
            <a:off x="536117" y="1176337"/>
            <a:ext cx="3578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تسعمائة و اثنان و ثمانون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9" name="مستطيل 18"/>
          <p:cNvSpPr/>
          <p:nvPr/>
        </p:nvSpPr>
        <p:spPr>
          <a:xfrm>
            <a:off x="4117517" y="1981200"/>
            <a:ext cx="2816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5 + 40 + 2000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1" name="مستطيل 18"/>
          <p:cNvSpPr/>
          <p:nvPr/>
        </p:nvSpPr>
        <p:spPr>
          <a:xfrm>
            <a:off x="538834" y="1981200"/>
            <a:ext cx="3578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ألفان و خمسة و اربعون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5" name="مستطيل 18"/>
          <p:cNvSpPr/>
          <p:nvPr/>
        </p:nvSpPr>
        <p:spPr>
          <a:xfrm>
            <a:off x="4101250" y="2938462"/>
            <a:ext cx="2816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900 + 1000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6" name="مستطيل 18"/>
          <p:cNvSpPr/>
          <p:nvPr/>
        </p:nvSpPr>
        <p:spPr>
          <a:xfrm>
            <a:off x="522567" y="2938462"/>
            <a:ext cx="3578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ألف و تسعمائة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7" name="مستطيل 18"/>
          <p:cNvSpPr/>
          <p:nvPr/>
        </p:nvSpPr>
        <p:spPr>
          <a:xfrm>
            <a:off x="6861662" y="5213985"/>
            <a:ext cx="1748938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4000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8" name="مستطيل 18"/>
          <p:cNvSpPr/>
          <p:nvPr/>
        </p:nvSpPr>
        <p:spPr>
          <a:xfrm>
            <a:off x="3585062" y="5174932"/>
            <a:ext cx="1748938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100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9" name="مستطيل 18"/>
          <p:cNvSpPr/>
          <p:nvPr/>
        </p:nvSpPr>
        <p:spPr>
          <a:xfrm>
            <a:off x="721559" y="5099012"/>
            <a:ext cx="1748938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smtClean="0">
                <a:solidFill>
                  <a:srgbClr val="FF0000"/>
                </a:solidFill>
              </a:rPr>
              <a:t>1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9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5" grpId="0" animBg="1"/>
      <p:bldP spid="8" grpId="0" animBg="1"/>
      <p:bldP spid="23" grpId="0" animBg="1"/>
      <p:bldP spid="24" grpId="0" animBg="1"/>
      <p:bldP spid="26" grpId="0" animBg="1"/>
      <p:bldP spid="28" grpId="0" animBg="1"/>
      <p:bldP spid="30" grpId="0" animBg="1"/>
      <p:bldP spid="25" grpId="0"/>
      <p:bldP spid="27" grpId="0"/>
      <p:bldP spid="29" grpId="0"/>
      <p:bldP spid="31" grpId="0"/>
      <p:bldP spid="35" grpId="0"/>
      <p:bldP spid="36" grpId="0"/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1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8174736" y="990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27</a:t>
            </a:r>
            <a:endParaRPr lang="ar-SA" dirty="0"/>
          </a:p>
        </p:txBody>
      </p:sp>
      <p:sp>
        <p:nvSpPr>
          <p:cNvPr id="32" name="مستطيل 31"/>
          <p:cNvSpPr/>
          <p:nvPr/>
        </p:nvSpPr>
        <p:spPr>
          <a:xfrm>
            <a:off x="630936" y="914400"/>
            <a:ext cx="7524750" cy="838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 تقول عبير : إن الصيغة للعدد 60287 هي: ستة </a:t>
            </a:r>
            <a:r>
              <a:rPr lang="ar-SA" sz="2400" b="1" dirty="0" err="1" smtClean="0"/>
              <a:t>آلأف</a:t>
            </a:r>
            <a:r>
              <a:rPr lang="ar-SA" sz="2400" b="1" dirty="0" smtClean="0"/>
              <a:t> ومئتان وسبع وثمانون ، فهل هذا صحيح؟</a:t>
            </a:r>
            <a:endParaRPr lang="ar-SA" sz="2400" b="1" dirty="0"/>
          </a:p>
        </p:txBody>
      </p:sp>
      <p:sp>
        <p:nvSpPr>
          <p:cNvPr id="33" name="شكل بيضاوي 32"/>
          <p:cNvSpPr/>
          <p:nvPr/>
        </p:nvSpPr>
        <p:spPr>
          <a:xfrm>
            <a:off x="8174736" y="43434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28</a:t>
            </a:r>
            <a:endParaRPr lang="ar-SA" dirty="0"/>
          </a:p>
        </p:txBody>
      </p:sp>
      <p:sp>
        <p:nvSpPr>
          <p:cNvPr id="34" name="مستطيل 33"/>
          <p:cNvSpPr/>
          <p:nvPr/>
        </p:nvSpPr>
        <p:spPr>
          <a:xfrm>
            <a:off x="533400" y="4191000"/>
            <a:ext cx="7524750" cy="838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 أحدد النمط الذي يمثل الطوابع التي جمعها سعيد </a:t>
            </a:r>
            <a:endParaRPr lang="ar-SA" sz="2400" b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53000"/>
            <a:ext cx="342899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مستطيل 18"/>
          <p:cNvSpPr/>
          <p:nvPr/>
        </p:nvSpPr>
        <p:spPr>
          <a:xfrm>
            <a:off x="3316057" y="1781174"/>
            <a:ext cx="35786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لا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5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32" grpId="0" animBg="1"/>
      <p:bldP spid="33" grpId="0" animBg="1"/>
      <p:bldP spid="34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6934200" y="7620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مثال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1057908" y="762000"/>
            <a:ext cx="54190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مبنيان يبلغ ارتفاع أحدهما 25 مترا ، وارتفاع الثاني 18 مترا . </a:t>
            </a:r>
            <a:r>
              <a:rPr lang="ar-SA" sz="2400" b="1" dirty="0" err="1" smtClean="0">
                <a:solidFill>
                  <a:prstClr val="black"/>
                </a:solidFill>
              </a:rPr>
              <a:t>فأيهما</a:t>
            </a:r>
            <a:r>
              <a:rPr lang="ar-SA" sz="2400" b="1" dirty="0" smtClean="0">
                <a:solidFill>
                  <a:prstClr val="black"/>
                </a:solidFill>
              </a:rPr>
              <a:t> أطول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286000" y="1600200"/>
            <a:ext cx="5943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أي المبنيين أطول : الأول أم الثاني ؟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838200" y="2057400"/>
            <a:ext cx="742042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لكي أعرف أي المبنيين أطول أستعمل خط الأعداد للمقارنة بين العددين 25 ، 18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35153"/>
            <a:ext cx="5638800" cy="66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مستطيل مستدير الزوايا 11"/>
          <p:cNvSpPr/>
          <p:nvPr/>
        </p:nvSpPr>
        <p:spPr>
          <a:xfrm>
            <a:off x="5943600" y="3200400"/>
            <a:ext cx="22860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أكبر من ( &gt; )</a:t>
            </a:r>
            <a:endParaRPr lang="ar-SA" sz="32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cxnSp>
        <p:nvCxnSpPr>
          <p:cNvPr id="14" name="رابط كسهم مستقيم 13"/>
          <p:cNvCxnSpPr/>
          <p:nvPr/>
        </p:nvCxnSpPr>
        <p:spPr>
          <a:xfrm flipH="1">
            <a:off x="5257800" y="36195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مستطيل مستدير الزوايا 16"/>
          <p:cNvSpPr/>
          <p:nvPr/>
        </p:nvSpPr>
        <p:spPr>
          <a:xfrm>
            <a:off x="1547192" y="3200400"/>
            <a:ext cx="22860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أصغر من ( &lt; )</a:t>
            </a:r>
            <a:endParaRPr lang="ar-SA" sz="28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cxnSp>
        <p:nvCxnSpPr>
          <p:cNvPr id="18" name="رابط كسهم مستقيم 17"/>
          <p:cNvCxnSpPr/>
          <p:nvPr/>
        </p:nvCxnSpPr>
        <p:spPr>
          <a:xfrm>
            <a:off x="3847492" y="3657600"/>
            <a:ext cx="6483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5437584" y="4038600"/>
            <a:ext cx="2792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بما أن 25 إلي يسار 18 </a:t>
            </a:r>
            <a:endParaRPr lang="ar-SA" sz="2400" b="1" dirty="0">
              <a:solidFill>
                <a:prstClr val="black"/>
              </a:solidFill>
            </a:endParaRPr>
          </a:p>
        </p:txBody>
      </p:sp>
      <p:cxnSp>
        <p:nvCxnSpPr>
          <p:cNvPr id="22" name="رابط كسهم مستقيم 21"/>
          <p:cNvCxnSpPr/>
          <p:nvPr/>
        </p:nvCxnSpPr>
        <p:spPr>
          <a:xfrm>
            <a:off x="7309793" y="4419600"/>
            <a:ext cx="19921" cy="3483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مربع نص 23"/>
          <p:cNvSpPr txBox="1"/>
          <p:nvPr/>
        </p:nvSpPr>
        <p:spPr>
          <a:xfrm>
            <a:off x="5410200" y="4796135"/>
            <a:ext cx="2792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فإن 25 </a:t>
            </a:r>
            <a:r>
              <a:rPr lang="ar-SA" sz="2400" b="1" dirty="0" smtClean="0">
                <a:solidFill>
                  <a:srgbClr val="FF0000"/>
                </a:solidFill>
              </a:rPr>
              <a:t>أكبر من </a:t>
            </a:r>
            <a:r>
              <a:rPr lang="ar-SA" sz="2400" b="1" dirty="0" smtClean="0">
                <a:solidFill>
                  <a:prstClr val="black"/>
                </a:solidFill>
              </a:rPr>
              <a:t>18 </a:t>
            </a:r>
            <a:endParaRPr lang="ar-SA" sz="2400" b="1" dirty="0">
              <a:solidFill>
                <a:prstClr val="black"/>
              </a:solidFill>
            </a:endParaRPr>
          </a:p>
        </p:txBody>
      </p:sp>
      <p:cxnSp>
        <p:nvCxnSpPr>
          <p:cNvPr id="37" name="رابط كسهم مستقيم 36"/>
          <p:cNvCxnSpPr/>
          <p:nvPr/>
        </p:nvCxnSpPr>
        <p:spPr>
          <a:xfrm>
            <a:off x="7309793" y="5181600"/>
            <a:ext cx="19921" cy="3483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مربع نص 37"/>
          <p:cNvSpPr txBox="1"/>
          <p:nvPr/>
        </p:nvSpPr>
        <p:spPr>
          <a:xfrm>
            <a:off x="5410200" y="5558135"/>
            <a:ext cx="2792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أي أن 25 </a:t>
            </a:r>
            <a:r>
              <a:rPr lang="ar-SA" sz="2400" b="1" dirty="0" smtClean="0">
                <a:solidFill>
                  <a:srgbClr val="FF0000"/>
                </a:solidFill>
              </a:rPr>
              <a:t>&gt;</a:t>
            </a:r>
            <a:r>
              <a:rPr lang="ar-SA" sz="2400" b="1" dirty="0" smtClean="0">
                <a:solidFill>
                  <a:prstClr val="black"/>
                </a:solidFill>
              </a:rPr>
              <a:t> 18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1246584" y="4038600"/>
            <a:ext cx="2792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بما أن 18 إلي يمين 25 </a:t>
            </a:r>
            <a:endParaRPr lang="ar-SA" sz="2400" b="1" dirty="0">
              <a:solidFill>
                <a:prstClr val="black"/>
              </a:solidFill>
            </a:endParaRPr>
          </a:p>
        </p:txBody>
      </p:sp>
      <p:cxnSp>
        <p:nvCxnSpPr>
          <p:cNvPr id="40" name="رابط كسهم مستقيم 39"/>
          <p:cNvCxnSpPr/>
          <p:nvPr/>
        </p:nvCxnSpPr>
        <p:spPr>
          <a:xfrm>
            <a:off x="3118793" y="4419600"/>
            <a:ext cx="19921" cy="3483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مربع نص 40"/>
          <p:cNvSpPr txBox="1"/>
          <p:nvPr/>
        </p:nvSpPr>
        <p:spPr>
          <a:xfrm>
            <a:off x="1219200" y="4796135"/>
            <a:ext cx="2792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فإن 18 </a:t>
            </a:r>
            <a:r>
              <a:rPr lang="ar-SA" sz="2400" b="1" dirty="0" smtClean="0">
                <a:solidFill>
                  <a:srgbClr val="FF0000"/>
                </a:solidFill>
              </a:rPr>
              <a:t>أصغر</a:t>
            </a:r>
            <a:r>
              <a:rPr lang="ar-SA" sz="2400" b="1" dirty="0" smtClean="0">
                <a:solidFill>
                  <a:prstClr val="black"/>
                </a:solidFill>
              </a:rPr>
              <a:t> من 25 </a:t>
            </a:r>
            <a:endParaRPr lang="ar-SA" sz="2400" b="1" dirty="0">
              <a:solidFill>
                <a:prstClr val="black"/>
              </a:solidFill>
            </a:endParaRPr>
          </a:p>
        </p:txBody>
      </p:sp>
      <p:cxnSp>
        <p:nvCxnSpPr>
          <p:cNvPr id="42" name="رابط كسهم مستقيم 41"/>
          <p:cNvCxnSpPr/>
          <p:nvPr/>
        </p:nvCxnSpPr>
        <p:spPr>
          <a:xfrm>
            <a:off x="3118793" y="5181600"/>
            <a:ext cx="19921" cy="3483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3" name="مربع نص 42"/>
          <p:cNvSpPr txBox="1"/>
          <p:nvPr/>
        </p:nvSpPr>
        <p:spPr>
          <a:xfrm>
            <a:off x="1219200" y="5558135"/>
            <a:ext cx="2792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أي أن 18 &lt; 25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866900" y="5939135"/>
            <a:ext cx="52197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لذلك فإن المبني الأول أطول من المبني الثاني .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7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6553200" y="762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23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3" grpId="0"/>
      <p:bldP spid="10" grpId="0"/>
      <p:bldP spid="12" grpId="0" animBg="1"/>
      <p:bldP spid="17" grpId="0" animBg="1"/>
      <p:bldP spid="20" grpId="0"/>
      <p:bldP spid="24" grpId="0"/>
      <p:bldP spid="38" grpId="0"/>
      <p:bldP spid="39" grpId="0"/>
      <p:bldP spid="41" grpId="0"/>
      <p:bldP spid="43" grpId="0"/>
      <p:bldP spid="36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8534400" y="9144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76300"/>
            <a:ext cx="8017251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مربع نص 29"/>
          <p:cNvSpPr txBox="1"/>
          <p:nvPr/>
        </p:nvSpPr>
        <p:spPr>
          <a:xfrm>
            <a:off x="762000" y="1905000"/>
            <a:ext cx="78478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أقارن بين العددين 835 ،840 ،لكي أعرف أي الطريقين أقصر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592" y="2366665"/>
            <a:ext cx="3177208" cy="1671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99" y="2590801"/>
            <a:ext cx="3733443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4038600"/>
            <a:ext cx="20955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مربع نص 33"/>
          <p:cNvSpPr txBox="1"/>
          <p:nvPr/>
        </p:nvSpPr>
        <p:spPr>
          <a:xfrm>
            <a:off x="838200" y="4800600"/>
            <a:ext cx="78478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بما أن 3 أصغر من 4،فالعدد 835 أصغر من العدد 840، أي أن 835&lt;840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إذن الطريق الثاني أقصر.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544065"/>
            <a:ext cx="6781800" cy="70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789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8" grpId="0" animBg="1"/>
      <p:bldP spid="30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8534400" y="9144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609600" y="914400"/>
            <a:ext cx="78478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50"/>
                </a:solidFill>
              </a:rPr>
              <a:t> نقود: </a:t>
            </a:r>
            <a:r>
              <a:rPr lang="ar-SA" sz="2400" b="1" dirty="0" smtClean="0">
                <a:solidFill>
                  <a:schemeClr val="tx2"/>
                </a:solidFill>
              </a:rPr>
              <a:t>أيهما أكبر1987 ريالاً أم 11400 ريال ؟</a:t>
            </a:r>
            <a:endParaRPr lang="ar-SA" sz="2400" b="1" dirty="0">
              <a:solidFill>
                <a:schemeClr val="tx2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685549" y="1722219"/>
            <a:ext cx="78478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أكتب العددين11400 و 1987 في جدول المنازل ، ثم أقارن بينهما.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50" y="2183885"/>
            <a:ext cx="8017250" cy="1588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مربع نص 16"/>
          <p:cNvSpPr txBox="1"/>
          <p:nvPr/>
        </p:nvSpPr>
        <p:spPr>
          <a:xfrm>
            <a:off x="457557" y="4267200"/>
            <a:ext cx="78478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وبما أن 1 أكثر من 0 ، فإن11400 &gt; 1987 ،إذن 11400 ريال أكثر من 1987 ريال.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98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8" grpId="0" animBg="1"/>
      <p:bldP spid="30" grpId="0"/>
      <p:bldP spid="34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0" name="مجموعة 9"/>
          <p:cNvGrpSpPr/>
          <p:nvPr/>
        </p:nvGrpSpPr>
        <p:grpSpPr>
          <a:xfrm>
            <a:off x="762000" y="833735"/>
            <a:ext cx="6324600" cy="461665"/>
            <a:chOff x="762000" y="833735"/>
            <a:chExt cx="6324600" cy="461665"/>
          </a:xfrm>
        </p:grpSpPr>
        <p:sp>
          <p:nvSpPr>
            <p:cNvPr id="2" name="مربع نص 1"/>
            <p:cNvSpPr txBox="1"/>
            <p:nvPr/>
          </p:nvSpPr>
          <p:spPr>
            <a:xfrm>
              <a:off x="762000" y="833735"/>
              <a:ext cx="632460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prstClr val="black"/>
                  </a:solidFill>
                </a:rPr>
                <a:t>أقارن بوضع الإشارة المناسبة ( &gt; ، &lt; ، = ) في      : </a:t>
              </a:r>
              <a:endParaRPr lang="ar-SA" sz="2400" b="1" dirty="0">
                <a:solidFill>
                  <a:prstClr val="black"/>
                </a:solidFill>
              </a:endParaRPr>
            </a:p>
          </p:txBody>
        </p:sp>
        <p:sp>
          <p:nvSpPr>
            <p:cNvPr id="3" name="شكل بيضاوي 2"/>
            <p:cNvSpPr/>
            <p:nvPr/>
          </p:nvSpPr>
          <p:spPr>
            <a:xfrm>
              <a:off x="1828800" y="990600"/>
              <a:ext cx="3048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1" name="شكل بيضاوي 10"/>
          <p:cNvSpPr/>
          <p:nvPr/>
        </p:nvSpPr>
        <p:spPr>
          <a:xfrm>
            <a:off x="83058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14" name="مجموعة 13"/>
          <p:cNvGrpSpPr/>
          <p:nvPr/>
        </p:nvGrpSpPr>
        <p:grpSpPr>
          <a:xfrm>
            <a:off x="6553200" y="1371600"/>
            <a:ext cx="1738908" cy="523220"/>
            <a:chOff x="6553200" y="1371600"/>
            <a:chExt cx="1738908" cy="523220"/>
          </a:xfrm>
        </p:grpSpPr>
        <p:sp>
          <p:nvSpPr>
            <p:cNvPr id="12" name="مربع نص 11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46       64 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13" name="شكل بيضاوي 12"/>
            <p:cNvSpPr/>
            <p:nvPr/>
          </p:nvSpPr>
          <p:spPr>
            <a:xfrm>
              <a:off x="7162800" y="1371600"/>
              <a:ext cx="6096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5" name="شكل بيضاوي 14"/>
          <p:cNvSpPr/>
          <p:nvPr/>
        </p:nvSpPr>
        <p:spPr>
          <a:xfrm>
            <a:off x="62484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16" name="مجموعة 15"/>
          <p:cNvGrpSpPr/>
          <p:nvPr/>
        </p:nvGrpSpPr>
        <p:grpSpPr>
          <a:xfrm>
            <a:off x="4114800" y="1371600"/>
            <a:ext cx="2119908" cy="954107"/>
            <a:chOff x="6553200" y="1371600"/>
            <a:chExt cx="1738908" cy="954107"/>
          </a:xfrm>
        </p:grpSpPr>
        <p:sp>
          <p:nvSpPr>
            <p:cNvPr id="17" name="مربع نص 16"/>
            <p:cNvSpPr txBox="1"/>
            <p:nvPr/>
          </p:nvSpPr>
          <p:spPr>
            <a:xfrm>
              <a:off x="6553200" y="1371600"/>
              <a:ext cx="1738908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98        88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شكل بيضاوي 17"/>
            <p:cNvSpPr/>
            <p:nvPr/>
          </p:nvSpPr>
          <p:spPr>
            <a:xfrm>
              <a:off x="7303260" y="1371600"/>
              <a:ext cx="46914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9" name="شكل بيضاوي 18"/>
          <p:cNvSpPr/>
          <p:nvPr/>
        </p:nvSpPr>
        <p:spPr>
          <a:xfrm>
            <a:off x="38100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533400" y="1371600"/>
            <a:ext cx="3249168" cy="523220"/>
            <a:chOff x="6553200" y="1371600"/>
            <a:chExt cx="1738908" cy="523220"/>
          </a:xfrm>
        </p:grpSpPr>
        <p:sp>
          <p:nvSpPr>
            <p:cNvPr id="21" name="مربع نص 20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1000         1000 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22" name="شكل بيضاوي 21"/>
            <p:cNvSpPr/>
            <p:nvPr/>
          </p:nvSpPr>
          <p:spPr>
            <a:xfrm>
              <a:off x="7422654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23" name="مربع نص 22"/>
          <p:cNvSpPr txBox="1"/>
          <p:nvPr/>
        </p:nvSpPr>
        <p:spPr>
          <a:xfrm>
            <a:off x="7201722" y="1334869"/>
            <a:ext cx="5317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&lt;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5029200" y="1273314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&gt;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2034930" y="1295400"/>
            <a:ext cx="6320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=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6477000" y="2133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4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3200400" y="2057400"/>
            <a:ext cx="3249168" cy="523220"/>
            <a:chOff x="6553200" y="1371600"/>
            <a:chExt cx="1738908" cy="523220"/>
          </a:xfrm>
        </p:grpSpPr>
        <p:sp>
          <p:nvSpPr>
            <p:cNvPr id="28" name="مربع نص 27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12357         12345 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29" name="شكل بيضاوي 28"/>
            <p:cNvSpPr/>
            <p:nvPr/>
          </p:nvSpPr>
          <p:spPr>
            <a:xfrm>
              <a:off x="7368823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4777836" y="1959114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&gt;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8305800" y="2971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5</a:t>
            </a:r>
            <a:endParaRPr lang="ar-SA" dirty="0">
              <a:solidFill>
                <a:prstClr val="white"/>
              </a:solidFill>
            </a:endParaRPr>
          </a:p>
        </p:txBody>
      </p:sp>
      <p:cxnSp>
        <p:nvCxnSpPr>
          <p:cNvPr id="32" name="رابط مستقيم 31"/>
          <p:cNvCxnSpPr/>
          <p:nvPr/>
        </p:nvCxnSpPr>
        <p:spPr>
          <a:xfrm flipH="1">
            <a:off x="914400" y="2819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مربع نص 32"/>
          <p:cNvSpPr txBox="1"/>
          <p:nvPr/>
        </p:nvSpPr>
        <p:spPr>
          <a:xfrm>
            <a:off x="838200" y="2895600"/>
            <a:ext cx="737071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عدد أعضاء نادي البراعم 131 ، وعدد أعضاء نادي الزهور 113 . أيهما أكثر عدد ا ؟ أوضح إجابتي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1642373" y="3709160"/>
            <a:ext cx="57623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عدد أعضاء نادي البراعم  أكثر  131 &gt;  113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35" name="رابط مستقيم 34"/>
          <p:cNvCxnSpPr/>
          <p:nvPr/>
        </p:nvCxnSpPr>
        <p:spPr>
          <a:xfrm flipH="1">
            <a:off x="929411" y="4343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6" name="شكل بيضاوي 35"/>
          <p:cNvSpPr/>
          <p:nvPr/>
        </p:nvSpPr>
        <p:spPr>
          <a:xfrm>
            <a:off x="8305800" y="4572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838200" y="4495800"/>
            <a:ext cx="737071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عندما أقارن بين العددين 4369 ، 4378 فإنني لا أقارن بين رقمي الآحاد ، لماذا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2049995" y="5449907"/>
            <a:ext cx="412960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لان العشرات في الرقم الثاني أكبر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0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06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5" grpId="0" animBg="1"/>
      <p:bldP spid="19" grpId="0" animBg="1"/>
      <p:bldP spid="23" grpId="0"/>
      <p:bldP spid="24" grpId="0"/>
      <p:bldP spid="25" grpId="0"/>
      <p:bldP spid="26" grpId="0" animBg="1"/>
      <p:bldP spid="30" grpId="0"/>
      <p:bldP spid="31" grpId="0" animBg="1"/>
      <p:bldP spid="33" grpId="0"/>
      <p:bldP spid="34" grpId="0"/>
      <p:bldP spid="36" grpId="0" animBg="1"/>
      <p:bldP spid="37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0" name="مجموعة 9"/>
          <p:cNvGrpSpPr/>
          <p:nvPr/>
        </p:nvGrpSpPr>
        <p:grpSpPr>
          <a:xfrm>
            <a:off x="762000" y="833735"/>
            <a:ext cx="6324600" cy="461665"/>
            <a:chOff x="762000" y="833735"/>
            <a:chExt cx="6324600" cy="461665"/>
          </a:xfrm>
        </p:grpSpPr>
        <p:sp>
          <p:nvSpPr>
            <p:cNvPr id="2" name="مربع نص 1"/>
            <p:cNvSpPr txBox="1"/>
            <p:nvPr/>
          </p:nvSpPr>
          <p:spPr>
            <a:xfrm>
              <a:off x="762000" y="833735"/>
              <a:ext cx="632460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prstClr val="black"/>
                  </a:solidFill>
                </a:rPr>
                <a:t>أقارن بوضع الإشارة المناسبة ( &gt; ، &lt; ، = ) في      : </a:t>
              </a:r>
              <a:endParaRPr lang="ar-SA" sz="2400" b="1" dirty="0">
                <a:solidFill>
                  <a:prstClr val="black"/>
                </a:solidFill>
              </a:endParaRPr>
            </a:p>
          </p:txBody>
        </p:sp>
        <p:sp>
          <p:nvSpPr>
            <p:cNvPr id="3" name="شكل بيضاوي 2"/>
            <p:cNvSpPr/>
            <p:nvPr/>
          </p:nvSpPr>
          <p:spPr>
            <a:xfrm>
              <a:off x="1828800" y="990600"/>
              <a:ext cx="3048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1" name="شكل بيضاوي 10"/>
          <p:cNvSpPr/>
          <p:nvPr/>
        </p:nvSpPr>
        <p:spPr>
          <a:xfrm>
            <a:off x="83058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7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14" name="مجموعة 13"/>
          <p:cNvGrpSpPr/>
          <p:nvPr/>
        </p:nvGrpSpPr>
        <p:grpSpPr>
          <a:xfrm>
            <a:off x="6019800" y="1371600"/>
            <a:ext cx="2272308" cy="523220"/>
            <a:chOff x="6553200" y="1371600"/>
            <a:chExt cx="1738908" cy="523220"/>
          </a:xfrm>
        </p:grpSpPr>
        <p:sp>
          <p:nvSpPr>
            <p:cNvPr id="12" name="مربع نص 11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765        657  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13" name="شكل بيضاوي 12"/>
            <p:cNvSpPr/>
            <p:nvPr/>
          </p:nvSpPr>
          <p:spPr>
            <a:xfrm>
              <a:off x="7260905" y="1371600"/>
              <a:ext cx="400239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5" name="شكل بيضاوي 14"/>
          <p:cNvSpPr/>
          <p:nvPr/>
        </p:nvSpPr>
        <p:spPr>
          <a:xfrm>
            <a:off x="57150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8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16" name="مجموعة 15"/>
          <p:cNvGrpSpPr/>
          <p:nvPr/>
        </p:nvGrpSpPr>
        <p:grpSpPr>
          <a:xfrm>
            <a:off x="3657600" y="1371600"/>
            <a:ext cx="2119908" cy="523220"/>
            <a:chOff x="6553200" y="1371600"/>
            <a:chExt cx="1738908" cy="523220"/>
          </a:xfrm>
        </p:grpSpPr>
        <p:sp>
          <p:nvSpPr>
            <p:cNvPr id="17" name="مربع نص 16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99        99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شكل بيضاوي 17"/>
            <p:cNvSpPr/>
            <p:nvPr/>
          </p:nvSpPr>
          <p:spPr>
            <a:xfrm>
              <a:off x="7303260" y="1371600"/>
              <a:ext cx="46914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19" name="شكل بيضاوي 18"/>
          <p:cNvSpPr/>
          <p:nvPr/>
        </p:nvSpPr>
        <p:spPr>
          <a:xfrm>
            <a:off x="35814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9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332232" y="1371600"/>
            <a:ext cx="3249168" cy="523220"/>
            <a:chOff x="6553200" y="1371600"/>
            <a:chExt cx="1738908" cy="523220"/>
          </a:xfrm>
        </p:grpSpPr>
        <p:sp>
          <p:nvSpPr>
            <p:cNvPr id="21" name="مربع نص 20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9999          1000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22" name="شكل بيضاوي 21"/>
            <p:cNvSpPr/>
            <p:nvPr/>
          </p:nvSpPr>
          <p:spPr>
            <a:xfrm>
              <a:off x="7349491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23" name="مربع نص 22"/>
          <p:cNvSpPr txBox="1"/>
          <p:nvPr/>
        </p:nvSpPr>
        <p:spPr>
          <a:xfrm>
            <a:off x="6858000" y="1295400"/>
            <a:ext cx="5317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&gt;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4625436" y="1273314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=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1676400" y="1334869"/>
            <a:ext cx="6320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&gt;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6477000" y="2133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10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3200400" y="2057400"/>
            <a:ext cx="3249168" cy="523220"/>
            <a:chOff x="6553200" y="1371600"/>
            <a:chExt cx="1738908" cy="523220"/>
          </a:xfrm>
        </p:grpSpPr>
        <p:sp>
          <p:nvSpPr>
            <p:cNvPr id="28" name="مربع نص 27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38080         38008 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29" name="شكل بيضاوي 28"/>
            <p:cNvSpPr/>
            <p:nvPr/>
          </p:nvSpPr>
          <p:spPr>
            <a:xfrm>
              <a:off x="7368823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4777836" y="1959114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&gt;</a:t>
            </a:r>
            <a:endParaRPr lang="ar-SA" sz="4000" b="1" dirty="0">
              <a:solidFill>
                <a:srgbClr val="FF0000"/>
              </a:solidFill>
            </a:endParaRPr>
          </a:p>
        </p:txBody>
      </p:sp>
      <p:cxnSp>
        <p:nvCxnSpPr>
          <p:cNvPr id="32" name="رابط مستقيم 31"/>
          <p:cNvCxnSpPr/>
          <p:nvPr/>
        </p:nvCxnSpPr>
        <p:spPr>
          <a:xfrm flipH="1">
            <a:off x="914400" y="2819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4" name="مربع نص 33"/>
          <p:cNvSpPr txBox="1"/>
          <p:nvPr/>
        </p:nvSpPr>
        <p:spPr>
          <a:xfrm>
            <a:off x="457914" y="2819400"/>
            <a:ext cx="78478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الجبر :</a:t>
            </a:r>
            <a:r>
              <a:rPr lang="ar-SA" sz="2800" b="1" dirty="0" smtClean="0">
                <a:solidFill>
                  <a:prstClr val="black"/>
                </a:solidFill>
              </a:rPr>
              <a:t>أقارن بوضع الإشارة المناسبة ( &gt; ، &lt; ، = ) في      :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8305800" y="34290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11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36" name="مجموعة 35"/>
          <p:cNvGrpSpPr/>
          <p:nvPr/>
        </p:nvGrpSpPr>
        <p:grpSpPr>
          <a:xfrm>
            <a:off x="5029200" y="3352800"/>
            <a:ext cx="3249168" cy="523220"/>
            <a:chOff x="6553200" y="1371600"/>
            <a:chExt cx="1738908" cy="523220"/>
          </a:xfrm>
        </p:grpSpPr>
        <p:sp>
          <p:nvSpPr>
            <p:cNvPr id="37" name="مربع نص 36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3+62           65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38" name="شكل بيضاوي 37"/>
            <p:cNvSpPr/>
            <p:nvPr/>
          </p:nvSpPr>
          <p:spPr>
            <a:xfrm>
              <a:off x="7368823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39" name="مربع نص 38"/>
          <p:cNvSpPr txBox="1"/>
          <p:nvPr/>
        </p:nvSpPr>
        <p:spPr>
          <a:xfrm>
            <a:off x="6606636" y="3254514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=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4419600" y="34290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12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41" name="مجموعة 40"/>
          <p:cNvGrpSpPr/>
          <p:nvPr/>
        </p:nvGrpSpPr>
        <p:grpSpPr>
          <a:xfrm>
            <a:off x="1143000" y="3352800"/>
            <a:ext cx="3249168" cy="523220"/>
            <a:chOff x="6553200" y="1371600"/>
            <a:chExt cx="1738908" cy="523220"/>
          </a:xfrm>
        </p:grpSpPr>
        <p:sp>
          <p:nvSpPr>
            <p:cNvPr id="42" name="مربع نص 41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39              4+ 35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43" name="شكل بيضاوي 42"/>
            <p:cNvSpPr/>
            <p:nvPr/>
          </p:nvSpPr>
          <p:spPr>
            <a:xfrm>
              <a:off x="7368823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44" name="مربع نص 43"/>
          <p:cNvSpPr txBox="1"/>
          <p:nvPr/>
        </p:nvSpPr>
        <p:spPr>
          <a:xfrm>
            <a:off x="2720436" y="3254514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=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45" name="شكل بيضاوي 44"/>
          <p:cNvSpPr/>
          <p:nvPr/>
        </p:nvSpPr>
        <p:spPr>
          <a:xfrm>
            <a:off x="6477000" y="4038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13</a:t>
            </a:r>
            <a:endParaRPr lang="ar-SA" dirty="0">
              <a:solidFill>
                <a:prstClr val="white"/>
              </a:solidFill>
            </a:endParaRPr>
          </a:p>
        </p:txBody>
      </p:sp>
      <p:grpSp>
        <p:nvGrpSpPr>
          <p:cNvPr id="46" name="مجموعة 45"/>
          <p:cNvGrpSpPr/>
          <p:nvPr/>
        </p:nvGrpSpPr>
        <p:grpSpPr>
          <a:xfrm>
            <a:off x="3200400" y="3962400"/>
            <a:ext cx="3249168" cy="523220"/>
            <a:chOff x="6553200" y="1371600"/>
            <a:chExt cx="1738908" cy="523220"/>
          </a:xfrm>
        </p:grpSpPr>
        <p:sp>
          <p:nvSpPr>
            <p:cNvPr id="47" name="مربع نص 46"/>
            <p:cNvSpPr txBox="1"/>
            <p:nvPr/>
          </p:nvSpPr>
          <p:spPr>
            <a:xfrm>
              <a:off x="6553200" y="1371600"/>
              <a:ext cx="17389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prstClr val="black"/>
                  </a:solidFill>
                </a:rPr>
                <a:t>90+200           209</a:t>
              </a:r>
              <a:endParaRPr lang="ar-SA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48" name="شكل بيضاوي 47"/>
            <p:cNvSpPr/>
            <p:nvPr/>
          </p:nvSpPr>
          <p:spPr>
            <a:xfrm>
              <a:off x="7246479" y="1371600"/>
              <a:ext cx="304800" cy="5232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</p:grpSp>
      <p:sp>
        <p:nvSpPr>
          <p:cNvPr id="49" name="مربع نص 48"/>
          <p:cNvSpPr txBox="1"/>
          <p:nvPr/>
        </p:nvSpPr>
        <p:spPr>
          <a:xfrm>
            <a:off x="4495800" y="3886200"/>
            <a:ext cx="4799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&gt;</a:t>
            </a:r>
            <a:endParaRPr lang="ar-SA" sz="4000" b="1" dirty="0">
              <a:solidFill>
                <a:srgbClr val="FF0000"/>
              </a:solidFill>
            </a:endParaRPr>
          </a:p>
        </p:txBody>
      </p:sp>
      <p:cxnSp>
        <p:nvCxnSpPr>
          <p:cNvPr id="50" name="رابط مستقيم 49"/>
          <p:cNvCxnSpPr/>
          <p:nvPr/>
        </p:nvCxnSpPr>
        <p:spPr>
          <a:xfrm flipH="1">
            <a:off x="914400" y="4648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1" name="شكل بيضاوي 50"/>
          <p:cNvSpPr/>
          <p:nvPr/>
        </p:nvSpPr>
        <p:spPr>
          <a:xfrm>
            <a:off x="8229600" y="4800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914400" y="4800600"/>
            <a:ext cx="73152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prstClr val="black"/>
                </a:solidFill>
              </a:rPr>
              <a:t>عدد طلاب الصف الثالث في مدرسة ما 165 طالبا ، وعدد فصول الصف الثاني في المدرسة نفها خمسة فصول ، في كل صف 35 طالبا . أي الصفين فيه طلاب أكثر ؟ أوضح إجابتي .</a:t>
            </a:r>
            <a:endParaRPr lang="ar-SA" sz="2000" b="1" dirty="0">
              <a:solidFill>
                <a:prstClr val="black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1613892" y="5493603"/>
            <a:ext cx="48631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35 + 35 + 35 + 35 +35 = 175 إذا الصف الثاني أكثر .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53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45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5" grpId="0" animBg="1"/>
      <p:bldP spid="19" grpId="0" animBg="1"/>
      <p:bldP spid="23" grpId="0"/>
      <p:bldP spid="24" grpId="0"/>
      <p:bldP spid="25" grpId="0"/>
      <p:bldP spid="26" grpId="0" animBg="1"/>
      <p:bldP spid="30" grpId="0"/>
      <p:bldP spid="34" grpId="0"/>
      <p:bldP spid="35" grpId="0" animBg="1"/>
      <p:bldP spid="39" grpId="0"/>
      <p:bldP spid="40" grpId="0" animBg="1"/>
      <p:bldP spid="44" grpId="0"/>
      <p:bldP spid="45" grpId="0" animBg="1"/>
      <p:bldP spid="49" grpId="0"/>
      <p:bldP spid="51" grpId="0" animBg="1"/>
      <p:bldP spid="3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20688"/>
            <a:ext cx="8793643" cy="964267"/>
          </a:xfrm>
          <a:prstGeom prst="rect">
            <a:avLst/>
          </a:prstGeom>
        </p:spPr>
      </p:pic>
      <p:sp>
        <p:nvSpPr>
          <p:cNvPr id="56" name="مربع نص 51"/>
          <p:cNvSpPr txBox="1"/>
          <p:nvPr/>
        </p:nvSpPr>
        <p:spPr>
          <a:xfrm>
            <a:off x="1280683" y="1700808"/>
            <a:ext cx="67353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شهد؛ لأن رق َ مي منزلة الألوف متساويان، ورقم منزلة المئات في </a:t>
            </a:r>
            <a:r>
              <a:rPr lang="ar-SA" sz="2400" b="1" dirty="0" smtClean="0">
                <a:solidFill>
                  <a:srgbClr val="FF0000"/>
                </a:solidFill>
              </a:rPr>
              <a:t>عدد </a:t>
            </a:r>
            <a:r>
              <a:rPr lang="ar-SA" sz="2400" b="1" dirty="0">
                <a:solidFill>
                  <a:srgbClr val="FF0000"/>
                </a:solidFill>
              </a:rPr>
              <a:t>طوابع شهد أقل منه في عدد طوابع آمنة.</a:t>
            </a:r>
          </a:p>
        </p:txBody>
      </p:sp>
    </p:spTree>
    <p:extLst>
      <p:ext uri="{BB962C8B-B14F-4D97-AF65-F5344CB8AC3E}">
        <p14:creationId xmlns:p14="http://schemas.microsoft.com/office/powerpoint/2010/main" val="405800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1-5   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467600" y="838200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مسائل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14400" y="762000"/>
            <a:ext cx="632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C000"/>
                </a:solidFill>
              </a:rPr>
              <a:t> مهارات التفكير العليا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8305800" y="1447799"/>
            <a:ext cx="533400" cy="46166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 smtClean="0">
                <a:solidFill>
                  <a:prstClr val="white"/>
                </a:solidFill>
              </a:rPr>
              <a:t>16</a:t>
            </a:r>
            <a:endParaRPr lang="ar-SA" sz="1400" dirty="0">
              <a:solidFill>
                <a:prstClr val="white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81000" y="1524000"/>
            <a:ext cx="78478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92D050"/>
                </a:solidFill>
              </a:rPr>
              <a:t> مسألة مفتوحة : </a:t>
            </a:r>
            <a:r>
              <a:rPr lang="ar-SA" sz="2400" b="1" dirty="0" smtClean="0"/>
              <a:t>أكتب أكبر عدد وأصغر عدد يمكن تكوينه من الأرقام   9،7،6،3 دون تكرارها</a:t>
            </a:r>
            <a:endParaRPr lang="ar-SA" sz="2400" b="1" dirty="0"/>
          </a:p>
        </p:txBody>
      </p:sp>
      <p:sp>
        <p:nvSpPr>
          <p:cNvPr id="35" name="شكل بيضاوي 34"/>
          <p:cNvSpPr/>
          <p:nvPr/>
        </p:nvSpPr>
        <p:spPr>
          <a:xfrm>
            <a:off x="8153400" y="28194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8229600" y="4800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914400" y="4800600"/>
            <a:ext cx="7315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prstClr val="black"/>
                </a:solidFill>
              </a:rPr>
              <a:t>اشرح الخطوة الاولي لمقارنة العددين 2032 و 203 ، ثم أذكر أيهما أكبر أوضح إجابتي. </a:t>
            </a:r>
            <a:endParaRPr lang="ar-SA" sz="2000" b="1" dirty="0">
              <a:solidFill>
                <a:prstClr val="black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683568" y="5493603"/>
            <a:ext cx="81556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أرتِّب </a:t>
            </a:r>
            <a:r>
              <a:rPr lang="ar-SA" sz="2400" b="1" dirty="0">
                <a:solidFill>
                  <a:srgbClr val="FF0000"/>
                </a:solidFill>
              </a:rPr>
              <a:t>العددين بحسب القيم المنزلية </a:t>
            </a:r>
            <a:r>
              <a:rPr lang="ar-SA" sz="2400" b="1" dirty="0" smtClean="0">
                <a:solidFill>
                  <a:srgbClr val="FF0000"/>
                </a:solidFill>
              </a:rPr>
              <a:t>لأرقامهما فالعدد </a:t>
            </a:r>
            <a:r>
              <a:rPr lang="ar-SA" sz="2400" b="1" dirty="0">
                <a:solidFill>
                  <a:srgbClr val="FF0000"/>
                </a:solidFill>
              </a:rPr>
              <a:t>٢٠٣٢ فيه ألفان ، بينما العدد ٢٠٣ فيه صفر من الألوف</a:t>
            </a:r>
            <a:r>
              <a:rPr lang="ar-SA" sz="2400" b="1" dirty="0" smtClean="0">
                <a:solidFill>
                  <a:srgbClr val="FF0000"/>
                </a:solidFill>
              </a:rPr>
              <a:t>،. </a:t>
            </a:r>
            <a:r>
              <a:rPr lang="ar-SA" sz="2400" b="1" dirty="0">
                <a:solidFill>
                  <a:srgbClr val="FF0000"/>
                </a:solidFill>
              </a:rPr>
              <a:t>لذا فالعدد ٢٠٣٢ أكبر من العدد ٢٠٣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53" name="Teardrop 8"/>
          <p:cNvSpPr/>
          <p:nvPr/>
        </p:nvSpPr>
        <p:spPr>
          <a:xfrm>
            <a:off x="81799" y="6396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2438400" y="2354997"/>
            <a:ext cx="2342160" cy="4644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rgbClr val="FF0000"/>
                </a:solidFill>
              </a:rPr>
              <a:t>9763 ،3679</a:t>
            </a:r>
            <a:endParaRPr lang="ar-SA" sz="2800" dirty="0">
              <a:solidFill>
                <a:srgbClr val="FF0000"/>
              </a:solidFill>
            </a:endParaRPr>
          </a:p>
        </p:txBody>
      </p:sp>
      <p:sp>
        <p:nvSpPr>
          <p:cNvPr id="55" name="مربع نص 54"/>
          <p:cNvSpPr txBox="1"/>
          <p:nvPr/>
        </p:nvSpPr>
        <p:spPr>
          <a:xfrm>
            <a:off x="1892796" y="2902803"/>
            <a:ext cx="61082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err="1" smtClean="0"/>
              <a:t>أى</a:t>
            </a:r>
            <a:r>
              <a:rPr lang="ar-SA" sz="2800" b="1" dirty="0" smtClean="0"/>
              <a:t> الأعداد الآتية ليس أكبر من 4259 ؟</a:t>
            </a:r>
            <a:endParaRPr lang="ar-SA" sz="2800" b="1" dirty="0"/>
          </a:p>
        </p:txBody>
      </p:sp>
      <p:sp>
        <p:nvSpPr>
          <p:cNvPr id="56" name="مستطيل 55"/>
          <p:cNvSpPr/>
          <p:nvPr/>
        </p:nvSpPr>
        <p:spPr>
          <a:xfrm>
            <a:off x="7363320" y="3565952"/>
            <a:ext cx="1171080" cy="54060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rgbClr val="FF0000"/>
                </a:solidFill>
              </a:rPr>
              <a:t>4209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57" name="مستطيل 56"/>
          <p:cNvSpPr/>
          <p:nvPr/>
        </p:nvSpPr>
        <p:spPr>
          <a:xfrm>
            <a:off x="5534520" y="3565952"/>
            <a:ext cx="1171080" cy="540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4300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58" name="مستطيل 57"/>
          <p:cNvSpPr/>
          <p:nvPr/>
        </p:nvSpPr>
        <p:spPr>
          <a:xfrm>
            <a:off x="3934320" y="3565952"/>
            <a:ext cx="1171080" cy="540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4260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59" name="مستطيل 58"/>
          <p:cNvSpPr/>
          <p:nvPr/>
        </p:nvSpPr>
        <p:spPr>
          <a:xfrm>
            <a:off x="2410320" y="3565952"/>
            <a:ext cx="1171080" cy="540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4209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60" name="مستطيل 59"/>
          <p:cNvSpPr/>
          <p:nvPr/>
        </p:nvSpPr>
        <p:spPr>
          <a:xfrm>
            <a:off x="914400" y="3565952"/>
            <a:ext cx="1171080" cy="540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4295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61" name="مستطيل 60"/>
          <p:cNvSpPr/>
          <p:nvPr/>
        </p:nvSpPr>
        <p:spPr>
          <a:xfrm>
            <a:off x="7363320" y="3565952"/>
            <a:ext cx="1171080" cy="540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4209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62" name="مستطيل 61"/>
          <p:cNvSpPr/>
          <p:nvPr/>
        </p:nvSpPr>
        <p:spPr>
          <a:xfrm>
            <a:off x="7372140" y="3565952"/>
            <a:ext cx="1171080" cy="5406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rgbClr val="FF0000"/>
                </a:solidFill>
              </a:rPr>
              <a:t>4209</a:t>
            </a:r>
            <a:endParaRPr lang="ar-SA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71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11" grpId="0" animBg="1"/>
      <p:bldP spid="34" grpId="0"/>
      <p:bldP spid="35" grpId="0" animBg="1"/>
      <p:bldP spid="51" grpId="0" animBg="1"/>
      <p:bldP spid="31" grpId="0"/>
      <p:bldP spid="52" grpId="0"/>
      <p:bldP spid="33" grpId="0" animBg="1"/>
      <p:bldP spid="55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تدريب على اختبار 2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7620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19</a:t>
            </a:r>
            <a:endParaRPr lang="ar-S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838200"/>
            <a:ext cx="4343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775" y="1752600"/>
            <a:ext cx="1571625" cy="55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1" y="2362200"/>
            <a:ext cx="40767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شكل بيضاوي 14"/>
          <p:cNvSpPr/>
          <p:nvPr/>
        </p:nvSpPr>
        <p:spPr>
          <a:xfrm>
            <a:off x="8452104" y="35814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19</a:t>
            </a:r>
            <a:endParaRPr lang="ar-SA" dirty="0"/>
          </a:p>
        </p:txBody>
      </p:sp>
      <p:sp>
        <p:nvSpPr>
          <p:cNvPr id="16" name="مستطيل 15"/>
          <p:cNvSpPr/>
          <p:nvPr/>
        </p:nvSpPr>
        <p:spPr>
          <a:xfrm>
            <a:off x="1219200" y="3505200"/>
            <a:ext cx="7086600" cy="1143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chemeClr val="tx2"/>
                </a:solidFill>
              </a:rPr>
              <a:t> قسم مازن كل رغيف من البتزا علي 10 قطع ، فإذا كان إجمالي عدد قطع البيتزا 30 قطعة ، فكم رغيفاً لدى مازن ظ</a:t>
            </a:r>
            <a:endParaRPr lang="ar-SA" sz="2800" b="1" dirty="0">
              <a:solidFill>
                <a:schemeClr val="tx2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029200"/>
            <a:ext cx="5328592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Oval 12"/>
          <p:cNvSpPr/>
          <p:nvPr/>
        </p:nvSpPr>
        <p:spPr>
          <a:xfrm>
            <a:off x="6736773" y="2286000"/>
            <a:ext cx="2026227" cy="5667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Oval 13"/>
          <p:cNvSpPr/>
          <p:nvPr/>
        </p:nvSpPr>
        <p:spPr>
          <a:xfrm>
            <a:off x="5517573" y="4919623"/>
            <a:ext cx="2026227" cy="5667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071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5" grpId="0" animBg="1"/>
      <p:bldP spid="16" grpId="0" animBg="1"/>
      <p:bldP spid="13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690</Words>
  <Application>Microsoft Office PowerPoint</Application>
  <PresentationFormat>On-screen Show (4:3)</PresentationFormat>
  <Paragraphs>195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13</cp:revision>
  <dcterms:created xsi:type="dcterms:W3CDTF">2015-10-06T14:56:54Z</dcterms:created>
  <dcterms:modified xsi:type="dcterms:W3CDTF">2019-04-19T21:33:51Z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